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1"/>
  </p:sldMasterIdLst>
  <p:notesMasterIdLst>
    <p:notesMasterId r:id="rId112"/>
  </p:notesMasterIdLst>
  <p:sldIdLst>
    <p:sldId id="259" r:id="rId2"/>
    <p:sldId id="265" r:id="rId3"/>
    <p:sldId id="263" r:id="rId4"/>
    <p:sldId id="266" r:id="rId5"/>
    <p:sldId id="264" r:id="rId6"/>
    <p:sldId id="268" r:id="rId7"/>
    <p:sldId id="269" r:id="rId8"/>
    <p:sldId id="270" r:id="rId9"/>
    <p:sldId id="271" r:id="rId10"/>
    <p:sldId id="272" r:id="rId11"/>
    <p:sldId id="273" r:id="rId12"/>
    <p:sldId id="274" r:id="rId13"/>
    <p:sldId id="275" r:id="rId14"/>
    <p:sldId id="276" r:id="rId15"/>
    <p:sldId id="277" r:id="rId16"/>
    <p:sldId id="278" r:id="rId17"/>
    <p:sldId id="279" r:id="rId18"/>
    <p:sldId id="280" r:id="rId19"/>
    <p:sldId id="281" r:id="rId20"/>
    <p:sldId id="335" r:id="rId21"/>
    <p:sldId id="283" r:id="rId22"/>
    <p:sldId id="284" r:id="rId23"/>
    <p:sldId id="285" r:id="rId24"/>
    <p:sldId id="286" r:id="rId25"/>
    <p:sldId id="287" r:id="rId26"/>
    <p:sldId id="288" r:id="rId27"/>
    <p:sldId id="289" r:id="rId28"/>
    <p:sldId id="290" r:id="rId29"/>
    <p:sldId id="291" r:id="rId30"/>
    <p:sldId id="336" r:id="rId31"/>
    <p:sldId id="292" r:id="rId32"/>
    <p:sldId id="293" r:id="rId33"/>
    <p:sldId id="294" r:id="rId34"/>
    <p:sldId id="295" r:id="rId35"/>
    <p:sldId id="296" r:id="rId36"/>
    <p:sldId id="297" r:id="rId37"/>
    <p:sldId id="298" r:id="rId38"/>
    <p:sldId id="299" r:id="rId39"/>
    <p:sldId id="300" r:id="rId40"/>
    <p:sldId id="301" r:id="rId41"/>
    <p:sldId id="302" r:id="rId42"/>
    <p:sldId id="303" r:id="rId43"/>
    <p:sldId id="304" r:id="rId44"/>
    <p:sldId id="305" r:id="rId45"/>
    <p:sldId id="306" r:id="rId46"/>
    <p:sldId id="307" r:id="rId47"/>
    <p:sldId id="337" r:id="rId48"/>
    <p:sldId id="308" r:id="rId49"/>
    <p:sldId id="309" r:id="rId50"/>
    <p:sldId id="310" r:id="rId51"/>
    <p:sldId id="311" r:id="rId52"/>
    <p:sldId id="312" r:id="rId53"/>
    <p:sldId id="313" r:id="rId54"/>
    <p:sldId id="314" r:id="rId55"/>
    <p:sldId id="315" r:id="rId56"/>
    <p:sldId id="316" r:id="rId57"/>
    <p:sldId id="317" r:id="rId58"/>
    <p:sldId id="318" r:id="rId59"/>
    <p:sldId id="319" r:id="rId60"/>
    <p:sldId id="320" r:id="rId61"/>
    <p:sldId id="338" r:id="rId62"/>
    <p:sldId id="358" r:id="rId63"/>
    <p:sldId id="359" r:id="rId64"/>
    <p:sldId id="360" r:id="rId65"/>
    <p:sldId id="361" r:id="rId66"/>
    <p:sldId id="362" r:id="rId67"/>
    <p:sldId id="363" r:id="rId68"/>
    <p:sldId id="364" r:id="rId69"/>
    <p:sldId id="365" r:id="rId70"/>
    <p:sldId id="366" r:id="rId71"/>
    <p:sldId id="367" r:id="rId72"/>
    <p:sldId id="368" r:id="rId73"/>
    <p:sldId id="369" r:id="rId74"/>
    <p:sldId id="370" r:id="rId75"/>
    <p:sldId id="371" r:id="rId76"/>
    <p:sldId id="372" r:id="rId77"/>
    <p:sldId id="373" r:id="rId78"/>
    <p:sldId id="339" r:id="rId79"/>
    <p:sldId id="321" r:id="rId80"/>
    <p:sldId id="322" r:id="rId81"/>
    <p:sldId id="323" r:id="rId82"/>
    <p:sldId id="324" r:id="rId83"/>
    <p:sldId id="325" r:id="rId84"/>
    <p:sldId id="326" r:id="rId85"/>
    <p:sldId id="327" r:id="rId86"/>
    <p:sldId id="328" r:id="rId87"/>
    <p:sldId id="329" r:id="rId88"/>
    <p:sldId id="330" r:id="rId89"/>
    <p:sldId id="331" r:id="rId90"/>
    <p:sldId id="332" r:id="rId91"/>
    <p:sldId id="333" r:id="rId92"/>
    <p:sldId id="334" r:id="rId93"/>
    <p:sldId id="340" r:id="rId94"/>
    <p:sldId id="341" r:id="rId95"/>
    <p:sldId id="342" r:id="rId96"/>
    <p:sldId id="343" r:id="rId97"/>
    <p:sldId id="344" r:id="rId98"/>
    <p:sldId id="345" r:id="rId99"/>
    <p:sldId id="346" r:id="rId100"/>
    <p:sldId id="347" r:id="rId101"/>
    <p:sldId id="348" r:id="rId102"/>
    <p:sldId id="349" r:id="rId103"/>
    <p:sldId id="350" r:id="rId104"/>
    <p:sldId id="351" r:id="rId105"/>
    <p:sldId id="352" r:id="rId106"/>
    <p:sldId id="353" r:id="rId107"/>
    <p:sldId id="354" r:id="rId108"/>
    <p:sldId id="355" r:id="rId109"/>
    <p:sldId id="356" r:id="rId110"/>
    <p:sldId id="357" r:id="rId111"/>
  </p:sldIdLst>
  <p:sldSz cx="11520488" cy="6480175"/>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041" userDrawn="1">
          <p15:clr>
            <a:srgbClr val="A4A3A4"/>
          </p15:clr>
        </p15:guide>
        <p15:guide id="2" pos="362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3894"/>
    <a:srgbClr val="01B2B3"/>
    <a:srgbClr val="B48855"/>
    <a:srgbClr val="E6E6E7"/>
    <a:srgbClr val="24A7E1"/>
    <a:srgbClr val="C9C9CA"/>
    <a:srgbClr val="6EB92B"/>
    <a:srgbClr val="9CC813"/>
    <a:srgbClr val="005BAC"/>
    <a:srgbClr val="70AD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397" autoAdjust="0"/>
    <p:restoredTop sz="94080" autoAdjust="0"/>
  </p:normalViewPr>
  <p:slideViewPr>
    <p:cSldViewPr>
      <p:cViewPr varScale="1">
        <p:scale>
          <a:sx n="90" d="100"/>
          <a:sy n="90" d="100"/>
        </p:scale>
        <p:origin x="128" y="72"/>
      </p:cViewPr>
      <p:guideLst>
        <p:guide orient="horz" pos="2041"/>
        <p:guide pos="362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notesMaster" Target="notesMasters/notesMaster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presProps" Target="presProp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12D5793-6738-4A5A-A999-C5CD8CB043DE}" type="datetimeFigureOut">
              <a:rPr lang="zh-CN" altLang="en-US" smtClean="0"/>
              <a:t>2022-12-28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698010-0F8F-4C1C-A6AF-7BD36C8014A9}" type="slidenum">
              <a:rPr lang="zh-CN" altLang="en-US" smtClean="0"/>
              <a:t>‹#›</a:t>
            </a:fld>
            <a:endParaRPr lang="zh-CN" altLang="en-US"/>
          </a:p>
        </p:txBody>
      </p:sp>
    </p:spTree>
    <p:extLst>
      <p:ext uri="{BB962C8B-B14F-4D97-AF65-F5344CB8AC3E}">
        <p14:creationId xmlns:p14="http://schemas.microsoft.com/office/powerpoint/2010/main" val="30390968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FCD315-3BA4-4551-BCFD-1AE28FD3B1F9}" type="slidenum">
              <a:rPr lang="zh-CN" altLang="en-US" smtClean="0"/>
              <a:t>1</a:t>
            </a:fld>
            <a:endParaRPr lang="zh-CN" altLang="en-US"/>
          </a:p>
        </p:txBody>
      </p:sp>
    </p:spTree>
    <p:extLst>
      <p:ext uri="{BB962C8B-B14F-4D97-AF65-F5344CB8AC3E}">
        <p14:creationId xmlns:p14="http://schemas.microsoft.com/office/powerpoint/2010/main" val="25168095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698010-0F8F-4C1C-A6AF-7BD36C8014A9}" type="slidenum">
              <a:rPr lang="zh-CN" altLang="en-US" smtClean="0"/>
              <a:t>13</a:t>
            </a:fld>
            <a:endParaRPr lang="zh-CN" altLang="en-US"/>
          </a:p>
        </p:txBody>
      </p:sp>
    </p:spTree>
    <p:extLst>
      <p:ext uri="{BB962C8B-B14F-4D97-AF65-F5344CB8AC3E}">
        <p14:creationId xmlns:p14="http://schemas.microsoft.com/office/powerpoint/2010/main" val="18694760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698010-0F8F-4C1C-A6AF-7BD36C8014A9}" type="slidenum">
              <a:rPr lang="zh-CN" altLang="en-US" smtClean="0"/>
              <a:t>14</a:t>
            </a:fld>
            <a:endParaRPr lang="zh-CN" altLang="en-US"/>
          </a:p>
        </p:txBody>
      </p:sp>
    </p:spTree>
    <p:extLst>
      <p:ext uri="{BB962C8B-B14F-4D97-AF65-F5344CB8AC3E}">
        <p14:creationId xmlns:p14="http://schemas.microsoft.com/office/powerpoint/2010/main" val="37710564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698010-0F8F-4C1C-A6AF-7BD36C8014A9}" type="slidenum">
              <a:rPr lang="zh-CN" altLang="en-US" smtClean="0"/>
              <a:t>15</a:t>
            </a:fld>
            <a:endParaRPr lang="zh-CN" altLang="en-US"/>
          </a:p>
        </p:txBody>
      </p:sp>
    </p:spTree>
    <p:extLst>
      <p:ext uri="{BB962C8B-B14F-4D97-AF65-F5344CB8AC3E}">
        <p14:creationId xmlns:p14="http://schemas.microsoft.com/office/powerpoint/2010/main" val="2173829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698010-0F8F-4C1C-A6AF-7BD36C8014A9}" type="slidenum">
              <a:rPr lang="zh-CN" altLang="en-US" smtClean="0"/>
              <a:t>16</a:t>
            </a:fld>
            <a:endParaRPr lang="zh-CN" altLang="en-US"/>
          </a:p>
        </p:txBody>
      </p:sp>
    </p:spTree>
    <p:extLst>
      <p:ext uri="{BB962C8B-B14F-4D97-AF65-F5344CB8AC3E}">
        <p14:creationId xmlns:p14="http://schemas.microsoft.com/office/powerpoint/2010/main" val="28553758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698010-0F8F-4C1C-A6AF-7BD36C8014A9}" type="slidenum">
              <a:rPr lang="zh-CN" altLang="en-US" smtClean="0"/>
              <a:t>17</a:t>
            </a:fld>
            <a:endParaRPr lang="zh-CN" altLang="en-US"/>
          </a:p>
        </p:txBody>
      </p:sp>
    </p:spTree>
    <p:extLst>
      <p:ext uri="{BB962C8B-B14F-4D97-AF65-F5344CB8AC3E}">
        <p14:creationId xmlns:p14="http://schemas.microsoft.com/office/powerpoint/2010/main" val="26362708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698010-0F8F-4C1C-A6AF-7BD36C8014A9}" type="slidenum">
              <a:rPr lang="zh-CN" altLang="en-US" smtClean="0"/>
              <a:t>18</a:t>
            </a:fld>
            <a:endParaRPr lang="zh-CN" altLang="en-US"/>
          </a:p>
        </p:txBody>
      </p:sp>
    </p:spTree>
    <p:extLst>
      <p:ext uri="{BB962C8B-B14F-4D97-AF65-F5344CB8AC3E}">
        <p14:creationId xmlns:p14="http://schemas.microsoft.com/office/powerpoint/2010/main" val="14451108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698010-0F8F-4C1C-A6AF-7BD36C8014A9}" type="slidenum">
              <a:rPr lang="zh-CN" altLang="en-US" smtClean="0"/>
              <a:t>19</a:t>
            </a:fld>
            <a:endParaRPr lang="zh-CN" altLang="en-US"/>
          </a:p>
        </p:txBody>
      </p:sp>
    </p:spTree>
    <p:extLst>
      <p:ext uri="{BB962C8B-B14F-4D97-AF65-F5344CB8AC3E}">
        <p14:creationId xmlns:p14="http://schemas.microsoft.com/office/powerpoint/2010/main" val="3455000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ED06869-17A5-4C6D-8EC9-830E69533589}" type="slidenum">
              <a:rPr lang="zh-CN" altLang="en-US" smtClean="0"/>
              <a:t>27</a:t>
            </a:fld>
            <a:endParaRPr lang="zh-CN" altLang="en-US"/>
          </a:p>
        </p:txBody>
      </p:sp>
    </p:spTree>
    <p:extLst>
      <p:ext uri="{BB962C8B-B14F-4D97-AF65-F5344CB8AC3E}">
        <p14:creationId xmlns:p14="http://schemas.microsoft.com/office/powerpoint/2010/main" val="23238804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698010-0F8F-4C1C-A6AF-7BD36C8014A9}" type="slidenum">
              <a:rPr lang="zh-CN" altLang="en-US" smtClean="0"/>
              <a:t>35</a:t>
            </a:fld>
            <a:endParaRPr lang="zh-CN" altLang="en-US"/>
          </a:p>
        </p:txBody>
      </p:sp>
    </p:spTree>
    <p:extLst>
      <p:ext uri="{BB962C8B-B14F-4D97-AF65-F5344CB8AC3E}">
        <p14:creationId xmlns:p14="http://schemas.microsoft.com/office/powerpoint/2010/main" val="13142673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698010-0F8F-4C1C-A6AF-7BD36C8014A9}" type="slidenum">
              <a:rPr lang="zh-CN" altLang="en-US" smtClean="0"/>
              <a:t>36</a:t>
            </a:fld>
            <a:endParaRPr lang="zh-CN" altLang="en-US"/>
          </a:p>
        </p:txBody>
      </p:sp>
    </p:spTree>
    <p:extLst>
      <p:ext uri="{BB962C8B-B14F-4D97-AF65-F5344CB8AC3E}">
        <p14:creationId xmlns:p14="http://schemas.microsoft.com/office/powerpoint/2010/main" val="32078534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698010-0F8F-4C1C-A6AF-7BD36C8014A9}" type="slidenum">
              <a:rPr lang="zh-CN" altLang="en-US" smtClean="0"/>
              <a:t>5</a:t>
            </a:fld>
            <a:endParaRPr lang="zh-CN" altLang="en-US"/>
          </a:p>
        </p:txBody>
      </p:sp>
    </p:spTree>
    <p:extLst>
      <p:ext uri="{BB962C8B-B14F-4D97-AF65-F5344CB8AC3E}">
        <p14:creationId xmlns:p14="http://schemas.microsoft.com/office/powerpoint/2010/main" val="18764790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698010-0F8F-4C1C-A6AF-7BD36C8014A9}" type="slidenum">
              <a:rPr lang="zh-CN" altLang="en-US" smtClean="0"/>
              <a:t>83</a:t>
            </a:fld>
            <a:endParaRPr lang="zh-CN" altLang="en-US"/>
          </a:p>
        </p:txBody>
      </p:sp>
    </p:spTree>
    <p:extLst>
      <p:ext uri="{BB962C8B-B14F-4D97-AF65-F5344CB8AC3E}">
        <p14:creationId xmlns:p14="http://schemas.microsoft.com/office/powerpoint/2010/main" val="23485911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698010-0F8F-4C1C-A6AF-7BD36C8014A9}" type="slidenum">
              <a:rPr lang="zh-CN" altLang="en-US" smtClean="0"/>
              <a:t>90</a:t>
            </a:fld>
            <a:endParaRPr lang="zh-CN" altLang="en-US"/>
          </a:p>
        </p:txBody>
      </p:sp>
    </p:spTree>
    <p:extLst>
      <p:ext uri="{BB962C8B-B14F-4D97-AF65-F5344CB8AC3E}">
        <p14:creationId xmlns:p14="http://schemas.microsoft.com/office/powerpoint/2010/main" val="16769741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698010-0F8F-4C1C-A6AF-7BD36C8014A9}" type="slidenum">
              <a:rPr lang="zh-CN" altLang="en-US" smtClean="0"/>
              <a:t>6</a:t>
            </a:fld>
            <a:endParaRPr lang="zh-CN" altLang="en-US"/>
          </a:p>
        </p:txBody>
      </p:sp>
    </p:spTree>
    <p:extLst>
      <p:ext uri="{BB962C8B-B14F-4D97-AF65-F5344CB8AC3E}">
        <p14:creationId xmlns:p14="http://schemas.microsoft.com/office/powerpoint/2010/main" val="36449289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698010-0F8F-4C1C-A6AF-7BD36C8014A9}" type="slidenum">
              <a:rPr lang="zh-CN" altLang="en-US" smtClean="0"/>
              <a:t>7</a:t>
            </a:fld>
            <a:endParaRPr lang="zh-CN" altLang="en-US"/>
          </a:p>
        </p:txBody>
      </p:sp>
    </p:spTree>
    <p:extLst>
      <p:ext uri="{BB962C8B-B14F-4D97-AF65-F5344CB8AC3E}">
        <p14:creationId xmlns:p14="http://schemas.microsoft.com/office/powerpoint/2010/main" val="27591652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698010-0F8F-4C1C-A6AF-7BD36C8014A9}" type="slidenum">
              <a:rPr lang="zh-CN" altLang="en-US" smtClean="0"/>
              <a:t>8</a:t>
            </a:fld>
            <a:endParaRPr lang="zh-CN" altLang="en-US"/>
          </a:p>
        </p:txBody>
      </p:sp>
    </p:spTree>
    <p:extLst>
      <p:ext uri="{BB962C8B-B14F-4D97-AF65-F5344CB8AC3E}">
        <p14:creationId xmlns:p14="http://schemas.microsoft.com/office/powerpoint/2010/main" val="1028869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698010-0F8F-4C1C-A6AF-7BD36C8014A9}" type="slidenum">
              <a:rPr lang="zh-CN" altLang="en-US" smtClean="0"/>
              <a:t>9</a:t>
            </a:fld>
            <a:endParaRPr lang="zh-CN" altLang="en-US"/>
          </a:p>
        </p:txBody>
      </p:sp>
    </p:spTree>
    <p:extLst>
      <p:ext uri="{BB962C8B-B14F-4D97-AF65-F5344CB8AC3E}">
        <p14:creationId xmlns:p14="http://schemas.microsoft.com/office/powerpoint/2010/main" val="32094214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698010-0F8F-4C1C-A6AF-7BD36C8014A9}" type="slidenum">
              <a:rPr lang="zh-CN" altLang="en-US" smtClean="0"/>
              <a:t>10</a:t>
            </a:fld>
            <a:endParaRPr lang="zh-CN" altLang="en-US"/>
          </a:p>
        </p:txBody>
      </p:sp>
    </p:spTree>
    <p:extLst>
      <p:ext uri="{BB962C8B-B14F-4D97-AF65-F5344CB8AC3E}">
        <p14:creationId xmlns:p14="http://schemas.microsoft.com/office/powerpoint/2010/main" val="4217403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698010-0F8F-4C1C-A6AF-7BD36C8014A9}" type="slidenum">
              <a:rPr lang="zh-CN" altLang="en-US" smtClean="0"/>
              <a:t>11</a:t>
            </a:fld>
            <a:endParaRPr lang="zh-CN" altLang="en-US"/>
          </a:p>
        </p:txBody>
      </p:sp>
    </p:spTree>
    <p:extLst>
      <p:ext uri="{BB962C8B-B14F-4D97-AF65-F5344CB8AC3E}">
        <p14:creationId xmlns:p14="http://schemas.microsoft.com/office/powerpoint/2010/main" val="2839995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698010-0F8F-4C1C-A6AF-7BD36C8014A9}" type="slidenum">
              <a:rPr lang="zh-CN" altLang="en-US" smtClean="0"/>
              <a:t>12</a:t>
            </a:fld>
            <a:endParaRPr lang="zh-CN" altLang="en-US"/>
          </a:p>
        </p:txBody>
      </p:sp>
    </p:spTree>
    <p:extLst>
      <p:ext uri="{BB962C8B-B14F-4D97-AF65-F5344CB8AC3E}">
        <p14:creationId xmlns:p14="http://schemas.microsoft.com/office/powerpoint/2010/main" val="324246712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19683" y="1759105"/>
            <a:ext cx="10150825" cy="3724995"/>
          </a:xfrm>
          <a:prstGeom prst="rect">
            <a:avLst/>
          </a:prstGeom>
        </p:spPr>
      </p:pic>
      <p:sp>
        <p:nvSpPr>
          <p:cNvPr id="14" name="文本占位符 12"/>
          <p:cNvSpPr>
            <a:spLocks noGrp="1"/>
          </p:cNvSpPr>
          <p:nvPr>
            <p:ph type="body" sz="quarter" idx="11" hasCustomPrompt="1"/>
          </p:nvPr>
        </p:nvSpPr>
        <p:spPr>
          <a:xfrm>
            <a:off x="2015828" y="2343761"/>
            <a:ext cx="8046335" cy="1112350"/>
          </a:xfrm>
        </p:spPr>
        <p:txBody>
          <a:bodyPr>
            <a:noAutofit/>
          </a:bodyPr>
          <a:lstStyle>
            <a:lvl1pPr marL="0" indent="0" algn="r">
              <a:buNone/>
              <a:defRPr sz="7200" b="1" baseline="0">
                <a:solidFill>
                  <a:srgbClr val="023894"/>
                </a:solidFill>
                <a:latin typeface="思源黑体 CN Bold" panose="020B0800000000000000" pitchFamily="34" charset="-122"/>
                <a:ea typeface="思源黑体 CN Bold" panose="020B0800000000000000" pitchFamily="34" charset="-122"/>
                <a:cs typeface="Arial Unicode MS" panose="020B0604020202020204" pitchFamily="34" charset="-122"/>
              </a:defRPr>
            </a:lvl1pPr>
          </a:lstStyle>
          <a:p>
            <a:pPr lvl="0"/>
            <a:r>
              <a:rPr lang="zh-CN" altLang="en-US" dirty="0"/>
              <a:t>正文标题替换区域</a:t>
            </a:r>
          </a:p>
        </p:txBody>
      </p:sp>
      <p:sp>
        <p:nvSpPr>
          <p:cNvPr id="9" name="文本占位符 12"/>
          <p:cNvSpPr>
            <a:spLocks noGrp="1"/>
          </p:cNvSpPr>
          <p:nvPr>
            <p:ph type="body" sz="quarter" idx="13" hasCustomPrompt="1"/>
          </p:nvPr>
        </p:nvSpPr>
        <p:spPr>
          <a:xfrm>
            <a:off x="3725459" y="3689845"/>
            <a:ext cx="6336704" cy="593774"/>
          </a:xfrm>
        </p:spPr>
        <p:txBody>
          <a:bodyPr>
            <a:noAutofit/>
          </a:bodyPr>
          <a:lstStyle>
            <a:lvl1pPr marL="0" indent="0" algn="r">
              <a:buNone/>
              <a:defRPr sz="3600" baseline="0">
                <a:solidFill>
                  <a:srgbClr val="01B2B3"/>
                </a:solidFill>
                <a:latin typeface="Noto Sans S Chinese Regular" panose="020B0500000000000000" pitchFamily="34" charset="-122"/>
                <a:ea typeface="Noto Sans S Chinese Regular" panose="020B0500000000000000" pitchFamily="34" charset="-122"/>
                <a:cs typeface="Arial Unicode MS" panose="020B0604020202020204" pitchFamily="34" charset="-122"/>
              </a:defRPr>
            </a:lvl1pPr>
          </a:lstStyle>
          <a:p>
            <a:pPr lvl="0"/>
            <a:r>
              <a:rPr lang="zh-CN" altLang="en-US" dirty="0"/>
              <a:t>二级标题替换区域</a:t>
            </a:r>
          </a:p>
        </p:txBody>
      </p:sp>
      <p:pic>
        <p:nvPicPr>
          <p:cNvPr id="4" name="图片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63700" y="575791"/>
            <a:ext cx="2694643" cy="1165794"/>
          </a:xfrm>
          <a:prstGeom prst="rect">
            <a:avLst/>
          </a:prstGeom>
        </p:spPr>
      </p:pic>
      <p:sp>
        <p:nvSpPr>
          <p:cNvPr id="7" name="矩形 6"/>
          <p:cNvSpPr/>
          <p:nvPr userDrawn="1"/>
        </p:nvSpPr>
        <p:spPr>
          <a:xfrm>
            <a:off x="791692" y="6311608"/>
            <a:ext cx="10078816" cy="167622"/>
          </a:xfrm>
          <a:prstGeom prst="rect">
            <a:avLst/>
          </a:prstGeom>
          <a:solidFill>
            <a:srgbClr val="0238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021529" y="5602737"/>
            <a:ext cx="1845804" cy="590233"/>
          </a:xfrm>
          <a:prstGeom prst="rect">
            <a:avLst/>
          </a:prstGeom>
        </p:spPr>
      </p:pic>
    </p:spTree>
    <p:extLst>
      <p:ext uri="{BB962C8B-B14F-4D97-AF65-F5344CB8AC3E}">
        <p14:creationId xmlns:p14="http://schemas.microsoft.com/office/powerpoint/2010/main" val="23513715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F625108A-2062-4CAF-B497-2DA3DB57A1FD}" type="datetime1">
              <a:rPr lang="zh-CN" altLang="en-US" smtClean="0"/>
              <a:t>2022-12-28</a:t>
            </a:fld>
            <a:endParaRPr lang="zh-CN" altLang="zh-CN"/>
          </a:p>
        </p:txBody>
      </p:sp>
      <p:sp>
        <p:nvSpPr>
          <p:cNvPr id="5" name="Footer Placeholder 4"/>
          <p:cNvSpPr>
            <a:spLocks noGrp="1"/>
          </p:cNvSpPr>
          <p:nvPr>
            <p:ph type="ftr" sz="quarter" idx="11"/>
          </p:nvPr>
        </p:nvSpPr>
        <p:spPr/>
        <p:txBody>
          <a:bodyPr/>
          <a:lstStyle/>
          <a:p>
            <a:endParaRPr lang="zh-CN" altLang="zh-CN"/>
          </a:p>
        </p:txBody>
      </p:sp>
      <p:sp>
        <p:nvSpPr>
          <p:cNvPr id="6" name="Slide Number Placeholder 5"/>
          <p:cNvSpPr>
            <a:spLocks noGrp="1"/>
          </p:cNvSpPr>
          <p:nvPr>
            <p:ph type="sldNum" sz="quarter" idx="12"/>
          </p:nvPr>
        </p:nvSpPr>
        <p:spPr/>
        <p:txBody>
          <a:bodyPr/>
          <a:lstStyle/>
          <a:p>
            <a:fld id="{81A00E8F-AF82-4330-9D5C-D1F54DAD93C6}" type="slidenum">
              <a:rPr lang="zh-CN" altLang="zh-CN" smtClean="0"/>
              <a:pPr/>
              <a:t>‹#›</a:t>
            </a:fld>
            <a:endParaRPr lang="zh-CN" altLang="zh-CN"/>
          </a:p>
        </p:txBody>
      </p:sp>
    </p:spTree>
    <p:extLst>
      <p:ext uri="{BB962C8B-B14F-4D97-AF65-F5344CB8AC3E}">
        <p14:creationId xmlns:p14="http://schemas.microsoft.com/office/powerpoint/2010/main" val="13080293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244349" y="345009"/>
            <a:ext cx="2484105" cy="549164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792033" y="345009"/>
            <a:ext cx="7308310" cy="549164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497523B-BD05-4CF9-B2A0-60443829EB72}" type="datetime1">
              <a:rPr lang="zh-CN" altLang="en-US" smtClean="0"/>
              <a:t>2022-12-28</a:t>
            </a:fld>
            <a:endParaRPr lang="zh-CN" altLang="zh-CN"/>
          </a:p>
        </p:txBody>
      </p:sp>
      <p:sp>
        <p:nvSpPr>
          <p:cNvPr id="5" name="Footer Placeholder 4"/>
          <p:cNvSpPr>
            <a:spLocks noGrp="1"/>
          </p:cNvSpPr>
          <p:nvPr>
            <p:ph type="ftr" sz="quarter" idx="11"/>
          </p:nvPr>
        </p:nvSpPr>
        <p:spPr/>
        <p:txBody>
          <a:bodyPr/>
          <a:lstStyle/>
          <a:p>
            <a:endParaRPr lang="zh-CN" altLang="zh-CN"/>
          </a:p>
        </p:txBody>
      </p:sp>
      <p:sp>
        <p:nvSpPr>
          <p:cNvPr id="6" name="Slide Number Placeholder 5"/>
          <p:cNvSpPr>
            <a:spLocks noGrp="1"/>
          </p:cNvSpPr>
          <p:nvPr>
            <p:ph type="sldNum" sz="quarter" idx="12"/>
          </p:nvPr>
        </p:nvSpPr>
        <p:spPr/>
        <p:txBody>
          <a:bodyPr/>
          <a:lstStyle/>
          <a:p>
            <a:fld id="{FAF5A9C4-F413-4CEA-8DBC-4032A343B417}" type="slidenum">
              <a:rPr lang="zh-CN" altLang="zh-CN" smtClean="0"/>
              <a:pPr/>
              <a:t>‹#›</a:t>
            </a:fld>
            <a:endParaRPr lang="zh-CN" altLang="zh-CN"/>
          </a:p>
        </p:txBody>
      </p:sp>
    </p:spTree>
    <p:extLst>
      <p:ext uri="{BB962C8B-B14F-4D97-AF65-F5344CB8AC3E}">
        <p14:creationId xmlns:p14="http://schemas.microsoft.com/office/powerpoint/2010/main" val="33848194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cxnSp>
        <p:nvCxnSpPr>
          <p:cNvPr id="31" name="直接连接符 30"/>
          <p:cNvCxnSpPr/>
          <p:nvPr userDrawn="1"/>
        </p:nvCxnSpPr>
        <p:spPr>
          <a:xfrm>
            <a:off x="431652" y="575791"/>
            <a:ext cx="10801200" cy="0"/>
          </a:xfrm>
          <a:prstGeom prst="line">
            <a:avLst/>
          </a:prstGeom>
          <a:ln w="9525">
            <a:solidFill>
              <a:srgbClr val="023894"/>
            </a:solidFill>
          </a:ln>
        </p:spPr>
        <p:style>
          <a:lnRef idx="1">
            <a:schemeClr val="accent5"/>
          </a:lnRef>
          <a:fillRef idx="0">
            <a:schemeClr val="accent5"/>
          </a:fillRef>
          <a:effectRef idx="0">
            <a:schemeClr val="accent5"/>
          </a:effectRef>
          <a:fontRef idx="minor">
            <a:schemeClr val="tx1"/>
          </a:fontRef>
        </p:style>
      </p:cxnSp>
      <p:sp>
        <p:nvSpPr>
          <p:cNvPr id="36" name="矩形 35"/>
          <p:cNvSpPr/>
          <p:nvPr userDrawn="1"/>
        </p:nvSpPr>
        <p:spPr>
          <a:xfrm>
            <a:off x="431652" y="6048399"/>
            <a:ext cx="10801200" cy="431776"/>
          </a:xfrm>
          <a:prstGeom prst="rect">
            <a:avLst/>
          </a:prstGeom>
          <a:solidFill>
            <a:srgbClr val="0238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占位符 12"/>
          <p:cNvSpPr>
            <a:spLocks noGrp="1"/>
          </p:cNvSpPr>
          <p:nvPr>
            <p:ph type="body" sz="quarter" idx="12" hasCustomPrompt="1"/>
          </p:nvPr>
        </p:nvSpPr>
        <p:spPr>
          <a:xfrm>
            <a:off x="503660" y="143743"/>
            <a:ext cx="5400600" cy="288032"/>
          </a:xfrm>
        </p:spPr>
        <p:txBody>
          <a:bodyPr>
            <a:noAutofit/>
          </a:bodyPr>
          <a:lstStyle>
            <a:lvl1pPr marL="0" indent="0" algn="l">
              <a:buNone/>
              <a:defRPr sz="1800" baseline="0">
                <a:solidFill>
                  <a:schemeClr val="bg1">
                    <a:lumMod val="50000"/>
                  </a:schemeClr>
                </a:solidFill>
                <a:latin typeface="Noto Sans S Chinese Regular" panose="020B0500000000000000" pitchFamily="34" charset="-122"/>
                <a:ea typeface="Noto Sans S Chinese Regular" panose="020B0500000000000000" pitchFamily="34" charset="-122"/>
                <a:cs typeface="Arial Unicode MS" panose="020B0604020202020204" pitchFamily="34" charset="-122"/>
              </a:defRPr>
            </a:lvl1pPr>
          </a:lstStyle>
          <a:p>
            <a:pPr lvl="0"/>
            <a:r>
              <a:rPr lang="zh-CN" altLang="en-US" dirty="0"/>
              <a:t>内文标题替换区域</a:t>
            </a:r>
          </a:p>
        </p:txBody>
      </p:sp>
      <p:pic>
        <p:nvPicPr>
          <p:cNvPr id="41" name="图片 4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03660" y="6104527"/>
            <a:ext cx="1605210" cy="319520"/>
          </a:xfrm>
          <a:prstGeom prst="rect">
            <a:avLst/>
          </a:prstGeom>
        </p:spPr>
      </p:pic>
      <p:sp>
        <p:nvSpPr>
          <p:cNvPr id="42" name="文本占位符 12"/>
          <p:cNvSpPr>
            <a:spLocks noGrp="1"/>
          </p:cNvSpPr>
          <p:nvPr>
            <p:ph type="body" sz="quarter" idx="10" hasCustomPrompt="1"/>
          </p:nvPr>
        </p:nvSpPr>
        <p:spPr>
          <a:xfrm>
            <a:off x="10728796" y="6097927"/>
            <a:ext cx="431354" cy="283781"/>
          </a:xfrm>
        </p:spPr>
        <p:txBody>
          <a:bodyPr>
            <a:noAutofit/>
          </a:bodyPr>
          <a:lstStyle>
            <a:lvl1pPr marL="0" indent="0" algn="r">
              <a:buNone/>
              <a:defRPr sz="160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defRPr>
            </a:lvl1pPr>
          </a:lstStyle>
          <a:p>
            <a:pPr lvl="0"/>
            <a:r>
              <a:rPr lang="en-US" altLang="zh-CN" dirty="0"/>
              <a:t>01</a:t>
            </a:r>
            <a:endParaRPr lang="zh-CN" altLang="en-US" dirty="0"/>
          </a:p>
        </p:txBody>
      </p:sp>
    </p:spTree>
    <p:extLst>
      <p:ext uri="{BB962C8B-B14F-4D97-AF65-F5344CB8AC3E}">
        <p14:creationId xmlns:p14="http://schemas.microsoft.com/office/powerpoint/2010/main" val="620867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cxnSp>
        <p:nvCxnSpPr>
          <p:cNvPr id="5" name="直接连接符 4"/>
          <p:cNvCxnSpPr/>
          <p:nvPr userDrawn="1"/>
        </p:nvCxnSpPr>
        <p:spPr>
          <a:xfrm>
            <a:off x="431652" y="575791"/>
            <a:ext cx="10801200" cy="0"/>
          </a:xfrm>
          <a:prstGeom prst="line">
            <a:avLst/>
          </a:prstGeom>
          <a:ln w="9525">
            <a:solidFill>
              <a:srgbClr val="023894"/>
            </a:solidFill>
          </a:ln>
        </p:spPr>
        <p:style>
          <a:lnRef idx="1">
            <a:schemeClr val="accent5"/>
          </a:lnRef>
          <a:fillRef idx="0">
            <a:schemeClr val="accent5"/>
          </a:fillRef>
          <a:effectRef idx="0">
            <a:schemeClr val="accent5"/>
          </a:effectRef>
          <a:fontRef idx="minor">
            <a:schemeClr val="tx1"/>
          </a:fontRef>
        </p:style>
      </p:cxn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2444" y="647799"/>
            <a:ext cx="10872416" cy="5342970"/>
          </a:xfrm>
          <a:prstGeom prst="rect">
            <a:avLst/>
          </a:prstGeom>
        </p:spPr>
      </p:pic>
      <p:sp>
        <p:nvSpPr>
          <p:cNvPr id="9" name="矩形 8"/>
          <p:cNvSpPr/>
          <p:nvPr userDrawn="1"/>
        </p:nvSpPr>
        <p:spPr>
          <a:xfrm>
            <a:off x="431652" y="6048399"/>
            <a:ext cx="10801200" cy="431776"/>
          </a:xfrm>
          <a:prstGeom prst="rect">
            <a:avLst/>
          </a:prstGeom>
          <a:solidFill>
            <a:srgbClr val="0238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占位符 12"/>
          <p:cNvSpPr>
            <a:spLocks noGrp="1"/>
          </p:cNvSpPr>
          <p:nvPr>
            <p:ph type="body" sz="quarter" idx="12" hasCustomPrompt="1"/>
          </p:nvPr>
        </p:nvSpPr>
        <p:spPr>
          <a:xfrm>
            <a:off x="503660" y="143743"/>
            <a:ext cx="5400600" cy="288032"/>
          </a:xfrm>
        </p:spPr>
        <p:txBody>
          <a:bodyPr>
            <a:noAutofit/>
          </a:bodyPr>
          <a:lstStyle>
            <a:lvl1pPr marL="0" indent="0" algn="l">
              <a:buNone/>
              <a:defRPr sz="1800" baseline="0">
                <a:solidFill>
                  <a:schemeClr val="bg1">
                    <a:lumMod val="50000"/>
                  </a:schemeClr>
                </a:solidFill>
                <a:latin typeface="Noto Sans S Chinese Regular" panose="020B0500000000000000" pitchFamily="34" charset="-122"/>
                <a:ea typeface="Noto Sans S Chinese Regular" panose="020B0500000000000000" pitchFamily="34" charset="-122"/>
                <a:cs typeface="Arial Unicode MS" panose="020B0604020202020204" pitchFamily="34" charset="-122"/>
              </a:defRPr>
            </a:lvl1pPr>
          </a:lstStyle>
          <a:p>
            <a:pPr lvl="0"/>
            <a:r>
              <a:rPr lang="zh-CN" altLang="en-US" dirty="0"/>
              <a:t>目录</a:t>
            </a:r>
          </a:p>
        </p:txBody>
      </p:sp>
      <p:pic>
        <p:nvPicPr>
          <p:cNvPr id="11" name="图片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03660" y="6104527"/>
            <a:ext cx="1605210" cy="319520"/>
          </a:xfrm>
          <a:prstGeom prst="rect">
            <a:avLst/>
          </a:prstGeom>
        </p:spPr>
      </p:pic>
    </p:spTree>
    <p:extLst>
      <p:ext uri="{BB962C8B-B14F-4D97-AF65-F5344CB8AC3E}">
        <p14:creationId xmlns:p14="http://schemas.microsoft.com/office/powerpoint/2010/main" val="16587695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6" name="矩形 35"/>
          <p:cNvSpPr/>
          <p:nvPr userDrawn="1"/>
        </p:nvSpPr>
        <p:spPr>
          <a:xfrm>
            <a:off x="431652" y="6048399"/>
            <a:ext cx="10801200" cy="431776"/>
          </a:xfrm>
          <a:prstGeom prst="rect">
            <a:avLst/>
          </a:prstGeom>
          <a:solidFill>
            <a:srgbClr val="0238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1" name="直接连接符 30"/>
          <p:cNvCxnSpPr/>
          <p:nvPr userDrawn="1"/>
        </p:nvCxnSpPr>
        <p:spPr>
          <a:xfrm>
            <a:off x="431652" y="575791"/>
            <a:ext cx="10801200" cy="0"/>
          </a:xfrm>
          <a:prstGeom prst="line">
            <a:avLst/>
          </a:prstGeom>
          <a:ln w="9525">
            <a:solidFill>
              <a:srgbClr val="023894"/>
            </a:solidFill>
          </a:ln>
        </p:spPr>
        <p:style>
          <a:lnRef idx="1">
            <a:schemeClr val="accent5"/>
          </a:lnRef>
          <a:fillRef idx="0">
            <a:schemeClr val="accent5"/>
          </a:fillRef>
          <a:effectRef idx="0">
            <a:schemeClr val="accent5"/>
          </a:effectRef>
          <a:fontRef idx="minor">
            <a:schemeClr val="tx1"/>
          </a:fontRef>
        </p:style>
      </p:cxnSp>
      <p:sp>
        <p:nvSpPr>
          <p:cNvPr id="37" name="文本占位符 12"/>
          <p:cNvSpPr>
            <a:spLocks noGrp="1"/>
          </p:cNvSpPr>
          <p:nvPr>
            <p:ph type="body" sz="quarter" idx="12" hasCustomPrompt="1"/>
          </p:nvPr>
        </p:nvSpPr>
        <p:spPr>
          <a:xfrm>
            <a:off x="503660" y="143743"/>
            <a:ext cx="5400600" cy="288032"/>
          </a:xfrm>
        </p:spPr>
        <p:txBody>
          <a:bodyPr>
            <a:noAutofit/>
          </a:bodyPr>
          <a:lstStyle>
            <a:lvl1pPr marL="0" indent="0" algn="l">
              <a:buNone/>
              <a:defRPr sz="1800" baseline="0">
                <a:solidFill>
                  <a:schemeClr val="bg1">
                    <a:lumMod val="50000"/>
                  </a:schemeClr>
                </a:solidFill>
                <a:latin typeface="Noto Sans S Chinese Regular" panose="020B0500000000000000" pitchFamily="34" charset="-122"/>
                <a:ea typeface="Noto Sans S Chinese Regular" panose="020B0500000000000000" pitchFamily="34" charset="-122"/>
                <a:cs typeface="Arial Unicode MS" panose="020B0604020202020204" pitchFamily="34" charset="-122"/>
              </a:defRPr>
            </a:lvl1pPr>
          </a:lstStyle>
          <a:p>
            <a:pPr lvl="0"/>
            <a:r>
              <a:rPr lang="zh-CN" altLang="en-US" dirty="0"/>
              <a:t>内文标题替换区域</a:t>
            </a:r>
          </a:p>
        </p:txBody>
      </p:sp>
      <p:pic>
        <p:nvPicPr>
          <p:cNvPr id="41" name="图片 4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03660" y="6104527"/>
            <a:ext cx="1605210" cy="319520"/>
          </a:xfrm>
          <a:prstGeom prst="rect">
            <a:avLst/>
          </a:prstGeom>
        </p:spPr>
      </p:pic>
    </p:spTree>
    <p:extLst>
      <p:ext uri="{BB962C8B-B14F-4D97-AF65-F5344CB8AC3E}">
        <p14:creationId xmlns:p14="http://schemas.microsoft.com/office/powerpoint/2010/main" val="18040864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矩形 2"/>
          <p:cNvSpPr/>
          <p:nvPr userDrawn="1"/>
        </p:nvSpPr>
        <p:spPr>
          <a:xfrm>
            <a:off x="386469" y="2592015"/>
            <a:ext cx="10729192" cy="3888160"/>
          </a:xfrm>
          <a:prstGeom prst="rect">
            <a:avLst/>
          </a:prstGeom>
          <a:solidFill>
            <a:srgbClr val="0238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47676" y="2880047"/>
            <a:ext cx="10153128" cy="3608961"/>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616228" y="618933"/>
            <a:ext cx="3663286" cy="1383740"/>
          </a:xfrm>
          <a:prstGeom prst="rect">
            <a:avLst/>
          </a:prstGeom>
        </p:spPr>
      </p:pic>
      <p:pic>
        <p:nvPicPr>
          <p:cNvPr id="10" name="图片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594804" y="506948"/>
            <a:ext cx="1520857" cy="1495725"/>
          </a:xfrm>
          <a:prstGeom prst="rect">
            <a:avLst/>
          </a:prstGeom>
        </p:spPr>
      </p:pic>
      <p:sp>
        <p:nvSpPr>
          <p:cNvPr id="12" name="文本占位符 12"/>
          <p:cNvSpPr>
            <a:spLocks noGrp="1"/>
          </p:cNvSpPr>
          <p:nvPr>
            <p:ph type="body" sz="quarter" idx="11" hasCustomPrompt="1"/>
          </p:nvPr>
        </p:nvSpPr>
        <p:spPr>
          <a:xfrm>
            <a:off x="2721643" y="3744143"/>
            <a:ext cx="6557871" cy="1224136"/>
          </a:xfrm>
        </p:spPr>
        <p:txBody>
          <a:bodyPr>
            <a:noAutofit/>
          </a:bodyPr>
          <a:lstStyle>
            <a:lvl1pPr marL="0" indent="0" algn="l">
              <a:buNone/>
              <a:defRPr sz="10000" b="1" baseline="0">
                <a:solidFill>
                  <a:schemeClr val="bg1"/>
                </a:solidFill>
                <a:latin typeface="Arial" panose="020B0604020202020204" pitchFamily="34" charset="0"/>
                <a:ea typeface="Arial Unicode MS" panose="020B0604020202020204" pitchFamily="34" charset="-122"/>
                <a:cs typeface="Arial" panose="020B0604020202020204" pitchFamily="34" charset="0"/>
              </a:defRPr>
            </a:lvl1pPr>
          </a:lstStyle>
          <a:p>
            <a:pPr lvl="0"/>
            <a:r>
              <a:rPr lang="zh-CN" altLang="en-US" dirty="0"/>
              <a:t>谢谢收看！</a:t>
            </a:r>
          </a:p>
        </p:txBody>
      </p:sp>
    </p:spTree>
    <p:extLst>
      <p:ext uri="{BB962C8B-B14F-4D97-AF65-F5344CB8AC3E}">
        <p14:creationId xmlns:p14="http://schemas.microsoft.com/office/powerpoint/2010/main" val="30032232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24" name="文本占位符 12"/>
          <p:cNvSpPr>
            <a:spLocks noGrp="1"/>
          </p:cNvSpPr>
          <p:nvPr>
            <p:ph type="body" sz="quarter" idx="10" hasCustomPrompt="1"/>
          </p:nvPr>
        </p:nvSpPr>
        <p:spPr>
          <a:xfrm>
            <a:off x="10728796" y="6097927"/>
            <a:ext cx="431354" cy="283781"/>
          </a:xfrm>
        </p:spPr>
        <p:txBody>
          <a:bodyPr>
            <a:normAutofit/>
          </a:bodyPr>
          <a:lstStyle>
            <a:lvl1pPr marL="0" indent="0" algn="r">
              <a:buNone/>
              <a:defRPr sz="1400">
                <a:solidFill>
                  <a:schemeClr val="bg1">
                    <a:lumMod val="50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a:lstStyle>
          <a:p>
            <a:pPr lvl="0"/>
            <a:r>
              <a:rPr lang="en-US" altLang="zh-CN" dirty="0"/>
              <a:t>01</a:t>
            </a:r>
            <a:endParaRPr lang="zh-CN" altLang="en-US" dirty="0"/>
          </a:p>
        </p:txBody>
      </p:sp>
    </p:spTree>
    <p:extLst>
      <p:ext uri="{BB962C8B-B14F-4D97-AF65-F5344CB8AC3E}">
        <p14:creationId xmlns:p14="http://schemas.microsoft.com/office/powerpoint/2010/main" val="26795987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F616503-7D54-4AD3-99E4-7B48E3484CE2}" type="datetime1">
              <a:rPr lang="zh-CN" altLang="en-US" smtClean="0"/>
              <a:t>2022-12-28</a:t>
            </a:fld>
            <a:endParaRPr lang="zh-CN" altLang="zh-CN"/>
          </a:p>
        </p:txBody>
      </p:sp>
      <p:sp>
        <p:nvSpPr>
          <p:cNvPr id="4" name="Footer Placeholder 3"/>
          <p:cNvSpPr>
            <a:spLocks noGrp="1"/>
          </p:cNvSpPr>
          <p:nvPr>
            <p:ph type="ftr" sz="quarter" idx="11"/>
          </p:nvPr>
        </p:nvSpPr>
        <p:spPr/>
        <p:txBody>
          <a:bodyPr/>
          <a:lstStyle/>
          <a:p>
            <a:endParaRPr lang="zh-CN" altLang="zh-CN"/>
          </a:p>
        </p:txBody>
      </p:sp>
      <p:sp>
        <p:nvSpPr>
          <p:cNvPr id="5" name="Slide Number Placeholder 4"/>
          <p:cNvSpPr>
            <a:spLocks noGrp="1"/>
          </p:cNvSpPr>
          <p:nvPr>
            <p:ph type="sldNum" sz="quarter" idx="12"/>
          </p:nvPr>
        </p:nvSpPr>
        <p:spPr/>
        <p:txBody>
          <a:bodyPr/>
          <a:lstStyle/>
          <a:p>
            <a:fld id="{CA96A628-05F4-4BD1-9FE1-5BD5A4F67CD5}" type="slidenum">
              <a:rPr lang="zh-CN" altLang="zh-CN" smtClean="0"/>
              <a:pPr/>
              <a:t>‹#›</a:t>
            </a:fld>
            <a:endParaRPr lang="zh-CN" altLang="zh-CN"/>
          </a:p>
        </p:txBody>
      </p:sp>
    </p:spTree>
    <p:extLst>
      <p:ext uri="{BB962C8B-B14F-4D97-AF65-F5344CB8AC3E}">
        <p14:creationId xmlns:p14="http://schemas.microsoft.com/office/powerpoint/2010/main" val="13290806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5841C6A-E758-4734-A499-CB1CD1418B1F}" type="datetime1">
              <a:rPr lang="zh-CN" altLang="en-US" smtClean="0"/>
              <a:t>2022-12-28</a:t>
            </a:fld>
            <a:endParaRPr lang="zh-CN" altLang="zh-CN"/>
          </a:p>
        </p:txBody>
      </p:sp>
      <p:sp>
        <p:nvSpPr>
          <p:cNvPr id="3" name="Footer Placeholder 2"/>
          <p:cNvSpPr>
            <a:spLocks noGrp="1"/>
          </p:cNvSpPr>
          <p:nvPr>
            <p:ph type="ftr" sz="quarter" idx="11"/>
          </p:nvPr>
        </p:nvSpPr>
        <p:spPr/>
        <p:txBody>
          <a:bodyPr/>
          <a:lstStyle/>
          <a:p>
            <a:endParaRPr lang="zh-CN" altLang="zh-CN"/>
          </a:p>
        </p:txBody>
      </p:sp>
      <p:sp>
        <p:nvSpPr>
          <p:cNvPr id="4" name="Slide Number Placeholder 3"/>
          <p:cNvSpPr>
            <a:spLocks noGrp="1"/>
          </p:cNvSpPr>
          <p:nvPr>
            <p:ph type="sldNum" sz="quarter" idx="12"/>
          </p:nvPr>
        </p:nvSpPr>
        <p:spPr/>
        <p:txBody>
          <a:bodyPr/>
          <a:lstStyle/>
          <a:p>
            <a:fld id="{C187F5E4-78AE-4C53-A579-E73668CDF774}" type="slidenum">
              <a:rPr lang="zh-CN" altLang="zh-CN" smtClean="0"/>
              <a:pPr/>
              <a:t>‹#›</a:t>
            </a:fld>
            <a:endParaRPr lang="zh-CN" altLang="zh-CN"/>
          </a:p>
        </p:txBody>
      </p:sp>
    </p:spTree>
    <p:extLst>
      <p:ext uri="{BB962C8B-B14F-4D97-AF65-F5344CB8AC3E}">
        <p14:creationId xmlns:p14="http://schemas.microsoft.com/office/powerpoint/2010/main" val="5254159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793535" y="432012"/>
            <a:ext cx="3715657" cy="1512041"/>
          </a:xfrm>
        </p:spPr>
        <p:txBody>
          <a:bodyPr anchor="b"/>
          <a:lstStyle>
            <a:lvl1pPr>
              <a:defRPr sz="3024"/>
            </a:lvl1pPr>
          </a:lstStyle>
          <a:p>
            <a:r>
              <a:rPr lang="zh-CN" altLang="en-US"/>
              <a:t>单击此处编辑母版标题样式</a:t>
            </a:r>
            <a:endParaRPr lang="en-US" dirty="0"/>
          </a:p>
        </p:txBody>
      </p:sp>
      <p:sp>
        <p:nvSpPr>
          <p:cNvPr id="3" name="Content Placeholder 2"/>
          <p:cNvSpPr>
            <a:spLocks noGrp="1"/>
          </p:cNvSpPr>
          <p:nvPr>
            <p:ph idx="1"/>
          </p:nvPr>
        </p:nvSpPr>
        <p:spPr>
          <a:xfrm>
            <a:off x="4897708" y="933026"/>
            <a:ext cx="5832247" cy="4605124"/>
          </a:xfrm>
        </p:spPr>
        <p:txBody>
          <a:bodyPr/>
          <a:lstStyle>
            <a:lvl1pPr>
              <a:defRPr sz="3024"/>
            </a:lvl1pPr>
            <a:lvl2pPr>
              <a:defRPr sz="2646"/>
            </a:lvl2pPr>
            <a:lvl3pPr>
              <a:defRPr sz="2268"/>
            </a:lvl3pPr>
            <a:lvl4pPr>
              <a:defRPr sz="1890"/>
            </a:lvl4pPr>
            <a:lvl5pPr>
              <a:defRPr sz="1890"/>
            </a:lvl5pPr>
            <a:lvl6pPr>
              <a:defRPr sz="1890"/>
            </a:lvl6pPr>
            <a:lvl7pPr>
              <a:defRPr sz="1890"/>
            </a:lvl7pPr>
            <a:lvl8pPr>
              <a:defRPr sz="1890"/>
            </a:lvl8pPr>
            <a:lvl9pPr>
              <a:defRPr sz="189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793535" y="1944052"/>
            <a:ext cx="3715657" cy="3601598"/>
          </a:xfrm>
        </p:spPr>
        <p:txBody>
          <a:bodyPr/>
          <a:lstStyle>
            <a:lvl1pPr marL="0" indent="0">
              <a:buNone/>
              <a:defRPr sz="1512"/>
            </a:lvl1pPr>
            <a:lvl2pPr marL="432008" indent="0">
              <a:buNone/>
              <a:defRPr sz="1323"/>
            </a:lvl2pPr>
            <a:lvl3pPr marL="864017" indent="0">
              <a:buNone/>
              <a:defRPr sz="1134"/>
            </a:lvl3pPr>
            <a:lvl4pPr marL="1296025" indent="0">
              <a:buNone/>
              <a:defRPr sz="945"/>
            </a:lvl4pPr>
            <a:lvl5pPr marL="1728033" indent="0">
              <a:buNone/>
              <a:defRPr sz="945"/>
            </a:lvl5pPr>
            <a:lvl6pPr marL="2160041" indent="0">
              <a:buNone/>
              <a:defRPr sz="945"/>
            </a:lvl6pPr>
            <a:lvl7pPr marL="2592050" indent="0">
              <a:buNone/>
              <a:defRPr sz="945"/>
            </a:lvl7pPr>
            <a:lvl8pPr marL="3024058" indent="0">
              <a:buNone/>
              <a:defRPr sz="945"/>
            </a:lvl8pPr>
            <a:lvl9pPr marL="3456066" indent="0">
              <a:buNone/>
              <a:defRPr sz="945"/>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5472EA42-BEF1-42E1-AACF-1AB5380098E4}" type="datetime1">
              <a:rPr lang="zh-CN" altLang="en-US" smtClean="0"/>
              <a:t>2022-12-28</a:t>
            </a:fld>
            <a:endParaRPr lang="zh-CN" altLang="zh-CN"/>
          </a:p>
        </p:txBody>
      </p:sp>
      <p:sp>
        <p:nvSpPr>
          <p:cNvPr id="6" name="Footer Placeholder 5"/>
          <p:cNvSpPr>
            <a:spLocks noGrp="1"/>
          </p:cNvSpPr>
          <p:nvPr>
            <p:ph type="ftr" sz="quarter" idx="11"/>
          </p:nvPr>
        </p:nvSpPr>
        <p:spPr/>
        <p:txBody>
          <a:bodyPr/>
          <a:lstStyle/>
          <a:p>
            <a:endParaRPr lang="zh-CN" altLang="zh-CN"/>
          </a:p>
        </p:txBody>
      </p:sp>
      <p:sp>
        <p:nvSpPr>
          <p:cNvPr id="7" name="Slide Number Placeholder 6"/>
          <p:cNvSpPr>
            <a:spLocks noGrp="1"/>
          </p:cNvSpPr>
          <p:nvPr>
            <p:ph type="sldNum" sz="quarter" idx="12"/>
          </p:nvPr>
        </p:nvSpPr>
        <p:spPr/>
        <p:txBody>
          <a:bodyPr/>
          <a:lstStyle/>
          <a:p>
            <a:fld id="{C66DB9E3-F278-47A1-AE0F-16B1003CE6A8}" type="slidenum">
              <a:rPr lang="zh-CN" altLang="zh-CN" smtClean="0"/>
              <a:pPr/>
              <a:t>‹#›</a:t>
            </a:fld>
            <a:endParaRPr lang="zh-CN" altLang="zh-CN"/>
          </a:p>
        </p:txBody>
      </p:sp>
    </p:spTree>
    <p:extLst>
      <p:ext uri="{BB962C8B-B14F-4D97-AF65-F5344CB8AC3E}">
        <p14:creationId xmlns:p14="http://schemas.microsoft.com/office/powerpoint/2010/main" val="3706426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793535" y="432012"/>
            <a:ext cx="3715657" cy="1512041"/>
          </a:xfrm>
        </p:spPr>
        <p:txBody>
          <a:bodyPr anchor="b"/>
          <a:lstStyle>
            <a:lvl1pPr>
              <a:defRPr sz="3024"/>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4897708" y="933026"/>
            <a:ext cx="5832247" cy="4605124"/>
          </a:xfrm>
        </p:spPr>
        <p:txBody>
          <a:bodyPr anchor="t"/>
          <a:lstStyle>
            <a:lvl1pPr marL="0" indent="0">
              <a:buNone/>
              <a:defRPr sz="3024"/>
            </a:lvl1pPr>
            <a:lvl2pPr marL="432008" indent="0">
              <a:buNone/>
              <a:defRPr sz="2646"/>
            </a:lvl2pPr>
            <a:lvl3pPr marL="864017" indent="0">
              <a:buNone/>
              <a:defRPr sz="2268"/>
            </a:lvl3pPr>
            <a:lvl4pPr marL="1296025" indent="0">
              <a:buNone/>
              <a:defRPr sz="1890"/>
            </a:lvl4pPr>
            <a:lvl5pPr marL="1728033" indent="0">
              <a:buNone/>
              <a:defRPr sz="1890"/>
            </a:lvl5pPr>
            <a:lvl6pPr marL="2160041" indent="0">
              <a:buNone/>
              <a:defRPr sz="1890"/>
            </a:lvl6pPr>
            <a:lvl7pPr marL="2592050" indent="0">
              <a:buNone/>
              <a:defRPr sz="1890"/>
            </a:lvl7pPr>
            <a:lvl8pPr marL="3024058" indent="0">
              <a:buNone/>
              <a:defRPr sz="1890"/>
            </a:lvl8pPr>
            <a:lvl9pPr marL="3456066" indent="0">
              <a:buNone/>
              <a:defRPr sz="1890"/>
            </a:lvl9pPr>
          </a:lstStyle>
          <a:p>
            <a:r>
              <a:rPr lang="zh-CN" altLang="en-US"/>
              <a:t>单击图标添加图片</a:t>
            </a:r>
            <a:endParaRPr lang="en-US" dirty="0"/>
          </a:p>
        </p:txBody>
      </p:sp>
      <p:sp>
        <p:nvSpPr>
          <p:cNvPr id="4" name="Text Placeholder 3"/>
          <p:cNvSpPr>
            <a:spLocks noGrp="1"/>
          </p:cNvSpPr>
          <p:nvPr>
            <p:ph type="body" sz="half" idx="2"/>
          </p:nvPr>
        </p:nvSpPr>
        <p:spPr>
          <a:xfrm>
            <a:off x="793535" y="1944052"/>
            <a:ext cx="3715657" cy="3601598"/>
          </a:xfrm>
        </p:spPr>
        <p:txBody>
          <a:bodyPr/>
          <a:lstStyle>
            <a:lvl1pPr marL="0" indent="0">
              <a:buNone/>
              <a:defRPr sz="1512"/>
            </a:lvl1pPr>
            <a:lvl2pPr marL="432008" indent="0">
              <a:buNone/>
              <a:defRPr sz="1323"/>
            </a:lvl2pPr>
            <a:lvl3pPr marL="864017" indent="0">
              <a:buNone/>
              <a:defRPr sz="1134"/>
            </a:lvl3pPr>
            <a:lvl4pPr marL="1296025" indent="0">
              <a:buNone/>
              <a:defRPr sz="945"/>
            </a:lvl4pPr>
            <a:lvl5pPr marL="1728033" indent="0">
              <a:buNone/>
              <a:defRPr sz="945"/>
            </a:lvl5pPr>
            <a:lvl6pPr marL="2160041" indent="0">
              <a:buNone/>
              <a:defRPr sz="945"/>
            </a:lvl6pPr>
            <a:lvl7pPr marL="2592050" indent="0">
              <a:buNone/>
              <a:defRPr sz="945"/>
            </a:lvl7pPr>
            <a:lvl8pPr marL="3024058" indent="0">
              <a:buNone/>
              <a:defRPr sz="945"/>
            </a:lvl8pPr>
            <a:lvl9pPr marL="3456066" indent="0">
              <a:buNone/>
              <a:defRPr sz="945"/>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F946164A-B2F5-42FA-B46D-B5CBFCCED650}" type="datetime1">
              <a:rPr lang="zh-CN" altLang="en-US" smtClean="0"/>
              <a:t>2022-12-28</a:t>
            </a:fld>
            <a:endParaRPr lang="zh-CN" altLang="zh-CN"/>
          </a:p>
        </p:txBody>
      </p:sp>
      <p:sp>
        <p:nvSpPr>
          <p:cNvPr id="6" name="Footer Placeholder 5"/>
          <p:cNvSpPr>
            <a:spLocks noGrp="1"/>
          </p:cNvSpPr>
          <p:nvPr>
            <p:ph type="ftr" sz="quarter" idx="11"/>
          </p:nvPr>
        </p:nvSpPr>
        <p:spPr/>
        <p:txBody>
          <a:bodyPr/>
          <a:lstStyle/>
          <a:p>
            <a:endParaRPr lang="zh-CN" altLang="zh-CN"/>
          </a:p>
        </p:txBody>
      </p:sp>
      <p:sp>
        <p:nvSpPr>
          <p:cNvPr id="7" name="Slide Number Placeholder 6"/>
          <p:cNvSpPr>
            <a:spLocks noGrp="1"/>
          </p:cNvSpPr>
          <p:nvPr>
            <p:ph type="sldNum" sz="quarter" idx="12"/>
          </p:nvPr>
        </p:nvSpPr>
        <p:spPr/>
        <p:txBody>
          <a:bodyPr/>
          <a:lstStyle/>
          <a:p>
            <a:fld id="{5150DA06-F424-4763-8059-80E3D3166644}" type="slidenum">
              <a:rPr lang="zh-CN" altLang="zh-CN" smtClean="0"/>
              <a:pPr/>
              <a:t>‹#›</a:t>
            </a:fld>
            <a:endParaRPr lang="zh-CN" altLang="zh-CN"/>
          </a:p>
        </p:txBody>
      </p:sp>
    </p:spTree>
    <p:extLst>
      <p:ext uri="{BB962C8B-B14F-4D97-AF65-F5344CB8AC3E}">
        <p14:creationId xmlns:p14="http://schemas.microsoft.com/office/powerpoint/2010/main" val="37432824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92034" y="345010"/>
            <a:ext cx="9936421" cy="1252534"/>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792034" y="1725046"/>
            <a:ext cx="9936421" cy="411161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792033" y="6006163"/>
            <a:ext cx="2592110" cy="345009"/>
          </a:xfrm>
          <a:prstGeom prst="rect">
            <a:avLst/>
          </a:prstGeom>
        </p:spPr>
        <p:txBody>
          <a:bodyPr vert="horz" lIns="91440" tIns="45720" rIns="91440" bIns="45720" rtlCol="0" anchor="ctr"/>
          <a:lstStyle>
            <a:lvl1pPr algn="l">
              <a:defRPr sz="1134">
                <a:solidFill>
                  <a:schemeClr val="tx1">
                    <a:tint val="75000"/>
                  </a:schemeClr>
                </a:solidFill>
              </a:defRPr>
            </a:lvl1pPr>
          </a:lstStyle>
          <a:p>
            <a:fld id="{4A4100D4-7AB0-456E-B4D4-AE3C8814ABEE}" type="datetime1">
              <a:rPr lang="zh-CN" altLang="en-US" smtClean="0"/>
              <a:t>2022-12-28</a:t>
            </a:fld>
            <a:endParaRPr lang="zh-CN" altLang="zh-CN"/>
          </a:p>
        </p:txBody>
      </p:sp>
      <p:sp>
        <p:nvSpPr>
          <p:cNvPr id="5" name="Footer Placeholder 4"/>
          <p:cNvSpPr>
            <a:spLocks noGrp="1"/>
          </p:cNvSpPr>
          <p:nvPr>
            <p:ph type="ftr" sz="quarter" idx="3"/>
          </p:nvPr>
        </p:nvSpPr>
        <p:spPr>
          <a:xfrm>
            <a:off x="3816162" y="6006163"/>
            <a:ext cx="3888165" cy="345009"/>
          </a:xfrm>
          <a:prstGeom prst="rect">
            <a:avLst/>
          </a:prstGeom>
        </p:spPr>
        <p:txBody>
          <a:bodyPr vert="horz" lIns="91440" tIns="45720" rIns="91440" bIns="45720" rtlCol="0" anchor="ctr"/>
          <a:lstStyle>
            <a:lvl1pPr algn="ctr">
              <a:defRPr sz="1134">
                <a:solidFill>
                  <a:schemeClr val="tx1">
                    <a:tint val="75000"/>
                  </a:schemeClr>
                </a:solidFill>
              </a:defRPr>
            </a:lvl1pPr>
          </a:lstStyle>
          <a:p>
            <a:endParaRPr lang="zh-CN" altLang="zh-CN"/>
          </a:p>
        </p:txBody>
      </p:sp>
      <p:sp>
        <p:nvSpPr>
          <p:cNvPr id="6" name="Slide Number Placeholder 5"/>
          <p:cNvSpPr>
            <a:spLocks noGrp="1"/>
          </p:cNvSpPr>
          <p:nvPr>
            <p:ph type="sldNum" sz="quarter" idx="4"/>
          </p:nvPr>
        </p:nvSpPr>
        <p:spPr>
          <a:xfrm>
            <a:off x="8136345" y="6006163"/>
            <a:ext cx="2592110" cy="345009"/>
          </a:xfrm>
          <a:prstGeom prst="rect">
            <a:avLst/>
          </a:prstGeom>
        </p:spPr>
        <p:txBody>
          <a:bodyPr vert="horz" lIns="91440" tIns="45720" rIns="91440" bIns="45720" rtlCol="0" anchor="ctr"/>
          <a:lstStyle>
            <a:lvl1pPr algn="r">
              <a:defRPr sz="1134">
                <a:solidFill>
                  <a:schemeClr val="tx1">
                    <a:tint val="75000"/>
                  </a:schemeClr>
                </a:solidFill>
              </a:defRPr>
            </a:lvl1pPr>
          </a:lstStyle>
          <a:p>
            <a:fld id="{FF91EE3D-0701-49FC-941D-AFCECE715E77}" type="slidenum">
              <a:rPr lang="zh-CN" altLang="zh-CN" smtClean="0"/>
              <a:pPr/>
              <a:t>‹#›</a:t>
            </a:fld>
            <a:endParaRPr lang="zh-CN" altLang="zh-CN"/>
          </a:p>
        </p:txBody>
      </p:sp>
    </p:spTree>
    <p:extLst>
      <p:ext uri="{BB962C8B-B14F-4D97-AF65-F5344CB8AC3E}">
        <p14:creationId xmlns:p14="http://schemas.microsoft.com/office/powerpoint/2010/main" val="95675845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2" r:id="rId3"/>
    <p:sldLayoutId id="2147483665" r:id="rId4"/>
    <p:sldLayoutId id="2147483673" r:id="rId5"/>
    <p:sldLayoutId id="2147483666" r:id="rId6"/>
    <p:sldLayoutId id="2147483667" r:id="rId7"/>
    <p:sldLayoutId id="2147483668" r:id="rId8"/>
    <p:sldLayoutId id="2147483669" r:id="rId9"/>
    <p:sldLayoutId id="2147483670" r:id="rId10"/>
    <p:sldLayoutId id="2147483671" r:id="rId11"/>
    <p:sldLayoutId id="2147483674" r:id="rId12"/>
  </p:sldLayoutIdLst>
  <p:hf hdr="0"/>
  <p:txStyles>
    <p:titleStyle>
      <a:lvl1pPr algn="l" defTabSz="864017" rtl="0" eaLnBrk="1" latinLnBrk="0" hangingPunct="1">
        <a:lnSpc>
          <a:spcPct val="90000"/>
        </a:lnSpc>
        <a:spcBef>
          <a:spcPct val="0"/>
        </a:spcBef>
        <a:buNone/>
        <a:defRPr sz="4158" kern="1200">
          <a:solidFill>
            <a:schemeClr val="tx1"/>
          </a:solidFill>
          <a:latin typeface="+mj-lt"/>
          <a:ea typeface="+mj-ea"/>
          <a:cs typeface="+mj-cs"/>
        </a:defRPr>
      </a:lvl1pPr>
    </p:titleStyle>
    <p:bodyStyle>
      <a:lvl1pPr marL="216004" indent="-216004" algn="l" defTabSz="864017" rtl="0" eaLnBrk="1" latinLnBrk="0" hangingPunct="1">
        <a:lnSpc>
          <a:spcPct val="90000"/>
        </a:lnSpc>
        <a:spcBef>
          <a:spcPts val="945"/>
        </a:spcBef>
        <a:buFont typeface="Arial" panose="020B0604020202020204" pitchFamily="34" charset="0"/>
        <a:buChar char="•"/>
        <a:defRPr sz="2646" kern="1200">
          <a:solidFill>
            <a:schemeClr val="tx1"/>
          </a:solidFill>
          <a:latin typeface="+mn-lt"/>
          <a:ea typeface="+mn-ea"/>
          <a:cs typeface="+mn-cs"/>
        </a:defRPr>
      </a:lvl1pPr>
      <a:lvl2pPr marL="648012" indent="-216004" algn="l" defTabSz="864017" rtl="0" eaLnBrk="1" latinLnBrk="0" hangingPunct="1">
        <a:lnSpc>
          <a:spcPct val="90000"/>
        </a:lnSpc>
        <a:spcBef>
          <a:spcPts val="472"/>
        </a:spcBef>
        <a:buFont typeface="Arial" panose="020B0604020202020204" pitchFamily="34" charset="0"/>
        <a:buChar char="•"/>
        <a:defRPr sz="2268" kern="1200">
          <a:solidFill>
            <a:schemeClr val="tx1"/>
          </a:solidFill>
          <a:latin typeface="+mn-lt"/>
          <a:ea typeface="+mn-ea"/>
          <a:cs typeface="+mn-cs"/>
        </a:defRPr>
      </a:lvl2pPr>
      <a:lvl3pPr marL="1080021" indent="-216004" algn="l" defTabSz="864017" rtl="0" eaLnBrk="1" latinLnBrk="0" hangingPunct="1">
        <a:lnSpc>
          <a:spcPct val="90000"/>
        </a:lnSpc>
        <a:spcBef>
          <a:spcPts val="472"/>
        </a:spcBef>
        <a:buFont typeface="Arial" panose="020B0604020202020204" pitchFamily="34" charset="0"/>
        <a:buChar char="•"/>
        <a:defRPr sz="1890" kern="1200">
          <a:solidFill>
            <a:schemeClr val="tx1"/>
          </a:solidFill>
          <a:latin typeface="+mn-lt"/>
          <a:ea typeface="+mn-ea"/>
          <a:cs typeface="+mn-cs"/>
        </a:defRPr>
      </a:lvl3pPr>
      <a:lvl4pPr marL="1512029" indent="-216004" algn="l" defTabSz="864017" rtl="0" eaLnBrk="1" latinLnBrk="0" hangingPunct="1">
        <a:lnSpc>
          <a:spcPct val="90000"/>
        </a:lnSpc>
        <a:spcBef>
          <a:spcPts val="472"/>
        </a:spcBef>
        <a:buFont typeface="Arial" panose="020B0604020202020204" pitchFamily="34" charset="0"/>
        <a:buChar char="•"/>
        <a:defRPr sz="1701" kern="1200">
          <a:solidFill>
            <a:schemeClr val="tx1"/>
          </a:solidFill>
          <a:latin typeface="+mn-lt"/>
          <a:ea typeface="+mn-ea"/>
          <a:cs typeface="+mn-cs"/>
        </a:defRPr>
      </a:lvl4pPr>
      <a:lvl5pPr marL="1944037" indent="-216004" algn="l" defTabSz="864017" rtl="0" eaLnBrk="1" latinLnBrk="0" hangingPunct="1">
        <a:lnSpc>
          <a:spcPct val="90000"/>
        </a:lnSpc>
        <a:spcBef>
          <a:spcPts val="472"/>
        </a:spcBef>
        <a:buFont typeface="Arial" panose="020B0604020202020204" pitchFamily="34" charset="0"/>
        <a:buChar char="•"/>
        <a:defRPr sz="1701" kern="1200">
          <a:solidFill>
            <a:schemeClr val="tx1"/>
          </a:solidFill>
          <a:latin typeface="+mn-lt"/>
          <a:ea typeface="+mn-ea"/>
          <a:cs typeface="+mn-cs"/>
        </a:defRPr>
      </a:lvl5pPr>
      <a:lvl6pPr marL="2376046" indent="-216004" algn="l" defTabSz="864017" rtl="0" eaLnBrk="1" latinLnBrk="0" hangingPunct="1">
        <a:lnSpc>
          <a:spcPct val="90000"/>
        </a:lnSpc>
        <a:spcBef>
          <a:spcPts val="472"/>
        </a:spcBef>
        <a:buFont typeface="Arial" panose="020B0604020202020204" pitchFamily="34" charset="0"/>
        <a:buChar char="•"/>
        <a:defRPr sz="1701" kern="1200">
          <a:solidFill>
            <a:schemeClr val="tx1"/>
          </a:solidFill>
          <a:latin typeface="+mn-lt"/>
          <a:ea typeface="+mn-ea"/>
          <a:cs typeface="+mn-cs"/>
        </a:defRPr>
      </a:lvl6pPr>
      <a:lvl7pPr marL="2808054" indent="-216004" algn="l" defTabSz="864017" rtl="0" eaLnBrk="1" latinLnBrk="0" hangingPunct="1">
        <a:lnSpc>
          <a:spcPct val="90000"/>
        </a:lnSpc>
        <a:spcBef>
          <a:spcPts val="472"/>
        </a:spcBef>
        <a:buFont typeface="Arial" panose="020B0604020202020204" pitchFamily="34" charset="0"/>
        <a:buChar char="•"/>
        <a:defRPr sz="1701" kern="1200">
          <a:solidFill>
            <a:schemeClr val="tx1"/>
          </a:solidFill>
          <a:latin typeface="+mn-lt"/>
          <a:ea typeface="+mn-ea"/>
          <a:cs typeface="+mn-cs"/>
        </a:defRPr>
      </a:lvl7pPr>
      <a:lvl8pPr marL="3240062" indent="-216004" algn="l" defTabSz="864017" rtl="0" eaLnBrk="1" latinLnBrk="0" hangingPunct="1">
        <a:lnSpc>
          <a:spcPct val="90000"/>
        </a:lnSpc>
        <a:spcBef>
          <a:spcPts val="472"/>
        </a:spcBef>
        <a:buFont typeface="Arial" panose="020B0604020202020204" pitchFamily="34" charset="0"/>
        <a:buChar char="•"/>
        <a:defRPr sz="1701" kern="1200">
          <a:solidFill>
            <a:schemeClr val="tx1"/>
          </a:solidFill>
          <a:latin typeface="+mn-lt"/>
          <a:ea typeface="+mn-ea"/>
          <a:cs typeface="+mn-cs"/>
        </a:defRPr>
      </a:lvl8pPr>
      <a:lvl9pPr marL="3672070" indent="-216004" algn="l" defTabSz="864017" rtl="0" eaLnBrk="1" latinLnBrk="0" hangingPunct="1">
        <a:lnSpc>
          <a:spcPct val="90000"/>
        </a:lnSpc>
        <a:spcBef>
          <a:spcPts val="472"/>
        </a:spcBef>
        <a:buFont typeface="Arial" panose="020B0604020202020204" pitchFamily="34" charset="0"/>
        <a:buChar char="•"/>
        <a:defRPr sz="1701" kern="1200">
          <a:solidFill>
            <a:schemeClr val="tx1"/>
          </a:solidFill>
          <a:latin typeface="+mn-lt"/>
          <a:ea typeface="+mn-ea"/>
          <a:cs typeface="+mn-cs"/>
        </a:defRPr>
      </a:lvl9pPr>
    </p:bodyStyle>
    <p:otherStyle>
      <a:defPPr>
        <a:defRPr lang="en-US"/>
      </a:defPPr>
      <a:lvl1pPr marL="0" algn="l" defTabSz="864017" rtl="0" eaLnBrk="1" latinLnBrk="0" hangingPunct="1">
        <a:defRPr sz="1701" kern="1200">
          <a:solidFill>
            <a:schemeClr val="tx1"/>
          </a:solidFill>
          <a:latin typeface="+mn-lt"/>
          <a:ea typeface="+mn-ea"/>
          <a:cs typeface="+mn-cs"/>
        </a:defRPr>
      </a:lvl1pPr>
      <a:lvl2pPr marL="432008" algn="l" defTabSz="864017" rtl="0" eaLnBrk="1" latinLnBrk="0" hangingPunct="1">
        <a:defRPr sz="1701" kern="1200">
          <a:solidFill>
            <a:schemeClr val="tx1"/>
          </a:solidFill>
          <a:latin typeface="+mn-lt"/>
          <a:ea typeface="+mn-ea"/>
          <a:cs typeface="+mn-cs"/>
        </a:defRPr>
      </a:lvl2pPr>
      <a:lvl3pPr marL="864017" algn="l" defTabSz="864017" rtl="0" eaLnBrk="1" latinLnBrk="0" hangingPunct="1">
        <a:defRPr sz="1701" kern="1200">
          <a:solidFill>
            <a:schemeClr val="tx1"/>
          </a:solidFill>
          <a:latin typeface="+mn-lt"/>
          <a:ea typeface="+mn-ea"/>
          <a:cs typeface="+mn-cs"/>
        </a:defRPr>
      </a:lvl3pPr>
      <a:lvl4pPr marL="1296025" algn="l" defTabSz="864017" rtl="0" eaLnBrk="1" latinLnBrk="0" hangingPunct="1">
        <a:defRPr sz="1701" kern="1200">
          <a:solidFill>
            <a:schemeClr val="tx1"/>
          </a:solidFill>
          <a:latin typeface="+mn-lt"/>
          <a:ea typeface="+mn-ea"/>
          <a:cs typeface="+mn-cs"/>
        </a:defRPr>
      </a:lvl4pPr>
      <a:lvl5pPr marL="1728033" algn="l" defTabSz="864017" rtl="0" eaLnBrk="1" latinLnBrk="0" hangingPunct="1">
        <a:defRPr sz="1701" kern="1200">
          <a:solidFill>
            <a:schemeClr val="tx1"/>
          </a:solidFill>
          <a:latin typeface="+mn-lt"/>
          <a:ea typeface="+mn-ea"/>
          <a:cs typeface="+mn-cs"/>
        </a:defRPr>
      </a:lvl5pPr>
      <a:lvl6pPr marL="2160041" algn="l" defTabSz="864017" rtl="0" eaLnBrk="1" latinLnBrk="0" hangingPunct="1">
        <a:defRPr sz="1701" kern="1200">
          <a:solidFill>
            <a:schemeClr val="tx1"/>
          </a:solidFill>
          <a:latin typeface="+mn-lt"/>
          <a:ea typeface="+mn-ea"/>
          <a:cs typeface="+mn-cs"/>
        </a:defRPr>
      </a:lvl6pPr>
      <a:lvl7pPr marL="2592050" algn="l" defTabSz="864017" rtl="0" eaLnBrk="1" latinLnBrk="0" hangingPunct="1">
        <a:defRPr sz="1701" kern="1200">
          <a:solidFill>
            <a:schemeClr val="tx1"/>
          </a:solidFill>
          <a:latin typeface="+mn-lt"/>
          <a:ea typeface="+mn-ea"/>
          <a:cs typeface="+mn-cs"/>
        </a:defRPr>
      </a:lvl7pPr>
      <a:lvl8pPr marL="3024058" algn="l" defTabSz="864017" rtl="0" eaLnBrk="1" latinLnBrk="0" hangingPunct="1">
        <a:defRPr sz="1701" kern="1200">
          <a:solidFill>
            <a:schemeClr val="tx1"/>
          </a:solidFill>
          <a:latin typeface="+mn-lt"/>
          <a:ea typeface="+mn-ea"/>
          <a:cs typeface="+mn-cs"/>
        </a:defRPr>
      </a:lvl8pPr>
      <a:lvl9pPr marL="3456066" algn="l" defTabSz="864017" rtl="0" eaLnBrk="1" latinLnBrk="0" hangingPunct="1">
        <a:defRPr sz="17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image" Target="../media/image159.jpeg"/><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image" Target="../media/image161.jpeg"/><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image" Target="../media/image163.jpeg"/><Relationship Id="rId1" Type="http://schemas.openxmlformats.org/officeDocument/2006/relationships/slideLayout" Target="../slideLayouts/slideLayout7.xml"/><Relationship Id="rId4" Type="http://schemas.openxmlformats.org/officeDocument/2006/relationships/image" Target="../media/image165.png"/></Relationships>
</file>

<file path=ppt/slides/_rels/slide103.xml.rels><?xml version="1.0" encoding="UTF-8" standalone="yes"?>
<Relationships xmlns="http://schemas.openxmlformats.org/package/2006/relationships"><Relationship Id="rId3" Type="http://schemas.openxmlformats.org/officeDocument/2006/relationships/image" Target="../media/image167.jpeg"/><Relationship Id="rId2" Type="http://schemas.openxmlformats.org/officeDocument/2006/relationships/image" Target="../media/image166.jpeg"/><Relationship Id="rId1" Type="http://schemas.openxmlformats.org/officeDocument/2006/relationships/slideLayout" Target="../slideLayouts/slideLayout7.xml"/><Relationship Id="rId4" Type="http://schemas.openxmlformats.org/officeDocument/2006/relationships/image" Target="../media/image168.jpeg"/></Relationships>
</file>

<file path=ppt/slides/_rels/slide104.xml.rels><?xml version="1.0" encoding="UTF-8" standalone="yes"?>
<Relationships xmlns="http://schemas.openxmlformats.org/package/2006/relationships"><Relationship Id="rId3" Type="http://schemas.openxmlformats.org/officeDocument/2006/relationships/image" Target="../media/image170.jpeg"/><Relationship Id="rId2" Type="http://schemas.openxmlformats.org/officeDocument/2006/relationships/image" Target="../media/image169.jpeg"/><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image" Target="../media/image171.png"/><Relationship Id="rId1" Type="http://schemas.openxmlformats.org/officeDocument/2006/relationships/slideLayout" Target="../slideLayouts/slideLayout7.xml"/><Relationship Id="rId4" Type="http://schemas.openxmlformats.org/officeDocument/2006/relationships/image" Target="../media/image173.png"/></Relationships>
</file>

<file path=ppt/slides/_rels/slide106.xml.rels><?xml version="1.0" encoding="UTF-8" standalone="yes"?>
<Relationships xmlns="http://schemas.openxmlformats.org/package/2006/relationships"><Relationship Id="rId3" Type="http://schemas.openxmlformats.org/officeDocument/2006/relationships/image" Target="../media/image175.png"/><Relationship Id="rId2" Type="http://schemas.openxmlformats.org/officeDocument/2006/relationships/image" Target="../media/image174.png"/><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3" Type="http://schemas.openxmlformats.org/officeDocument/2006/relationships/image" Target="../media/image177.png"/><Relationship Id="rId2" Type="http://schemas.openxmlformats.org/officeDocument/2006/relationships/image" Target="../media/image176.png"/><Relationship Id="rId1" Type="http://schemas.openxmlformats.org/officeDocument/2006/relationships/slideLayout" Target="../slideLayouts/slideLayout7.xml"/><Relationship Id="rId5" Type="http://schemas.openxmlformats.org/officeDocument/2006/relationships/image" Target="../media/image179.jpeg"/><Relationship Id="rId4" Type="http://schemas.openxmlformats.org/officeDocument/2006/relationships/image" Target="../media/image178.jpeg"/></Relationships>
</file>

<file path=ppt/slides/_rels/slide108.xml.rels><?xml version="1.0" encoding="UTF-8" standalone="yes"?>
<Relationships xmlns="http://schemas.openxmlformats.org/package/2006/relationships"><Relationship Id="rId3" Type="http://schemas.openxmlformats.org/officeDocument/2006/relationships/image" Target="../media/image181.png"/><Relationship Id="rId2" Type="http://schemas.openxmlformats.org/officeDocument/2006/relationships/image" Target="../media/image180.png"/><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3" Type="http://schemas.openxmlformats.org/officeDocument/2006/relationships/image" Target="../media/image183.png"/><Relationship Id="rId2" Type="http://schemas.openxmlformats.org/officeDocument/2006/relationships/image" Target="../media/image18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3" Type="http://schemas.openxmlformats.org/officeDocument/2006/relationships/image" Target="../media/image185.png"/><Relationship Id="rId2" Type="http://schemas.openxmlformats.org/officeDocument/2006/relationships/image" Target="../media/image18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2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image" Target="../media/image23.jpeg"/></Relationships>
</file>

<file path=ppt/slides/_rels/slide2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 Id="rId4" Type="http://schemas.openxmlformats.org/officeDocument/2006/relationships/image" Target="../media/image27.jpeg"/></Relationships>
</file>

<file path=ppt/slides/_rels/slide2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40.jpeg"/></Relationships>
</file>

<file path=ppt/slides/_rels/slide3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3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emf"/><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emf"/><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image" Target="../media/image73.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image" Target="../media/image81.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image" Target="../media/image83.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image" Target="../media/image85.jp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image" Target="../media/image87.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90.jpg"/><Relationship Id="rId2" Type="http://schemas.openxmlformats.org/officeDocument/2006/relationships/image" Target="../media/image89.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94.jpg"/><Relationship Id="rId2" Type="http://schemas.openxmlformats.org/officeDocument/2006/relationships/image" Target="../media/image9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96.jpg"/><Relationship Id="rId2" Type="http://schemas.openxmlformats.org/officeDocument/2006/relationships/image" Target="../media/image95.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98.jpg"/><Relationship Id="rId2" Type="http://schemas.openxmlformats.org/officeDocument/2006/relationships/image" Target="../media/image97.jpe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image" Target="../media/image99.jpe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image" Target="../media/image101.jpeg"/><Relationship Id="rId1" Type="http://schemas.openxmlformats.org/officeDocument/2006/relationships/slideLayout" Target="../slideLayouts/slideLayout7.xml"/><Relationship Id="rId4" Type="http://schemas.openxmlformats.org/officeDocument/2006/relationships/image" Target="../media/image103.png"/></Relationships>
</file>

<file path=ppt/slides/_rels/slide74.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jpe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image" Target="../media/image106.pn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109.jpg"/><Relationship Id="rId2" Type="http://schemas.openxmlformats.org/officeDocument/2006/relationships/image" Target="../media/image108.jp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111.jpg"/><Relationship Id="rId2" Type="http://schemas.openxmlformats.org/officeDocument/2006/relationships/image" Target="../media/image110.jp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image" Target="../media/image112.jpeg"/><Relationship Id="rId1" Type="http://schemas.openxmlformats.org/officeDocument/2006/relationships/slideLayout" Target="../slideLayouts/slideLayout7.xml"/><Relationship Id="rId4" Type="http://schemas.openxmlformats.org/officeDocument/2006/relationships/image" Target="../media/image114.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image" Target="../media/image115.jpeg"/><Relationship Id="rId1" Type="http://schemas.openxmlformats.org/officeDocument/2006/relationships/slideLayout" Target="../slideLayouts/slideLayout7.xml"/><Relationship Id="rId4" Type="http://schemas.openxmlformats.org/officeDocument/2006/relationships/image" Target="../media/image117.jpeg"/></Relationships>
</file>

<file path=ppt/slides/_rels/slide81.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image" Target="../media/image118.jpeg"/><Relationship Id="rId1" Type="http://schemas.openxmlformats.org/officeDocument/2006/relationships/slideLayout" Target="../slideLayouts/slideLayout7.xml"/><Relationship Id="rId4" Type="http://schemas.openxmlformats.org/officeDocument/2006/relationships/image" Target="../media/image120.jpeg"/></Relationships>
</file>

<file path=ppt/slides/_rels/slide82.xml.rels><?xml version="1.0" encoding="UTF-8" standalone="yes"?>
<Relationships xmlns="http://schemas.openxmlformats.org/package/2006/relationships"><Relationship Id="rId3" Type="http://schemas.openxmlformats.org/officeDocument/2006/relationships/image" Target="../media/image122.jpeg"/><Relationship Id="rId2" Type="http://schemas.openxmlformats.org/officeDocument/2006/relationships/image" Target="../media/image121.jpe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124.png"/></Relationships>
</file>

<file path=ppt/slides/_rels/slide84.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image" Target="../media/image125.jpeg"/><Relationship Id="rId1" Type="http://schemas.openxmlformats.org/officeDocument/2006/relationships/slideLayout" Target="../slideLayouts/slideLayout7.xml"/><Relationship Id="rId4" Type="http://schemas.openxmlformats.org/officeDocument/2006/relationships/image" Target="../media/image127.jpeg"/></Relationships>
</file>

<file path=ppt/slides/_rels/slide85.xml.rels><?xml version="1.0" encoding="UTF-8" standalone="yes"?>
<Relationships xmlns="http://schemas.openxmlformats.org/package/2006/relationships"><Relationship Id="rId3" Type="http://schemas.openxmlformats.org/officeDocument/2006/relationships/image" Target="../media/image129.jpeg"/><Relationship Id="rId2" Type="http://schemas.openxmlformats.org/officeDocument/2006/relationships/image" Target="../media/image128.pn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image" Target="../media/image130.jpe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133.jpeg"/><Relationship Id="rId2" Type="http://schemas.openxmlformats.org/officeDocument/2006/relationships/image" Target="../media/image132.jpe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34.jpeg"/><Relationship Id="rId1" Type="http://schemas.openxmlformats.org/officeDocument/2006/relationships/slideLayout" Target="../slideLayouts/slideLayout7.xml"/><Relationship Id="rId4" Type="http://schemas.openxmlformats.org/officeDocument/2006/relationships/image" Target="../media/image136.png"/></Relationships>
</file>

<file path=ppt/slides/_rels/slide89.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13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139.jpe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140.png"/></Relationships>
</file>

<file path=ppt/slides/_rels/slide91.xml.rels><?xml version="1.0" encoding="UTF-8" standalone="yes"?>
<Relationships xmlns="http://schemas.openxmlformats.org/package/2006/relationships"><Relationship Id="rId3" Type="http://schemas.openxmlformats.org/officeDocument/2006/relationships/image" Target="../media/image142.jpeg"/><Relationship Id="rId2" Type="http://schemas.openxmlformats.org/officeDocument/2006/relationships/image" Target="../media/image141.jpe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144.jpeg"/><Relationship Id="rId2" Type="http://schemas.openxmlformats.org/officeDocument/2006/relationships/image" Target="../media/image143.pn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image" Target="../media/image146.jpeg"/><Relationship Id="rId2" Type="http://schemas.openxmlformats.org/officeDocument/2006/relationships/image" Target="../media/image145.jpe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3" Type="http://schemas.openxmlformats.org/officeDocument/2006/relationships/image" Target="../media/image148.jpeg"/><Relationship Id="rId2" Type="http://schemas.openxmlformats.org/officeDocument/2006/relationships/image" Target="../media/image147.jpe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3" Type="http://schemas.openxmlformats.org/officeDocument/2006/relationships/image" Target="../media/image150.jpeg"/><Relationship Id="rId2" Type="http://schemas.openxmlformats.org/officeDocument/2006/relationships/image" Target="../media/image149.jpe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152.jpeg"/><Relationship Id="rId2" Type="http://schemas.openxmlformats.org/officeDocument/2006/relationships/image" Target="../media/image151.png"/><Relationship Id="rId1" Type="http://schemas.openxmlformats.org/officeDocument/2006/relationships/slideLayout" Target="../slideLayouts/slideLayout7.xml"/><Relationship Id="rId4" Type="http://schemas.openxmlformats.org/officeDocument/2006/relationships/image" Target="../media/image153.jpeg"/></Relationships>
</file>

<file path=ppt/slides/_rels/slide98.xml.rels><?xml version="1.0" encoding="UTF-8" standalone="yes"?>
<Relationships xmlns="http://schemas.openxmlformats.org/package/2006/relationships"><Relationship Id="rId3" Type="http://schemas.openxmlformats.org/officeDocument/2006/relationships/image" Target="../media/image155.jpeg"/><Relationship Id="rId2" Type="http://schemas.openxmlformats.org/officeDocument/2006/relationships/image" Target="../media/image154.jpeg"/><Relationship Id="rId1" Type="http://schemas.openxmlformats.org/officeDocument/2006/relationships/slideLayout" Target="../slideLayouts/slideLayout7.xml"/><Relationship Id="rId4" Type="http://schemas.openxmlformats.org/officeDocument/2006/relationships/image" Target="../media/image156.jpeg"/></Relationships>
</file>

<file path=ppt/slides/_rels/slide99.xml.rels><?xml version="1.0" encoding="UTF-8" standalone="yes"?>
<Relationships xmlns="http://schemas.openxmlformats.org/package/2006/relationships"><Relationship Id="rId3" Type="http://schemas.openxmlformats.org/officeDocument/2006/relationships/image" Target="../media/image158.jpeg"/><Relationship Id="rId2" Type="http://schemas.openxmlformats.org/officeDocument/2006/relationships/image" Target="../media/image157.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1">
            <a:extLst>
              <a:ext uri="{FF2B5EF4-FFF2-40B4-BE49-F238E27FC236}">
                <a16:creationId xmlns:a16="http://schemas.microsoft.com/office/drawing/2014/main" id="{60F80927-BE36-4998-8432-389FE866195F}"/>
              </a:ext>
            </a:extLst>
          </p:cNvPr>
          <p:cNvSpPr txBox="1">
            <a:spLocks/>
          </p:cNvSpPr>
          <p:nvPr/>
        </p:nvSpPr>
        <p:spPr>
          <a:xfrm>
            <a:off x="1115728" y="2015951"/>
            <a:ext cx="9289032" cy="1112350"/>
          </a:xfrm>
          <a:prstGeom prst="rect">
            <a:avLst/>
          </a:prstGeom>
        </p:spPr>
        <p:txBody>
          <a:bodyPr vert="horz" lIns="91440" tIns="45720" rIns="91440" bIns="45720" rtlCol="0" anchor="ctr"/>
          <a:lstStyle>
            <a:defPPr>
              <a:defRPr lang="zh-CN"/>
            </a:defPPr>
            <a:lvl1pPr algn="ctr" rtl="0" fontAlgn="base">
              <a:spcBef>
                <a:spcPct val="0"/>
              </a:spcBef>
              <a:spcAft>
                <a:spcPct val="0"/>
              </a:spcAft>
              <a:defRPr sz="1134" kern="1200">
                <a:solidFill>
                  <a:schemeClr val="tx1">
                    <a:tint val="75000"/>
                  </a:schemeClr>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r>
              <a:rPr lang="zh-CN" altLang="en-US" sz="4400" b="1" dirty="0">
                <a:solidFill>
                  <a:schemeClr val="tx1"/>
                </a:solidFill>
              </a:rPr>
              <a:t>精装工程细部节点构造标准</a:t>
            </a:r>
            <a:endParaRPr lang="en-US" altLang="zh-CN" sz="4400" b="1" dirty="0">
              <a:solidFill>
                <a:schemeClr val="tx1"/>
              </a:solidFill>
            </a:endParaRPr>
          </a:p>
        </p:txBody>
      </p:sp>
    </p:spTree>
    <p:extLst>
      <p:ext uri="{BB962C8B-B14F-4D97-AF65-F5344CB8AC3E}">
        <p14:creationId xmlns:p14="http://schemas.microsoft.com/office/powerpoint/2010/main" val="17180825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19684" y="791815"/>
            <a:ext cx="10297144" cy="3905300"/>
          </a:xfrm>
          <a:prstGeom prst="rect">
            <a:avLst/>
          </a:prstGeom>
        </p:spPr>
        <p:txBody>
          <a:bodyPr wrap="square">
            <a:spAutoFit/>
          </a:bodyPr>
          <a:lstStyle/>
          <a:p>
            <a:pPr eaLnBrk="0" hangingPunct="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14</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地暖需带压验收后方可进行保护层施工。</a:t>
            </a:r>
            <a:endParaRPr lang="en-US" altLang="zh-CN" sz="1400" kern="100" dirty="0">
              <a:latin typeface="微软雅黑" panose="020B0503020204020204" pitchFamily="34" charset="-122"/>
              <a:ea typeface="微软雅黑" panose="020B0503020204020204" pitchFamily="34" charset="-122"/>
              <a:cs typeface="宋体" panose="02010600030101010101" pitchFamily="2" charset="-122"/>
            </a:endParaRPr>
          </a:p>
          <a:p>
            <a:pPr eaLnBrk="0" hangingPunct="0">
              <a:lnSpc>
                <a:spcPct val="200000"/>
              </a:lnSpc>
              <a:spcAft>
                <a:spcPts val="0"/>
              </a:spcAft>
            </a:pPr>
            <a:endParaRPr lang="en-US" altLang="zh-CN" sz="1400" kern="100" dirty="0">
              <a:latin typeface="微软雅黑" panose="020B0503020204020204" pitchFamily="34" charset="-122"/>
              <a:ea typeface="微软雅黑" panose="020B0503020204020204" pitchFamily="34" charset="-122"/>
              <a:cs typeface="宋体" panose="02010600030101010101" pitchFamily="2" charset="-122"/>
            </a:endParaRPr>
          </a:p>
          <a:p>
            <a:pPr indent="304800" eaLnBrk="0" hangingPunct="0">
              <a:lnSpc>
                <a:spcPct val="200000"/>
              </a:lnSpc>
              <a:spcAft>
                <a:spcPts val="0"/>
              </a:spcAft>
            </a:pPr>
            <a:r>
              <a:rPr lang="zh-CN" altLang="en-US" sz="1400" b="1" kern="100" dirty="0">
                <a:latin typeface="微软雅黑" panose="020B0503020204020204" pitchFamily="34" charset="-122"/>
                <a:ea typeface="微软雅黑" panose="020B0503020204020204" pitchFamily="34" charset="-122"/>
                <a:cs typeface="宋体" panose="02010600030101010101" pitchFamily="2" charset="-122"/>
              </a:rPr>
              <a:t>（三）</a:t>
            </a:r>
            <a:r>
              <a:rPr lang="zh-CN" altLang="zh-CN" sz="1400" b="1" kern="100" dirty="0">
                <a:latin typeface="微软雅黑" panose="020B0503020204020204" pitchFamily="34" charset="-122"/>
                <a:ea typeface="微软雅黑" panose="020B0503020204020204" pitchFamily="34" charset="-122"/>
                <a:cs typeface="宋体" panose="02010600030101010101" pitchFamily="2" charset="-122"/>
              </a:rPr>
              <a:t>石材</a:t>
            </a:r>
            <a:r>
              <a:rPr lang="en-US" altLang="zh-CN" sz="1400" b="1"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b="1" kern="100" dirty="0">
                <a:latin typeface="微软雅黑" panose="020B0503020204020204" pitchFamily="34" charset="-122"/>
                <a:ea typeface="微软雅黑" panose="020B0503020204020204" pitchFamily="34" charset="-122"/>
                <a:cs typeface="宋体" panose="02010600030101010101" pitchFamily="2" charset="-122"/>
              </a:rPr>
              <a:t>瓷砖工程</a:t>
            </a:r>
          </a:p>
          <a:p>
            <a:pPr lvl="0" eaLnBrk="0" hangingPunct="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1</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大堂、地下室电梯厅、标准层电梯厅墙面若采用玻化砖（或者全抛釉面砖）</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石材材质，施工工艺必须采用专用玻化砖</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石材粘合剂加挂∮</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1.5</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铜丝、玻化砖</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石材背面增刷背胶的挂贴工艺；室内墙面若采用玻化砖（或者全抛釉面砖）</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石材材质</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 </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施工工艺必须采用玻化砖</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石材粘合剂、玻化砖</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石材背面增刷背胶的挂贴工艺；粘接剂需规定品牌；（注意浅色石材采用浅色专用石 材粘结剂铺贴）。</a:t>
            </a:r>
            <a:endParaRPr lang="en-US" altLang="zh-CN" sz="1400" kern="100" dirty="0">
              <a:latin typeface="微软雅黑" panose="020B0503020204020204" pitchFamily="34" charset="-122"/>
              <a:ea typeface="微软雅黑" panose="020B0503020204020204" pitchFamily="34" charset="-122"/>
              <a:cs typeface="宋体" panose="02010600030101010101" pitchFamily="2" charset="-122"/>
            </a:endParaRPr>
          </a:p>
          <a:p>
            <a:pPr lvl="0" eaLnBrk="0" hangingPunct="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2</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墙面瓷砖及石材铺贴高度超过 </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3 m</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，必须采用干挂工艺。</a:t>
            </a:r>
          </a:p>
          <a:p>
            <a:pPr lvl="0" eaLnBrk="0" hangingPunct="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3</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所有石材应在工厂将背面网格布铲除进行背胶处理并做六面防护后运至施工现场进行施工（干挂石材除外）。</a:t>
            </a:r>
            <a:endParaRPr lang="en-US" altLang="zh-CN" sz="1400" kern="100" dirty="0">
              <a:latin typeface="微软雅黑" panose="020B0503020204020204" pitchFamily="34" charset="-122"/>
              <a:ea typeface="微软雅黑" panose="020B0503020204020204" pitchFamily="34" charset="-122"/>
              <a:cs typeface="宋体" panose="02010600030101010101" pitchFamily="2" charset="-122"/>
            </a:endParaRPr>
          </a:p>
        </p:txBody>
      </p:sp>
    </p:spTree>
    <p:extLst>
      <p:ext uri="{BB962C8B-B14F-4D97-AF65-F5344CB8AC3E}">
        <p14:creationId xmlns:p14="http://schemas.microsoft.com/office/powerpoint/2010/main" val="183537149"/>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p:nvPr/>
        </p:nvPicPr>
        <p:blipFill>
          <a:blip r:embed="rId2">
            <a:extLst>
              <a:ext uri="{28A0092B-C50C-407E-A947-70E740481C1C}">
                <a14:useLocalDpi xmlns:a14="http://schemas.microsoft.com/office/drawing/2010/main" val="0"/>
              </a:ext>
            </a:extLst>
          </a:blip>
          <a:stretch>
            <a:fillRect/>
          </a:stretch>
        </p:blipFill>
        <p:spPr>
          <a:xfrm>
            <a:off x="1023445" y="791815"/>
            <a:ext cx="4078281" cy="3452096"/>
          </a:xfrm>
          <a:prstGeom prst="rect">
            <a:avLst/>
          </a:prstGeom>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extLst>
              <p:ext uri="{D42A27DB-BD31-4B8C-83A1-F6EECF244321}">
                <p14:modId xmlns:p14="http://schemas.microsoft.com/office/powerpoint/2010/main" val="1022366555"/>
              </p:ext>
            </p:extLst>
          </p:nvPr>
        </p:nvGraphicFramePr>
        <p:xfrm>
          <a:off x="431653" y="4104184"/>
          <a:ext cx="10800470" cy="1905265"/>
        </p:xfrm>
        <a:graphic>
          <a:graphicData uri="http://schemas.openxmlformats.org/drawingml/2006/table">
            <a:tbl>
              <a:tblPr firstRow="1" bandRow="1">
                <a:tableStyleId>{5C22544A-7EE6-4342-B048-85BDC9FD1C3A}</a:tableStyleId>
              </a:tblPr>
              <a:tblGrid>
                <a:gridCol w="10800470">
                  <a:extLst>
                    <a:ext uri="{9D8B030D-6E8A-4147-A177-3AD203B41FA5}">
                      <a16:colId xmlns:a16="http://schemas.microsoft.com/office/drawing/2014/main" val="2451828727"/>
                    </a:ext>
                  </a:extLst>
                </a:gridCol>
              </a:tblGrid>
              <a:tr h="289279">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615986">
                <a:tc>
                  <a:txBody>
                    <a:bodyPr/>
                    <a:lstStyle/>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弹线放样→下料→橱柜安装→橱柜台面安装→水槽安装→柜门安装→接口处打胶→成品保护→保洁交付</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(1)</a:t>
                      </a:r>
                      <a:r>
                        <a:rPr lang="en-US" altLang="zh-CN" sz="1200" kern="1200" baseline="0" dirty="0">
                          <a:solidFill>
                            <a:schemeClr val="dk1"/>
                          </a:solidFill>
                          <a:effectLst/>
                          <a:latin typeface="微软雅黑" panose="020B0503020204020204" pitchFamily="34" charset="-122"/>
                          <a:ea typeface="微软雅黑" panose="020B0503020204020204" pitchFamily="34" charset="-122"/>
                          <a:cs typeface="+mn-cs"/>
                        </a:rPr>
                        <a:t> </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水电管道、配件安装应牢固、连接处不能有渗水现象。</a:t>
                      </a:r>
                    </a:p>
                    <a:p>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(2)</a:t>
                      </a:r>
                      <a:r>
                        <a:rPr lang="en-US" altLang="zh-CN" sz="1200" kern="1200" baseline="0" dirty="0">
                          <a:solidFill>
                            <a:schemeClr val="dk1"/>
                          </a:solidFill>
                          <a:effectLst/>
                          <a:latin typeface="微软雅黑" panose="020B0503020204020204" pitchFamily="34" charset="-122"/>
                          <a:ea typeface="微软雅黑" panose="020B0503020204020204" pitchFamily="34" charset="-122"/>
                          <a:cs typeface="+mn-cs"/>
                        </a:rPr>
                        <a:t> </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水槽溢水孔下水管安装时注意与槽体衔接处的密封性、确保不漏水。</a:t>
                      </a:r>
                    </a:p>
                    <a:p>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(3)</a:t>
                      </a:r>
                      <a:r>
                        <a:rPr lang="en-US" altLang="zh-CN" sz="1200" kern="1200" baseline="0" dirty="0">
                          <a:solidFill>
                            <a:schemeClr val="dk1"/>
                          </a:solidFill>
                          <a:effectLst/>
                          <a:latin typeface="微软雅黑" panose="020B0503020204020204" pitchFamily="34" charset="-122"/>
                          <a:ea typeface="微软雅黑" panose="020B0503020204020204" pitchFamily="34" charset="-122"/>
                          <a:cs typeface="+mn-cs"/>
                        </a:rPr>
                        <a:t> </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石材台面边缘倒</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R</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角，</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R</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角需连贯且磨边处理。</a:t>
                      </a:r>
                    </a:p>
                    <a:p>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(4)</a:t>
                      </a:r>
                      <a:r>
                        <a:rPr lang="en-US" altLang="zh-CN" sz="1200" kern="1200" baseline="0" dirty="0">
                          <a:solidFill>
                            <a:schemeClr val="dk1"/>
                          </a:solidFill>
                          <a:effectLst/>
                          <a:latin typeface="微软雅黑" panose="020B0503020204020204" pitchFamily="34" charset="-122"/>
                          <a:ea typeface="微软雅黑" panose="020B0503020204020204" pitchFamily="34" charset="-122"/>
                          <a:cs typeface="+mn-cs"/>
                        </a:rPr>
                        <a:t> </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为便于台盆拆卸检修，台盆固定于固定构件上，固定构件与石材垫块用不锈钢或镀锌螺栓固定，垫块背面及台面背面粘结部位需经打毛处理用大理石胶粘结固定，台盆与固定构件连接处需用橡皮垫块，台盆与台面板下沿口用同色耐候胶密封。</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3" name="表格 12"/>
          <p:cNvGraphicFramePr>
            <a:graphicFrameLocks noGrp="1"/>
          </p:cNvGraphicFramePr>
          <p:nvPr/>
        </p:nvGraphicFramePr>
        <p:xfrm>
          <a:off x="5083815"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775517495"/>
              </p:ext>
            </p:extLst>
          </p:nvPr>
        </p:nvGraphicFramePr>
        <p:xfrm>
          <a:off x="8712572" y="647801"/>
          <a:ext cx="2519551" cy="1376948"/>
        </p:xfrm>
        <a:graphic>
          <a:graphicData uri="http://schemas.openxmlformats.org/drawingml/2006/table">
            <a:tbl>
              <a:tblPr firstRow="1" bandRow="1">
                <a:tableStyleId>{5C22544A-7EE6-4342-B048-85BDC9FD1C3A}</a:tableStyleId>
              </a:tblPr>
              <a:tblGrid>
                <a:gridCol w="774398">
                  <a:extLst>
                    <a:ext uri="{9D8B030D-6E8A-4147-A177-3AD203B41FA5}">
                      <a16:colId xmlns:a16="http://schemas.microsoft.com/office/drawing/2014/main" val="844666983"/>
                    </a:ext>
                  </a:extLst>
                </a:gridCol>
                <a:gridCol w="1745153">
                  <a:extLst>
                    <a:ext uri="{9D8B030D-6E8A-4147-A177-3AD203B41FA5}">
                      <a16:colId xmlns:a16="http://schemas.microsoft.com/office/drawing/2014/main" val="2269579379"/>
                    </a:ext>
                  </a:extLst>
                </a:gridCol>
              </a:tblGrid>
              <a:tr h="614310">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pPr lvl="0"/>
                      <a:r>
                        <a:rPr lang="zh-CN" altLang="zh-CN" sz="1200" b="0" dirty="0">
                          <a:solidFill>
                            <a:schemeClr val="tx1">
                              <a:lumMod val="95000"/>
                              <a:lumOff val="5000"/>
                            </a:schemeClr>
                          </a:solidFill>
                          <a:latin typeface="微软雅黑" panose="020B0503020204020204" pitchFamily="34" charset="-122"/>
                          <a:ea typeface="微软雅黑" panose="020B0503020204020204" pitchFamily="34" charset="-122"/>
                        </a:rPr>
                        <a:t>细部收口工程节点构造标准</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736868">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ct val="200000"/>
                        </a:lnSpc>
                        <a:spcAft>
                          <a:spcPts val="0"/>
                        </a:spcAft>
                      </a:pPr>
                      <a:r>
                        <a:rPr lang="zh-CN" altLang="zh-CN" sz="1200" b="0" kern="1200" dirty="0">
                          <a:solidFill>
                            <a:schemeClr val="tx1">
                              <a:lumMod val="95000"/>
                              <a:lumOff val="5000"/>
                            </a:schemeClr>
                          </a:solidFill>
                          <a:effectLst/>
                          <a:latin typeface="微软雅黑" panose="020B0503020204020204" pitchFamily="34" charset="-122"/>
                          <a:ea typeface="微软雅黑" panose="020B0503020204020204" pitchFamily="34" charset="-122"/>
                          <a:cs typeface="+mn-cs"/>
                        </a:rPr>
                        <a:t>橱柜台面安装节点</a:t>
                      </a:r>
                      <a:endParaRPr lang="zh-CN" altLang="zh-CN" sz="1200" b="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pic>
        <p:nvPicPr>
          <p:cNvPr id="17" name="图片 16"/>
          <p:cNvPicPr/>
          <p:nvPr/>
        </p:nvPicPr>
        <p:blipFill>
          <a:blip r:embed="rId3" cstate="print">
            <a:extLst>
              <a:ext uri="{28A0092B-C50C-407E-A947-70E740481C1C}">
                <a14:useLocalDpi xmlns:a14="http://schemas.microsoft.com/office/drawing/2010/main" val="0"/>
              </a:ext>
            </a:extLst>
          </a:blip>
          <a:stretch>
            <a:fillRect/>
          </a:stretch>
        </p:blipFill>
        <p:spPr>
          <a:xfrm>
            <a:off x="5693518" y="1201709"/>
            <a:ext cx="2377651" cy="2752463"/>
          </a:xfrm>
          <a:prstGeom prst="rect">
            <a:avLst/>
          </a:prstGeom>
        </p:spPr>
      </p:pic>
    </p:spTree>
    <p:extLst>
      <p:ext uri="{BB962C8B-B14F-4D97-AF65-F5344CB8AC3E}">
        <p14:creationId xmlns:p14="http://schemas.microsoft.com/office/powerpoint/2010/main" val="3439736543"/>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p:nvPr/>
        </p:nvPicPr>
        <p:blipFill>
          <a:blip r:embed="rId2">
            <a:extLst>
              <a:ext uri="{28A0092B-C50C-407E-A947-70E740481C1C}">
                <a14:useLocalDpi xmlns:a14="http://schemas.microsoft.com/office/drawing/2010/main" val="0"/>
              </a:ext>
            </a:extLst>
          </a:blip>
          <a:srcRect l="7795" r="8832"/>
          <a:stretch>
            <a:fillRect/>
          </a:stretch>
        </p:blipFill>
        <p:spPr>
          <a:xfrm>
            <a:off x="1012076" y="503783"/>
            <a:ext cx="3812063" cy="3906784"/>
          </a:xfrm>
          <a:prstGeom prst="rect">
            <a:avLst/>
          </a:prstGeom>
          <a:ln>
            <a:noFill/>
          </a:ln>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extLst>
              <p:ext uri="{D42A27DB-BD31-4B8C-83A1-F6EECF244321}">
                <p14:modId xmlns:p14="http://schemas.microsoft.com/office/powerpoint/2010/main" val="3956892397"/>
              </p:ext>
            </p:extLst>
          </p:nvPr>
        </p:nvGraphicFramePr>
        <p:xfrm>
          <a:off x="431653" y="4104184"/>
          <a:ext cx="10800470" cy="1905265"/>
        </p:xfrm>
        <a:graphic>
          <a:graphicData uri="http://schemas.openxmlformats.org/drawingml/2006/table">
            <a:tbl>
              <a:tblPr firstRow="1" bandRow="1">
                <a:tableStyleId>{5C22544A-7EE6-4342-B048-85BDC9FD1C3A}</a:tableStyleId>
              </a:tblPr>
              <a:tblGrid>
                <a:gridCol w="10800470">
                  <a:extLst>
                    <a:ext uri="{9D8B030D-6E8A-4147-A177-3AD203B41FA5}">
                      <a16:colId xmlns:a16="http://schemas.microsoft.com/office/drawing/2014/main" val="2451828727"/>
                    </a:ext>
                  </a:extLst>
                </a:gridCol>
              </a:tblGrid>
              <a:tr h="289279">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615986">
                <a:tc>
                  <a:txBody>
                    <a:bodyPr/>
                    <a:lstStyle/>
                    <a:p>
                      <a:pPr marL="0" marR="0" lvl="0" indent="0" algn="just" defTabSz="864017" rtl="0" eaLnBrk="1" fontAlgn="auto" latinLnBrk="0" hangingPunct="1">
                        <a:lnSpc>
                          <a:spcPts val="12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弹线放样→墙面垂直度复查→墙面砖粘贴→不锈钢基层板制作及安装→橱柜上下柜及水槽安装→不锈钢安装→接口处打胶→成品保护→保洁交付</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(1)</a:t>
                      </a:r>
                      <a:r>
                        <a:rPr lang="en-US" altLang="zh-CN" sz="1200" kern="1200" baseline="0" dirty="0">
                          <a:solidFill>
                            <a:schemeClr val="dk1"/>
                          </a:solidFill>
                          <a:effectLst/>
                          <a:latin typeface="微软雅黑" panose="020B0503020204020204" pitchFamily="34" charset="-122"/>
                          <a:ea typeface="微软雅黑" panose="020B0503020204020204" pitchFamily="34" charset="-122"/>
                          <a:cs typeface="+mn-cs"/>
                        </a:rPr>
                        <a:t> </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不锈钢折边处理且凸出瓷砖面</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2~3mm</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，木基层采用多层板或细木工板，所用木基层需作防火、防腐处理。</a:t>
                      </a:r>
                    </a:p>
                    <a:p>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(2)</a:t>
                      </a:r>
                      <a:r>
                        <a:rPr lang="en-US" altLang="zh-CN" sz="1200" kern="1200" baseline="0" dirty="0">
                          <a:solidFill>
                            <a:schemeClr val="dk1"/>
                          </a:solidFill>
                          <a:effectLst/>
                          <a:latin typeface="微软雅黑" panose="020B0503020204020204" pitchFamily="34" charset="-122"/>
                          <a:ea typeface="微软雅黑" panose="020B0503020204020204" pitchFamily="34" charset="-122"/>
                          <a:cs typeface="+mn-cs"/>
                        </a:rPr>
                        <a:t> </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不锈钢材质要求</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304</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﹟材质，厚度不小于</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1.2mm</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，采用</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AB</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胶粘结固定，不锈钢边要求作磨边处理。</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3" name="表格 12"/>
          <p:cNvGraphicFramePr>
            <a:graphicFrameLocks noGrp="1"/>
          </p:cNvGraphicFramePr>
          <p:nvPr/>
        </p:nvGraphicFramePr>
        <p:xfrm>
          <a:off x="5083815"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1538919245"/>
              </p:ext>
            </p:extLst>
          </p:nvPr>
        </p:nvGraphicFramePr>
        <p:xfrm>
          <a:off x="8712572" y="647801"/>
          <a:ext cx="2519551" cy="1407859"/>
        </p:xfrm>
        <a:graphic>
          <a:graphicData uri="http://schemas.openxmlformats.org/drawingml/2006/table">
            <a:tbl>
              <a:tblPr firstRow="1" bandRow="1">
                <a:tableStyleId>{5C22544A-7EE6-4342-B048-85BDC9FD1C3A}</a:tableStyleId>
              </a:tblPr>
              <a:tblGrid>
                <a:gridCol w="774398">
                  <a:extLst>
                    <a:ext uri="{9D8B030D-6E8A-4147-A177-3AD203B41FA5}">
                      <a16:colId xmlns:a16="http://schemas.microsoft.com/office/drawing/2014/main" val="844666983"/>
                    </a:ext>
                  </a:extLst>
                </a:gridCol>
                <a:gridCol w="1745153">
                  <a:extLst>
                    <a:ext uri="{9D8B030D-6E8A-4147-A177-3AD203B41FA5}">
                      <a16:colId xmlns:a16="http://schemas.microsoft.com/office/drawing/2014/main" val="2269579379"/>
                    </a:ext>
                  </a:extLst>
                </a:gridCol>
              </a:tblGrid>
              <a:tr h="614310">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pPr lvl="0"/>
                      <a:r>
                        <a:rPr lang="zh-CN" altLang="zh-CN" sz="1200" b="0" dirty="0">
                          <a:solidFill>
                            <a:schemeClr val="tx1">
                              <a:lumMod val="95000"/>
                              <a:lumOff val="5000"/>
                            </a:schemeClr>
                          </a:solidFill>
                          <a:latin typeface="微软雅黑" panose="020B0503020204020204" pitchFamily="34" charset="-122"/>
                          <a:ea typeface="微软雅黑" panose="020B0503020204020204" pitchFamily="34" charset="-122"/>
                        </a:rPr>
                        <a:t>细部收口工程节点构造标准</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736868">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ct val="200000"/>
                        </a:lnSpc>
                        <a:spcAft>
                          <a:spcPts val="0"/>
                        </a:spcAft>
                      </a:pPr>
                      <a:r>
                        <a:rPr lang="zh-CN" altLang="zh-CN" sz="1200" b="0" kern="1200" dirty="0">
                          <a:solidFill>
                            <a:schemeClr val="tx1">
                              <a:lumMod val="95000"/>
                              <a:lumOff val="5000"/>
                            </a:schemeClr>
                          </a:solidFill>
                          <a:effectLst/>
                          <a:latin typeface="微软雅黑" panose="020B0503020204020204" pitchFamily="34" charset="-122"/>
                          <a:ea typeface="微软雅黑" panose="020B0503020204020204" pitchFamily="34" charset="-122"/>
                          <a:cs typeface="+mn-cs"/>
                        </a:rPr>
                        <a:t>厨房煤气灶背墙面不锈钢与石材收口节点</a:t>
                      </a:r>
                      <a:endParaRPr lang="zh-CN" altLang="zh-CN" sz="1200" b="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pic>
        <p:nvPicPr>
          <p:cNvPr id="18" name="图片 17"/>
          <p:cNvPicPr/>
          <p:nvPr/>
        </p:nvPicPr>
        <p:blipFill>
          <a:blip r:embed="rId3" cstate="print">
            <a:extLst>
              <a:ext uri="{28A0092B-C50C-407E-A947-70E740481C1C}">
                <a14:useLocalDpi xmlns:a14="http://schemas.microsoft.com/office/drawing/2010/main" val="0"/>
              </a:ext>
            </a:extLst>
          </a:blip>
          <a:srcRect l="17233" t="16315" r="17341" b="31316"/>
          <a:stretch>
            <a:fillRect/>
          </a:stretch>
        </p:blipFill>
        <p:spPr>
          <a:xfrm>
            <a:off x="5328195" y="1382695"/>
            <a:ext cx="3051913" cy="2289440"/>
          </a:xfrm>
          <a:prstGeom prst="rect">
            <a:avLst/>
          </a:prstGeom>
          <a:ln>
            <a:noFill/>
          </a:ln>
        </p:spPr>
      </p:pic>
    </p:spTree>
    <p:extLst>
      <p:ext uri="{BB962C8B-B14F-4D97-AF65-F5344CB8AC3E}">
        <p14:creationId xmlns:p14="http://schemas.microsoft.com/office/powerpoint/2010/main" val="31716324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p:nvPr/>
        </p:nvPicPr>
        <p:blipFill>
          <a:blip r:embed="rId2" cstate="print">
            <a:extLst>
              <a:ext uri="{28A0092B-C50C-407E-A947-70E740481C1C}">
                <a14:useLocalDpi xmlns:a14="http://schemas.microsoft.com/office/drawing/2010/main" val="0"/>
              </a:ext>
            </a:extLst>
          </a:blip>
          <a:srcRect r="7673"/>
          <a:stretch>
            <a:fillRect/>
          </a:stretch>
        </p:blipFill>
        <p:spPr>
          <a:xfrm>
            <a:off x="1054896" y="755034"/>
            <a:ext cx="3926559" cy="3349150"/>
          </a:xfrm>
          <a:prstGeom prst="rect">
            <a:avLst/>
          </a:prstGeom>
          <a:ln>
            <a:noFill/>
          </a:ln>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extLst>
              <p:ext uri="{D42A27DB-BD31-4B8C-83A1-F6EECF244321}">
                <p14:modId xmlns:p14="http://schemas.microsoft.com/office/powerpoint/2010/main" val="3011494205"/>
              </p:ext>
            </p:extLst>
          </p:nvPr>
        </p:nvGraphicFramePr>
        <p:xfrm>
          <a:off x="431653" y="4104184"/>
          <a:ext cx="10800470" cy="1905265"/>
        </p:xfrm>
        <a:graphic>
          <a:graphicData uri="http://schemas.openxmlformats.org/drawingml/2006/table">
            <a:tbl>
              <a:tblPr firstRow="1" bandRow="1">
                <a:tableStyleId>{5C22544A-7EE6-4342-B048-85BDC9FD1C3A}</a:tableStyleId>
              </a:tblPr>
              <a:tblGrid>
                <a:gridCol w="10800470">
                  <a:extLst>
                    <a:ext uri="{9D8B030D-6E8A-4147-A177-3AD203B41FA5}">
                      <a16:colId xmlns:a16="http://schemas.microsoft.com/office/drawing/2014/main" val="2451828727"/>
                    </a:ext>
                  </a:extLst>
                </a:gridCol>
              </a:tblGrid>
              <a:tr h="289279">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615986">
                <a:tc>
                  <a:txBody>
                    <a:bodyPr/>
                    <a:lstStyle/>
                    <a:p>
                      <a:pPr marL="0" marR="0" lvl="0" indent="0" algn="just" defTabSz="864017" rtl="0" eaLnBrk="1" fontAlgn="auto" latinLnBrk="0" hangingPunct="1">
                        <a:lnSpc>
                          <a:spcPts val="12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地面标高复查→地面整改→移交→基层清理、吸尘器清扫→铺贴防潮膜并胶粘缝→弹设铺贴控制十字线→铺木地板→收口条安装→踢脚线安装→检查整改→成品保护→保洁交付</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1</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 </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踢脚线要求工厂加工，现场安装，接缝应留在活动家具等隐蔽部位，阴阳角需作</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45</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°拼接，采用卡式安装，不得在表面用枪钉固定。</a:t>
                      </a:r>
                    </a:p>
                    <a:p>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2</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 </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成品踢脚线木皮厚度应不低于</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60</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丝，油漆需符合环保要求，成品踢脚背面必须刷防潮漆或贴平衡纸。 </a:t>
                      </a:r>
                    </a:p>
                    <a:p>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3</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 </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踢脚线应整根安装、木质踢脚线阴阳角及接长应斜切</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45</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度安装。</a:t>
                      </a:r>
                    </a:p>
                    <a:p>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4</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 </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木踢脚线接缝处作暗榫或斜坡压搓，并且接缝一定要在防腐木上，安装后上口要平直。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3" name="表格 12"/>
          <p:cNvGraphicFramePr>
            <a:graphicFrameLocks noGrp="1"/>
          </p:cNvGraphicFramePr>
          <p:nvPr/>
        </p:nvGraphicFramePr>
        <p:xfrm>
          <a:off x="5083815"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3613820233"/>
              </p:ext>
            </p:extLst>
          </p:nvPr>
        </p:nvGraphicFramePr>
        <p:xfrm>
          <a:off x="8712572" y="647801"/>
          <a:ext cx="2519551" cy="1376948"/>
        </p:xfrm>
        <a:graphic>
          <a:graphicData uri="http://schemas.openxmlformats.org/drawingml/2006/table">
            <a:tbl>
              <a:tblPr firstRow="1" bandRow="1">
                <a:tableStyleId>{5C22544A-7EE6-4342-B048-85BDC9FD1C3A}</a:tableStyleId>
              </a:tblPr>
              <a:tblGrid>
                <a:gridCol w="774398">
                  <a:extLst>
                    <a:ext uri="{9D8B030D-6E8A-4147-A177-3AD203B41FA5}">
                      <a16:colId xmlns:a16="http://schemas.microsoft.com/office/drawing/2014/main" val="844666983"/>
                    </a:ext>
                  </a:extLst>
                </a:gridCol>
                <a:gridCol w="1745153">
                  <a:extLst>
                    <a:ext uri="{9D8B030D-6E8A-4147-A177-3AD203B41FA5}">
                      <a16:colId xmlns:a16="http://schemas.microsoft.com/office/drawing/2014/main" val="2269579379"/>
                    </a:ext>
                  </a:extLst>
                </a:gridCol>
              </a:tblGrid>
              <a:tr h="614310">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pPr lvl="0"/>
                      <a:r>
                        <a:rPr lang="zh-CN" altLang="zh-CN" sz="1200" b="0" dirty="0">
                          <a:solidFill>
                            <a:schemeClr val="tx1">
                              <a:lumMod val="95000"/>
                              <a:lumOff val="5000"/>
                            </a:schemeClr>
                          </a:solidFill>
                          <a:latin typeface="微软雅黑" panose="020B0503020204020204" pitchFamily="34" charset="-122"/>
                          <a:ea typeface="微软雅黑" panose="020B0503020204020204" pitchFamily="34" charset="-122"/>
                        </a:rPr>
                        <a:t>细部收口工程节点构造标准</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736868">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ct val="200000"/>
                        </a:lnSpc>
                        <a:spcAft>
                          <a:spcPts val="0"/>
                        </a:spcAft>
                      </a:pPr>
                      <a:r>
                        <a:rPr lang="zh-CN" altLang="zh-CN" sz="1200" b="0" u="none" kern="1200" dirty="0">
                          <a:solidFill>
                            <a:schemeClr val="tx1">
                              <a:lumMod val="95000"/>
                              <a:lumOff val="5000"/>
                            </a:schemeClr>
                          </a:solidFill>
                          <a:effectLst/>
                          <a:latin typeface="微软雅黑" panose="020B0503020204020204" pitchFamily="34" charset="-122"/>
                          <a:ea typeface="微软雅黑" panose="020B0503020204020204" pitchFamily="34" charset="-122"/>
                          <a:cs typeface="+mn-cs"/>
                        </a:rPr>
                        <a:t>踢脚线安装与拼接节点</a:t>
                      </a:r>
                      <a:endParaRPr lang="zh-CN" altLang="zh-CN" sz="1200" b="0" u="none"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pic>
        <p:nvPicPr>
          <p:cNvPr id="17" name="图片 16"/>
          <p:cNvPicPr/>
          <p:nvPr/>
        </p:nvPicPr>
        <p:blipFill>
          <a:blip r:embed="rId3" cstate="print">
            <a:extLst>
              <a:ext uri="{28A0092B-C50C-407E-A947-70E740481C1C}">
                <a14:useLocalDpi xmlns:a14="http://schemas.microsoft.com/office/drawing/2010/main" val="0"/>
              </a:ext>
            </a:extLst>
          </a:blip>
          <a:srcRect t="15844"/>
          <a:stretch>
            <a:fillRect/>
          </a:stretch>
        </p:blipFill>
        <p:spPr>
          <a:xfrm>
            <a:off x="5256188" y="1070046"/>
            <a:ext cx="1950811" cy="1463431"/>
          </a:xfrm>
          <a:prstGeom prst="rect">
            <a:avLst/>
          </a:prstGeom>
          <a:ln>
            <a:noFill/>
          </a:ln>
        </p:spPr>
      </p:pic>
      <p:pic>
        <p:nvPicPr>
          <p:cNvPr id="18" name="图片 17"/>
          <p:cNvPicPr/>
          <p:nvPr/>
        </p:nvPicPr>
        <p:blipFill>
          <a:blip r:embed="rId4" cstate="print">
            <a:extLst>
              <a:ext uri="{28A0092B-C50C-407E-A947-70E740481C1C}">
                <a14:useLocalDpi xmlns:a14="http://schemas.microsoft.com/office/drawing/2010/main" val="0"/>
              </a:ext>
            </a:extLst>
          </a:blip>
          <a:stretch>
            <a:fillRect/>
          </a:stretch>
        </p:blipFill>
        <p:spPr>
          <a:xfrm>
            <a:off x="6437366" y="2567860"/>
            <a:ext cx="1949494" cy="1462443"/>
          </a:xfrm>
          <a:prstGeom prst="rect">
            <a:avLst/>
          </a:prstGeom>
        </p:spPr>
      </p:pic>
    </p:spTree>
    <p:extLst>
      <p:ext uri="{BB962C8B-B14F-4D97-AF65-F5344CB8AC3E}">
        <p14:creationId xmlns:p14="http://schemas.microsoft.com/office/powerpoint/2010/main" val="39847232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p:nvPr/>
        </p:nvPicPr>
        <p:blipFill>
          <a:blip r:embed="rId2">
            <a:extLst>
              <a:ext uri="{28A0092B-C50C-407E-A947-70E740481C1C}">
                <a14:useLocalDpi xmlns:a14="http://schemas.microsoft.com/office/drawing/2010/main" val="0"/>
              </a:ext>
            </a:extLst>
          </a:blip>
          <a:srcRect r="7973"/>
          <a:stretch>
            <a:fillRect/>
          </a:stretch>
        </p:blipFill>
        <p:spPr>
          <a:xfrm>
            <a:off x="478626" y="791815"/>
            <a:ext cx="4830183" cy="3204357"/>
          </a:xfrm>
          <a:prstGeom prst="rect">
            <a:avLst/>
          </a:prstGeom>
          <a:ln>
            <a:noFill/>
          </a:ln>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extLst>
              <p:ext uri="{D42A27DB-BD31-4B8C-83A1-F6EECF244321}">
                <p14:modId xmlns:p14="http://schemas.microsoft.com/office/powerpoint/2010/main" val="319993730"/>
              </p:ext>
            </p:extLst>
          </p:nvPr>
        </p:nvGraphicFramePr>
        <p:xfrm>
          <a:off x="431653" y="4104184"/>
          <a:ext cx="10800470" cy="1904017"/>
        </p:xfrm>
        <a:graphic>
          <a:graphicData uri="http://schemas.openxmlformats.org/drawingml/2006/table">
            <a:tbl>
              <a:tblPr firstRow="1" bandRow="1">
                <a:tableStyleId>{5C22544A-7EE6-4342-B048-85BDC9FD1C3A}</a:tableStyleId>
              </a:tblPr>
              <a:tblGrid>
                <a:gridCol w="10800470">
                  <a:extLst>
                    <a:ext uri="{9D8B030D-6E8A-4147-A177-3AD203B41FA5}">
                      <a16:colId xmlns:a16="http://schemas.microsoft.com/office/drawing/2014/main" val="2451828727"/>
                    </a:ext>
                  </a:extLst>
                </a:gridCol>
              </a:tblGrid>
              <a:tr h="288031">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615986">
                <a:tc>
                  <a:txBody>
                    <a:bodyPr/>
                    <a:lstStyle/>
                    <a:p>
                      <a:pPr marL="0" marR="0" lvl="0" indent="0" algn="just" defTabSz="864017" rtl="0" eaLnBrk="1" fontAlgn="auto" latinLnBrk="0" hangingPunct="1">
                        <a:lnSpc>
                          <a:spcPts val="12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弹线放样→门套线安装→踢脚线安装→检查整改→成品保护→保洁交付</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1</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门套完成面超过踢脚线完成面</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3-5mm</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a:t>
                      </a:r>
                      <a:endParaRPr lang="en-US" altLang="zh-CN" sz="1200" kern="1200" dirty="0">
                        <a:solidFill>
                          <a:schemeClr val="dk1"/>
                        </a:solidFill>
                        <a:effectLst/>
                        <a:latin typeface="微软雅黑" panose="020B0503020204020204" pitchFamily="34" charset="-122"/>
                        <a:ea typeface="微软雅黑" panose="020B0503020204020204" pitchFamily="34" charset="-122"/>
                        <a:cs typeface="+mn-cs"/>
                      </a:endParaRPr>
                    </a:p>
                    <a:p>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2</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先安装门套、踢脚线与门套收口处踢脚线侧边做成直角与门套压实处理。</a:t>
                      </a:r>
                    </a:p>
                    <a:p>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3</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门套与踢脚线之间安装后需做修复处理。</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3" name="表格 12"/>
          <p:cNvGraphicFramePr>
            <a:graphicFrameLocks noGrp="1"/>
          </p:cNvGraphicFramePr>
          <p:nvPr/>
        </p:nvGraphicFramePr>
        <p:xfrm>
          <a:off x="5083815"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216449173"/>
              </p:ext>
            </p:extLst>
          </p:nvPr>
        </p:nvGraphicFramePr>
        <p:xfrm>
          <a:off x="8712572" y="647801"/>
          <a:ext cx="2519551" cy="1280160"/>
        </p:xfrm>
        <a:graphic>
          <a:graphicData uri="http://schemas.openxmlformats.org/drawingml/2006/table">
            <a:tbl>
              <a:tblPr firstRow="1" bandRow="1">
                <a:tableStyleId>{5C22544A-7EE6-4342-B048-85BDC9FD1C3A}</a:tableStyleId>
              </a:tblPr>
              <a:tblGrid>
                <a:gridCol w="774398">
                  <a:extLst>
                    <a:ext uri="{9D8B030D-6E8A-4147-A177-3AD203B41FA5}">
                      <a16:colId xmlns:a16="http://schemas.microsoft.com/office/drawing/2014/main" val="844666983"/>
                    </a:ext>
                  </a:extLst>
                </a:gridCol>
                <a:gridCol w="1745153">
                  <a:extLst>
                    <a:ext uri="{9D8B030D-6E8A-4147-A177-3AD203B41FA5}">
                      <a16:colId xmlns:a16="http://schemas.microsoft.com/office/drawing/2014/main" val="2269579379"/>
                    </a:ext>
                  </a:extLst>
                </a:gridCol>
              </a:tblGrid>
              <a:tr h="614310">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pPr lvl="0"/>
                      <a:r>
                        <a:rPr lang="zh-CN" altLang="zh-CN" sz="1200" b="0" dirty="0">
                          <a:solidFill>
                            <a:schemeClr val="tx1">
                              <a:lumMod val="95000"/>
                              <a:lumOff val="5000"/>
                            </a:schemeClr>
                          </a:solidFill>
                          <a:latin typeface="微软雅黑" panose="020B0503020204020204" pitchFamily="34" charset="-122"/>
                          <a:ea typeface="微软雅黑" panose="020B0503020204020204" pitchFamily="34" charset="-122"/>
                        </a:rPr>
                        <a:t>细部收口工程节点构造标准</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584054">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864017" rtl="0" eaLnBrk="1" fontAlgn="auto" latinLnBrk="0" hangingPunct="1">
                        <a:lnSpc>
                          <a:spcPct val="200000"/>
                        </a:lnSpc>
                        <a:spcBef>
                          <a:spcPts val="0"/>
                        </a:spcBef>
                        <a:spcAft>
                          <a:spcPts val="0"/>
                        </a:spcAft>
                        <a:buClrTx/>
                        <a:buSzTx/>
                        <a:buFontTx/>
                        <a:buNone/>
                        <a:tabLst/>
                        <a:defRPr/>
                      </a:pPr>
                      <a:r>
                        <a:rPr lang="zh-CN" altLang="zh-CN" sz="1200" b="0" kern="1200" dirty="0">
                          <a:solidFill>
                            <a:schemeClr val="tx1">
                              <a:lumMod val="95000"/>
                              <a:lumOff val="5000"/>
                            </a:schemeClr>
                          </a:solidFill>
                          <a:effectLst/>
                          <a:latin typeface="微软雅黑" panose="020B0503020204020204" pitchFamily="34" charset="-122"/>
                          <a:ea typeface="微软雅黑" panose="020B0503020204020204" pitchFamily="34" charset="-122"/>
                          <a:cs typeface="+mn-cs"/>
                        </a:rPr>
                        <a:t>踢脚线与门套收口节点</a:t>
                      </a:r>
                      <a:endParaRPr lang="zh-CN" altLang="zh-CN" sz="1200" b="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pic>
        <p:nvPicPr>
          <p:cNvPr id="14" name="图片 13"/>
          <p:cNvPicPr/>
          <p:nvPr/>
        </p:nvPicPr>
        <p:blipFill>
          <a:blip r:embed="rId3" cstate="print">
            <a:extLst>
              <a:ext uri="{28A0092B-C50C-407E-A947-70E740481C1C}">
                <a14:useLocalDpi xmlns:a14="http://schemas.microsoft.com/office/drawing/2010/main" val="0"/>
              </a:ext>
            </a:extLst>
          </a:blip>
          <a:stretch>
            <a:fillRect/>
          </a:stretch>
        </p:blipFill>
        <p:spPr>
          <a:xfrm>
            <a:off x="5219407" y="1504589"/>
            <a:ext cx="1591404" cy="2121404"/>
          </a:xfrm>
          <a:prstGeom prst="rect">
            <a:avLst/>
          </a:prstGeom>
        </p:spPr>
      </p:pic>
      <p:pic>
        <p:nvPicPr>
          <p:cNvPr id="15" name="图片 14"/>
          <p:cNvPicPr/>
          <p:nvPr/>
        </p:nvPicPr>
        <p:blipFill>
          <a:blip r:embed="rId4" cstate="print">
            <a:extLst>
              <a:ext uri="{28A0092B-C50C-407E-A947-70E740481C1C}">
                <a14:useLocalDpi xmlns:a14="http://schemas.microsoft.com/office/drawing/2010/main" val="0"/>
              </a:ext>
            </a:extLst>
          </a:blip>
          <a:srcRect l="46612"/>
          <a:stretch>
            <a:fillRect/>
          </a:stretch>
        </p:blipFill>
        <p:spPr>
          <a:xfrm>
            <a:off x="6912372" y="1512209"/>
            <a:ext cx="1591404" cy="2121404"/>
          </a:xfrm>
          <a:prstGeom prst="rect">
            <a:avLst/>
          </a:prstGeom>
          <a:ln>
            <a:noFill/>
          </a:ln>
        </p:spPr>
      </p:pic>
    </p:spTree>
    <p:extLst>
      <p:ext uri="{BB962C8B-B14F-4D97-AF65-F5344CB8AC3E}">
        <p14:creationId xmlns:p14="http://schemas.microsoft.com/office/powerpoint/2010/main" val="242685762"/>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p:nvPr/>
        </p:nvPicPr>
        <p:blipFill>
          <a:blip r:embed="rId2">
            <a:extLst>
              <a:ext uri="{28A0092B-C50C-407E-A947-70E740481C1C}">
                <a14:useLocalDpi xmlns:a14="http://schemas.microsoft.com/office/drawing/2010/main" val="0"/>
              </a:ext>
            </a:extLst>
          </a:blip>
          <a:srcRect b="21484"/>
          <a:stretch>
            <a:fillRect/>
          </a:stretch>
        </p:blipFill>
        <p:spPr>
          <a:xfrm>
            <a:off x="1007716" y="678697"/>
            <a:ext cx="3723585" cy="3423326"/>
          </a:xfrm>
          <a:prstGeom prst="rect">
            <a:avLst/>
          </a:prstGeom>
          <a:ln>
            <a:noFill/>
          </a:ln>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extLst>
              <p:ext uri="{D42A27DB-BD31-4B8C-83A1-F6EECF244321}">
                <p14:modId xmlns:p14="http://schemas.microsoft.com/office/powerpoint/2010/main" val="948553437"/>
              </p:ext>
            </p:extLst>
          </p:nvPr>
        </p:nvGraphicFramePr>
        <p:xfrm>
          <a:off x="431653" y="4104184"/>
          <a:ext cx="10800470" cy="1872207"/>
        </p:xfrm>
        <a:graphic>
          <a:graphicData uri="http://schemas.openxmlformats.org/drawingml/2006/table">
            <a:tbl>
              <a:tblPr firstRow="1" bandRow="1">
                <a:tableStyleId>{5C22544A-7EE6-4342-B048-85BDC9FD1C3A}</a:tableStyleId>
              </a:tblPr>
              <a:tblGrid>
                <a:gridCol w="10800470">
                  <a:extLst>
                    <a:ext uri="{9D8B030D-6E8A-4147-A177-3AD203B41FA5}">
                      <a16:colId xmlns:a16="http://schemas.microsoft.com/office/drawing/2014/main" val="2451828727"/>
                    </a:ext>
                  </a:extLst>
                </a:gridCol>
              </a:tblGrid>
              <a:tr h="445131">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427076">
                <a:tc>
                  <a:txBody>
                    <a:bodyPr/>
                    <a:lstStyle/>
                    <a:p>
                      <a:pPr marL="0" marR="0" lvl="0" indent="0" algn="just" defTabSz="864017" rtl="0" eaLnBrk="1" fontAlgn="auto" latinLnBrk="0" hangingPunct="1">
                        <a:lnSpc>
                          <a:spcPts val="12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弹线放样→排版下料→铝合金窗副框安装→副框塞缝→铝合金窗安装→窗淋水试验→石材</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或砖安装→勾缝→结晶→成品保护→保洁交付</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(1)</a:t>
                      </a:r>
                      <a:r>
                        <a:rPr lang="en-US" altLang="zh-CN" sz="1200" kern="1200" baseline="0" dirty="0">
                          <a:solidFill>
                            <a:schemeClr val="dk1"/>
                          </a:solidFill>
                          <a:effectLst/>
                          <a:latin typeface="微软雅黑" panose="020B0503020204020204" pitchFamily="34" charset="-122"/>
                          <a:ea typeface="微软雅黑" panose="020B0503020204020204" pitchFamily="34" charset="-122"/>
                          <a:cs typeface="+mn-cs"/>
                        </a:rPr>
                        <a:t> </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现场定位需按照设计图纸，铺设时接缝平顺严密、石材纹理连贯。</a:t>
                      </a:r>
                    </a:p>
                    <a:p>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(2) </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石材台面邻窗框型材处预留</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3-4mm</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间隙，硅胶收头、硅胶宽度小于等于</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6mm</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a:t>
                      </a:r>
                    </a:p>
                    <a:p>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(3) </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石材台面与基层采用间距</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300mm</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的粘接剂条粘接方式进行粘结。</a:t>
                      </a:r>
                    </a:p>
                    <a:p>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(4) </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窗台基层墙面处需</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20X20X25MM</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的边槽、使石材台面部位双层嵌入。</a:t>
                      </a:r>
                      <a:endPar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3" name="表格 12"/>
          <p:cNvGraphicFramePr>
            <a:graphicFrameLocks noGrp="1"/>
          </p:cNvGraphicFramePr>
          <p:nvPr/>
        </p:nvGraphicFramePr>
        <p:xfrm>
          <a:off x="5083815"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4161855074"/>
              </p:ext>
            </p:extLst>
          </p:nvPr>
        </p:nvGraphicFramePr>
        <p:xfrm>
          <a:off x="8712572" y="647801"/>
          <a:ext cx="2519551" cy="1403602"/>
        </p:xfrm>
        <a:graphic>
          <a:graphicData uri="http://schemas.openxmlformats.org/drawingml/2006/table">
            <a:tbl>
              <a:tblPr firstRow="1" bandRow="1">
                <a:tableStyleId>{5C22544A-7EE6-4342-B048-85BDC9FD1C3A}</a:tableStyleId>
              </a:tblPr>
              <a:tblGrid>
                <a:gridCol w="774398">
                  <a:extLst>
                    <a:ext uri="{9D8B030D-6E8A-4147-A177-3AD203B41FA5}">
                      <a16:colId xmlns:a16="http://schemas.microsoft.com/office/drawing/2014/main" val="844666983"/>
                    </a:ext>
                  </a:extLst>
                </a:gridCol>
                <a:gridCol w="1745153">
                  <a:extLst>
                    <a:ext uri="{9D8B030D-6E8A-4147-A177-3AD203B41FA5}">
                      <a16:colId xmlns:a16="http://schemas.microsoft.com/office/drawing/2014/main" val="2269579379"/>
                    </a:ext>
                  </a:extLst>
                </a:gridCol>
              </a:tblGrid>
              <a:tr h="652470">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pPr lvl="0"/>
                      <a:r>
                        <a:rPr lang="zh-CN" altLang="zh-CN" sz="1200" b="0" dirty="0">
                          <a:solidFill>
                            <a:schemeClr val="tx1">
                              <a:lumMod val="95000"/>
                              <a:lumOff val="5000"/>
                            </a:schemeClr>
                          </a:solidFill>
                          <a:latin typeface="微软雅黑" panose="020B0503020204020204" pitchFamily="34" charset="-122"/>
                          <a:ea typeface="微软雅黑" panose="020B0503020204020204" pitchFamily="34" charset="-122"/>
                        </a:rPr>
                        <a:t>细部收口工程节点构造标准</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751132">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ct val="200000"/>
                        </a:lnSpc>
                        <a:spcAft>
                          <a:spcPts val="0"/>
                        </a:spcAft>
                      </a:pPr>
                      <a:r>
                        <a:rPr lang="zh-CN" altLang="zh-CN" sz="1200" b="0" u="none" kern="1200" dirty="0">
                          <a:solidFill>
                            <a:schemeClr val="tx1">
                              <a:lumMod val="95000"/>
                              <a:lumOff val="5000"/>
                            </a:schemeClr>
                          </a:solidFill>
                          <a:effectLst/>
                          <a:latin typeface="微软雅黑" panose="020B0503020204020204" pitchFamily="34" charset="-122"/>
                          <a:ea typeface="微软雅黑" panose="020B0503020204020204" pitchFamily="34" charset="-122"/>
                          <a:cs typeface="+mn-cs"/>
                        </a:rPr>
                        <a:t>踢脚线安装与拼接节点</a:t>
                      </a:r>
                      <a:endParaRPr lang="zh-CN" altLang="zh-CN" sz="1200" b="0" u="none"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pic>
        <p:nvPicPr>
          <p:cNvPr id="14" name="图片 13"/>
          <p:cNvPicPr/>
          <p:nvPr/>
        </p:nvPicPr>
        <p:blipFill>
          <a:blip r:embed="rId3" cstate="print">
            <a:extLst>
              <a:ext uri="{28A0092B-C50C-407E-A947-70E740481C1C}">
                <a14:useLocalDpi xmlns:a14="http://schemas.microsoft.com/office/drawing/2010/main" val="0"/>
              </a:ext>
            </a:extLst>
          </a:blip>
          <a:srcRect l="5296" t="8701" r="7529" b="17967"/>
          <a:stretch>
            <a:fillRect/>
          </a:stretch>
        </p:blipFill>
        <p:spPr>
          <a:xfrm>
            <a:off x="5083815" y="1267721"/>
            <a:ext cx="3422109" cy="2567148"/>
          </a:xfrm>
          <a:prstGeom prst="rect">
            <a:avLst/>
          </a:prstGeom>
          <a:ln>
            <a:noFill/>
          </a:ln>
        </p:spPr>
      </p:pic>
    </p:spTree>
    <p:extLst>
      <p:ext uri="{BB962C8B-B14F-4D97-AF65-F5344CB8AC3E}">
        <p14:creationId xmlns:p14="http://schemas.microsoft.com/office/powerpoint/2010/main" val="54182166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p:nvPr/>
        </p:nvPicPr>
        <p:blipFill>
          <a:blip r:embed="rId2" cstate="print">
            <a:extLst>
              <a:ext uri="{28A0092B-C50C-407E-A947-70E740481C1C}">
                <a14:useLocalDpi xmlns:a14="http://schemas.microsoft.com/office/drawing/2010/main" val="0"/>
              </a:ext>
            </a:extLst>
          </a:blip>
          <a:srcRect/>
          <a:stretch>
            <a:fillRect/>
          </a:stretch>
        </p:blipFill>
        <p:spPr>
          <a:xfrm>
            <a:off x="207513" y="1135898"/>
            <a:ext cx="4876302" cy="2608245"/>
          </a:xfrm>
          <a:prstGeom prst="rect">
            <a:avLst/>
          </a:prstGeom>
          <a:noFill/>
          <a:ln>
            <a:noFill/>
          </a:ln>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extLst>
              <p:ext uri="{D42A27DB-BD31-4B8C-83A1-F6EECF244321}">
                <p14:modId xmlns:p14="http://schemas.microsoft.com/office/powerpoint/2010/main" val="4247675161"/>
              </p:ext>
            </p:extLst>
          </p:nvPr>
        </p:nvGraphicFramePr>
        <p:xfrm>
          <a:off x="431653" y="4104184"/>
          <a:ext cx="10800470" cy="1905265"/>
        </p:xfrm>
        <a:graphic>
          <a:graphicData uri="http://schemas.openxmlformats.org/drawingml/2006/table">
            <a:tbl>
              <a:tblPr firstRow="1" bandRow="1">
                <a:tableStyleId>{5C22544A-7EE6-4342-B048-85BDC9FD1C3A}</a:tableStyleId>
              </a:tblPr>
              <a:tblGrid>
                <a:gridCol w="10800470">
                  <a:extLst>
                    <a:ext uri="{9D8B030D-6E8A-4147-A177-3AD203B41FA5}">
                      <a16:colId xmlns:a16="http://schemas.microsoft.com/office/drawing/2014/main" val="2451828727"/>
                    </a:ext>
                  </a:extLst>
                </a:gridCol>
              </a:tblGrid>
              <a:tr h="289279">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615986">
                <a:tc>
                  <a:txBody>
                    <a:bodyPr/>
                    <a:lstStyle/>
                    <a:p>
                      <a:pPr marL="0" marR="0" lvl="0" indent="0" algn="just" defTabSz="864017" rtl="0" eaLnBrk="1" fontAlgn="auto" latinLnBrk="0" hangingPunct="1">
                        <a:lnSpc>
                          <a:spcPts val="12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弹线放样→排版下料→编号→基层清理→墙面刮毛处理→刮石材背面粘接剂→粘贴石材→成品保护→勾缝→保洁交付</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(1) </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墙面石材阳角收口均需 </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45</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°拼接对角处理。</a:t>
                      </a:r>
                    </a:p>
                    <a:p>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(2) </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待墙面石材全部铺贴完成后，须调制与石材同色的云石胶作勾缝处理，勾缝必须严密；墙面石材阳角按设计要求加工。</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3" name="表格 12"/>
          <p:cNvGraphicFramePr>
            <a:graphicFrameLocks noGrp="1"/>
          </p:cNvGraphicFramePr>
          <p:nvPr/>
        </p:nvGraphicFramePr>
        <p:xfrm>
          <a:off x="5083815"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4078354905"/>
              </p:ext>
            </p:extLst>
          </p:nvPr>
        </p:nvGraphicFramePr>
        <p:xfrm>
          <a:off x="8712572" y="647801"/>
          <a:ext cx="2519551" cy="1404479"/>
        </p:xfrm>
        <a:graphic>
          <a:graphicData uri="http://schemas.openxmlformats.org/drawingml/2006/table">
            <a:tbl>
              <a:tblPr firstRow="1" bandRow="1">
                <a:tableStyleId>{5C22544A-7EE6-4342-B048-85BDC9FD1C3A}</a:tableStyleId>
              </a:tblPr>
              <a:tblGrid>
                <a:gridCol w="774398">
                  <a:extLst>
                    <a:ext uri="{9D8B030D-6E8A-4147-A177-3AD203B41FA5}">
                      <a16:colId xmlns:a16="http://schemas.microsoft.com/office/drawing/2014/main" val="844666983"/>
                    </a:ext>
                  </a:extLst>
                </a:gridCol>
                <a:gridCol w="1745153">
                  <a:extLst>
                    <a:ext uri="{9D8B030D-6E8A-4147-A177-3AD203B41FA5}">
                      <a16:colId xmlns:a16="http://schemas.microsoft.com/office/drawing/2014/main" val="2269579379"/>
                    </a:ext>
                  </a:extLst>
                </a:gridCol>
              </a:tblGrid>
              <a:tr h="652878">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pPr lvl="0"/>
                      <a:r>
                        <a:rPr lang="zh-CN" altLang="zh-CN" sz="1200" b="0" dirty="0">
                          <a:solidFill>
                            <a:schemeClr val="tx1">
                              <a:lumMod val="95000"/>
                              <a:lumOff val="5000"/>
                            </a:schemeClr>
                          </a:solidFill>
                          <a:latin typeface="微软雅黑" panose="020B0503020204020204" pitchFamily="34" charset="-122"/>
                          <a:ea typeface="微软雅黑" panose="020B0503020204020204" pitchFamily="34" charset="-122"/>
                        </a:rPr>
                        <a:t>细部收口工程节点构造标准</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751601">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ct val="200000"/>
                        </a:lnSpc>
                        <a:spcAft>
                          <a:spcPts val="0"/>
                        </a:spcAft>
                      </a:pPr>
                      <a:r>
                        <a:rPr lang="zh-CN" altLang="zh-CN" sz="1200" b="0" u="none" kern="1200" dirty="0">
                          <a:solidFill>
                            <a:schemeClr val="tx1">
                              <a:lumMod val="95000"/>
                              <a:lumOff val="5000"/>
                            </a:schemeClr>
                          </a:solidFill>
                          <a:effectLst/>
                          <a:latin typeface="微软雅黑" panose="020B0503020204020204" pitchFamily="34" charset="-122"/>
                          <a:ea typeface="微软雅黑" panose="020B0503020204020204" pitchFamily="34" charset="-122"/>
                          <a:cs typeface="+mn-cs"/>
                        </a:rPr>
                        <a:t>踢脚线安装与拼接节点</a:t>
                      </a:r>
                      <a:endParaRPr lang="zh-CN" altLang="zh-CN" sz="1200" b="0" u="none"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pic>
        <p:nvPicPr>
          <p:cNvPr id="15" name="图片 14" descr="1542350061(1)"/>
          <p:cNvPicPr/>
          <p:nvPr/>
        </p:nvPicPr>
        <p:blipFill>
          <a:blip r:embed="rId3" cstate="print">
            <a:extLst>
              <a:ext uri="{28A0092B-C50C-407E-A947-70E740481C1C}">
                <a14:useLocalDpi xmlns:a14="http://schemas.microsoft.com/office/drawing/2010/main" val="0"/>
              </a:ext>
            </a:extLst>
          </a:blip>
          <a:srcRect/>
          <a:stretch>
            <a:fillRect/>
          </a:stretch>
        </p:blipFill>
        <p:spPr>
          <a:xfrm>
            <a:off x="5413129" y="1035165"/>
            <a:ext cx="2875921" cy="1539557"/>
          </a:xfrm>
          <a:prstGeom prst="rect">
            <a:avLst/>
          </a:prstGeom>
          <a:noFill/>
          <a:ln>
            <a:noFill/>
          </a:ln>
        </p:spPr>
      </p:pic>
      <p:pic>
        <p:nvPicPr>
          <p:cNvPr id="16" name="图片 15" descr="1542350100(1)"/>
          <p:cNvPicPr/>
          <p:nvPr/>
        </p:nvPicPr>
        <p:blipFill>
          <a:blip r:embed="rId4" cstate="print">
            <a:extLst>
              <a:ext uri="{28A0092B-C50C-407E-A947-70E740481C1C}">
                <a14:useLocalDpi xmlns:a14="http://schemas.microsoft.com/office/drawing/2010/main" val="0"/>
              </a:ext>
            </a:extLst>
          </a:blip>
          <a:srcRect/>
          <a:stretch>
            <a:fillRect/>
          </a:stretch>
        </p:blipFill>
        <p:spPr>
          <a:xfrm>
            <a:off x="6233315" y="2567262"/>
            <a:ext cx="1390267" cy="1489665"/>
          </a:xfrm>
          <a:prstGeom prst="rect">
            <a:avLst/>
          </a:prstGeom>
          <a:noFill/>
          <a:ln>
            <a:noFill/>
          </a:ln>
        </p:spPr>
      </p:pic>
    </p:spTree>
    <p:extLst>
      <p:ext uri="{BB962C8B-B14F-4D97-AF65-F5344CB8AC3E}">
        <p14:creationId xmlns:p14="http://schemas.microsoft.com/office/powerpoint/2010/main" val="3250276412"/>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p:nvPr/>
        </p:nvPicPr>
        <p:blipFill>
          <a:blip r:embed="rId2" cstate="print">
            <a:extLst>
              <a:ext uri="{28A0092B-C50C-407E-A947-70E740481C1C}">
                <a14:useLocalDpi xmlns:a14="http://schemas.microsoft.com/office/drawing/2010/main" val="0"/>
              </a:ext>
            </a:extLst>
          </a:blip>
          <a:srcRect/>
          <a:stretch>
            <a:fillRect/>
          </a:stretch>
        </p:blipFill>
        <p:spPr>
          <a:xfrm>
            <a:off x="384051" y="1038488"/>
            <a:ext cx="5042784" cy="2997941"/>
          </a:xfrm>
          <a:prstGeom prst="rect">
            <a:avLst/>
          </a:prstGeom>
          <a:noFill/>
          <a:ln>
            <a:noFill/>
          </a:ln>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extLst>
              <p:ext uri="{D42A27DB-BD31-4B8C-83A1-F6EECF244321}">
                <p14:modId xmlns:p14="http://schemas.microsoft.com/office/powerpoint/2010/main" val="1712413451"/>
              </p:ext>
            </p:extLst>
          </p:nvPr>
        </p:nvGraphicFramePr>
        <p:xfrm>
          <a:off x="431653" y="4104184"/>
          <a:ext cx="10800470" cy="1905265"/>
        </p:xfrm>
        <a:graphic>
          <a:graphicData uri="http://schemas.openxmlformats.org/drawingml/2006/table">
            <a:tbl>
              <a:tblPr firstRow="1" bandRow="1">
                <a:tableStyleId>{5C22544A-7EE6-4342-B048-85BDC9FD1C3A}</a:tableStyleId>
              </a:tblPr>
              <a:tblGrid>
                <a:gridCol w="10800470">
                  <a:extLst>
                    <a:ext uri="{9D8B030D-6E8A-4147-A177-3AD203B41FA5}">
                      <a16:colId xmlns:a16="http://schemas.microsoft.com/office/drawing/2014/main" val="2451828727"/>
                    </a:ext>
                  </a:extLst>
                </a:gridCol>
              </a:tblGrid>
              <a:tr h="289279">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615986">
                <a:tc>
                  <a:txBody>
                    <a:bodyPr/>
                    <a:lstStyle/>
                    <a:p>
                      <a:pPr marL="0" marR="0" lvl="0" indent="0" algn="just" defTabSz="864017" rtl="0" eaLnBrk="1" fontAlgn="auto" latinLnBrk="0" hangingPunct="1">
                        <a:lnSpc>
                          <a:spcPts val="12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弹线放样→排版下料→编号→基层清理→墙面刮毛处理→刮石材背面粘接剂→粘贴石材→成品保护→勾缝→保洁交付</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1</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石材墙面有横缝时（如 </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V </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字缝、凹槽）时，阴角收口均需 </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45</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°（角度稍小于 </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45</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 以利于拼接）。</a:t>
                      </a:r>
                    </a:p>
                    <a:p>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2</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拼接对角处理，应在工厂内。</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3" name="表格 12"/>
          <p:cNvGraphicFramePr>
            <a:graphicFrameLocks noGrp="1"/>
          </p:cNvGraphicFramePr>
          <p:nvPr/>
        </p:nvGraphicFramePr>
        <p:xfrm>
          <a:off x="5083815"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2632302927"/>
              </p:ext>
            </p:extLst>
          </p:nvPr>
        </p:nvGraphicFramePr>
        <p:xfrm>
          <a:off x="8712572" y="647801"/>
          <a:ext cx="2519551" cy="1458697"/>
        </p:xfrm>
        <a:graphic>
          <a:graphicData uri="http://schemas.openxmlformats.org/drawingml/2006/table">
            <a:tbl>
              <a:tblPr firstRow="1" bandRow="1">
                <a:tableStyleId>{5C22544A-7EE6-4342-B048-85BDC9FD1C3A}</a:tableStyleId>
              </a:tblPr>
              <a:tblGrid>
                <a:gridCol w="774398">
                  <a:extLst>
                    <a:ext uri="{9D8B030D-6E8A-4147-A177-3AD203B41FA5}">
                      <a16:colId xmlns:a16="http://schemas.microsoft.com/office/drawing/2014/main" val="844666983"/>
                    </a:ext>
                  </a:extLst>
                </a:gridCol>
                <a:gridCol w="1745153">
                  <a:extLst>
                    <a:ext uri="{9D8B030D-6E8A-4147-A177-3AD203B41FA5}">
                      <a16:colId xmlns:a16="http://schemas.microsoft.com/office/drawing/2014/main" val="2269579379"/>
                    </a:ext>
                  </a:extLst>
                </a:gridCol>
              </a:tblGrid>
              <a:tr h="636702">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pPr lvl="0"/>
                      <a:r>
                        <a:rPr lang="zh-CN" altLang="zh-CN" sz="1200" b="0" dirty="0">
                          <a:solidFill>
                            <a:schemeClr val="tx1">
                              <a:lumMod val="95000"/>
                              <a:lumOff val="5000"/>
                            </a:schemeClr>
                          </a:solidFill>
                          <a:latin typeface="微软雅黑" panose="020B0503020204020204" pitchFamily="34" charset="-122"/>
                          <a:ea typeface="微软雅黑" panose="020B0503020204020204" pitchFamily="34" charset="-122"/>
                        </a:rPr>
                        <a:t>细部收口工程节点构造标准</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818617">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ct val="200000"/>
                        </a:lnSpc>
                        <a:spcAft>
                          <a:spcPts val="0"/>
                        </a:spcAft>
                      </a:pPr>
                      <a:r>
                        <a:rPr lang="zh-CN" altLang="zh-CN" sz="1200" b="0" kern="1200" dirty="0">
                          <a:solidFill>
                            <a:schemeClr val="tx1">
                              <a:lumMod val="95000"/>
                              <a:lumOff val="5000"/>
                            </a:schemeClr>
                          </a:solidFill>
                          <a:effectLst/>
                          <a:latin typeface="微软雅黑" panose="020B0503020204020204" pitchFamily="34" charset="-122"/>
                          <a:ea typeface="微软雅黑" panose="020B0503020204020204" pitchFamily="34" charset="-122"/>
                          <a:cs typeface="+mn-cs"/>
                        </a:rPr>
                        <a:t>墙面石材阴角收口节点图</a:t>
                      </a:r>
                      <a:endParaRPr lang="zh-CN" altLang="zh-CN" sz="1200" b="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pic>
        <p:nvPicPr>
          <p:cNvPr id="15" name="图片 14" descr="1542350019(1)"/>
          <p:cNvPicPr/>
          <p:nvPr/>
        </p:nvPicPr>
        <p:blipFill>
          <a:blip r:embed="rId3">
            <a:extLst>
              <a:ext uri="{28A0092B-C50C-407E-A947-70E740481C1C}">
                <a14:useLocalDpi xmlns:a14="http://schemas.microsoft.com/office/drawing/2010/main" val="0"/>
              </a:ext>
            </a:extLst>
          </a:blip>
          <a:srcRect/>
          <a:stretch>
            <a:fillRect/>
          </a:stretch>
        </p:blipFill>
        <p:spPr>
          <a:xfrm>
            <a:off x="5328196" y="1409328"/>
            <a:ext cx="3274175" cy="1851708"/>
          </a:xfrm>
          <a:prstGeom prst="rect">
            <a:avLst/>
          </a:prstGeom>
          <a:noFill/>
          <a:ln>
            <a:noFill/>
          </a:ln>
        </p:spPr>
      </p:pic>
    </p:spTree>
    <p:extLst>
      <p:ext uri="{BB962C8B-B14F-4D97-AF65-F5344CB8AC3E}">
        <p14:creationId xmlns:p14="http://schemas.microsoft.com/office/powerpoint/2010/main" val="1609247697"/>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1539759412(1)"/>
          <p:cNvPicPr/>
          <p:nvPr/>
        </p:nvPicPr>
        <p:blipFill>
          <a:blip r:embed="rId2" cstate="print">
            <a:extLst>
              <a:ext uri="{28A0092B-C50C-407E-A947-70E740481C1C}">
                <a14:useLocalDpi xmlns:a14="http://schemas.microsoft.com/office/drawing/2010/main" val="0"/>
              </a:ext>
            </a:extLst>
          </a:blip>
          <a:srcRect/>
          <a:stretch>
            <a:fillRect/>
          </a:stretch>
        </p:blipFill>
        <p:spPr>
          <a:xfrm>
            <a:off x="691968" y="866277"/>
            <a:ext cx="2848490" cy="3204479"/>
          </a:xfrm>
          <a:prstGeom prst="rect">
            <a:avLst/>
          </a:prstGeom>
          <a:noFill/>
          <a:ln>
            <a:noFill/>
          </a:ln>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extLst>
              <p:ext uri="{D42A27DB-BD31-4B8C-83A1-F6EECF244321}">
                <p14:modId xmlns:p14="http://schemas.microsoft.com/office/powerpoint/2010/main" val="2226411087"/>
              </p:ext>
            </p:extLst>
          </p:nvPr>
        </p:nvGraphicFramePr>
        <p:xfrm>
          <a:off x="431653" y="4104184"/>
          <a:ext cx="10800470" cy="1905265"/>
        </p:xfrm>
        <a:graphic>
          <a:graphicData uri="http://schemas.openxmlformats.org/drawingml/2006/table">
            <a:tbl>
              <a:tblPr firstRow="1" bandRow="1">
                <a:tableStyleId>{5C22544A-7EE6-4342-B048-85BDC9FD1C3A}</a:tableStyleId>
              </a:tblPr>
              <a:tblGrid>
                <a:gridCol w="10800470">
                  <a:extLst>
                    <a:ext uri="{9D8B030D-6E8A-4147-A177-3AD203B41FA5}">
                      <a16:colId xmlns:a16="http://schemas.microsoft.com/office/drawing/2014/main" val="2451828727"/>
                    </a:ext>
                  </a:extLst>
                </a:gridCol>
              </a:tblGrid>
              <a:tr h="289279">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615986">
                <a:tc>
                  <a:txBody>
                    <a:bodyPr/>
                    <a:lstStyle/>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228600" indent="-228600">
                        <a:buAutoNum type="arabicParenBoth"/>
                      </a:pP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收口地漏隐蔽于石材下方，施工时标高需注意往导水槽倾斜。</a:t>
                      </a:r>
                      <a:endParaRPr lang="en-US" altLang="zh-CN" sz="1200" kern="1200" dirty="0">
                        <a:solidFill>
                          <a:schemeClr val="dk1"/>
                        </a:solidFill>
                        <a:effectLst/>
                        <a:latin typeface="微软雅黑" panose="020B0503020204020204" pitchFamily="34" charset="-122"/>
                        <a:ea typeface="微软雅黑" panose="020B0503020204020204" pitchFamily="34" charset="-122"/>
                        <a:cs typeface="+mn-cs"/>
                      </a:endParaRPr>
                    </a:p>
                    <a:p>
                      <a:pPr marL="228600" indent="-228600">
                        <a:buAutoNum type="arabicParenBoth"/>
                      </a:pP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地漏石材饰面应用不锈钢金属板在背面加固（在厂里加工），避免后期断裂维修频繁。</a:t>
                      </a:r>
                      <a:endParaRPr lang="zh-CN" altLang="zh-CN" sz="1200" kern="1200" dirty="0">
                        <a:solidFill>
                          <a:schemeClr val="dk1"/>
                        </a:solidFill>
                        <a:effectLst/>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3" name="表格 12"/>
          <p:cNvGraphicFramePr>
            <a:graphicFrameLocks noGrp="1"/>
          </p:cNvGraphicFramePr>
          <p:nvPr/>
        </p:nvGraphicFramePr>
        <p:xfrm>
          <a:off x="5083815"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2477779623"/>
              </p:ext>
            </p:extLst>
          </p:nvPr>
        </p:nvGraphicFramePr>
        <p:xfrm>
          <a:off x="8712572" y="647801"/>
          <a:ext cx="2519551" cy="1376948"/>
        </p:xfrm>
        <a:graphic>
          <a:graphicData uri="http://schemas.openxmlformats.org/drawingml/2006/table">
            <a:tbl>
              <a:tblPr firstRow="1" bandRow="1">
                <a:tableStyleId>{5C22544A-7EE6-4342-B048-85BDC9FD1C3A}</a:tableStyleId>
              </a:tblPr>
              <a:tblGrid>
                <a:gridCol w="774398">
                  <a:extLst>
                    <a:ext uri="{9D8B030D-6E8A-4147-A177-3AD203B41FA5}">
                      <a16:colId xmlns:a16="http://schemas.microsoft.com/office/drawing/2014/main" val="844666983"/>
                    </a:ext>
                  </a:extLst>
                </a:gridCol>
                <a:gridCol w="1745153">
                  <a:extLst>
                    <a:ext uri="{9D8B030D-6E8A-4147-A177-3AD203B41FA5}">
                      <a16:colId xmlns:a16="http://schemas.microsoft.com/office/drawing/2014/main" val="2269579379"/>
                    </a:ext>
                  </a:extLst>
                </a:gridCol>
              </a:tblGrid>
              <a:tr h="614310">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pPr lvl="0"/>
                      <a:r>
                        <a:rPr lang="zh-CN" altLang="zh-CN" sz="1200" b="0" dirty="0">
                          <a:solidFill>
                            <a:schemeClr val="tx1">
                              <a:lumMod val="95000"/>
                              <a:lumOff val="5000"/>
                            </a:schemeClr>
                          </a:solidFill>
                          <a:latin typeface="微软雅黑" panose="020B0503020204020204" pitchFamily="34" charset="-122"/>
                          <a:ea typeface="微软雅黑" panose="020B0503020204020204" pitchFamily="34" charset="-122"/>
                        </a:rPr>
                        <a:t>细部收口工程节点构造标准</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736868">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eaLnBrk="0" hangingPunct="0">
                        <a:lnSpc>
                          <a:spcPct val="200000"/>
                        </a:lnSpc>
                        <a:spcBef>
                          <a:spcPts val="195"/>
                        </a:spcBef>
                        <a:spcAft>
                          <a:spcPts val="0"/>
                        </a:spcAft>
                      </a:pPr>
                      <a:r>
                        <a:rPr lang="zh-CN" altLang="zh-CN" sz="1200" dirty="0">
                          <a:solidFill>
                            <a:schemeClr val="tx1">
                              <a:lumMod val="95000"/>
                              <a:lumOff val="5000"/>
                            </a:schemeClr>
                          </a:solidFill>
                          <a:effectLst/>
                          <a:latin typeface="微软雅黑" panose="020B0503020204020204" pitchFamily="34" charset="-122"/>
                          <a:ea typeface="微软雅黑" panose="020B0503020204020204" pitchFamily="34" charset="-122"/>
                          <a:cs typeface="宋体" panose="02010600030101010101" pitchFamily="2" charset="-122"/>
                        </a:rPr>
                        <a:t>隐蔽地漏收口节点</a:t>
                      </a:r>
                      <a:endParaRPr lang="zh-CN" altLang="zh-CN" sz="12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pic>
        <p:nvPicPr>
          <p:cNvPr id="16" name="图片 15" descr="1539759504(1)"/>
          <p:cNvPicPr/>
          <p:nvPr/>
        </p:nvPicPr>
        <p:blipFill>
          <a:blip r:embed="rId3" cstate="print">
            <a:extLst>
              <a:ext uri="{28A0092B-C50C-407E-A947-70E740481C1C}">
                <a14:useLocalDpi xmlns:a14="http://schemas.microsoft.com/office/drawing/2010/main" val="0"/>
              </a:ext>
            </a:extLst>
          </a:blip>
          <a:srcRect/>
          <a:stretch>
            <a:fillRect/>
          </a:stretch>
        </p:blipFill>
        <p:spPr>
          <a:xfrm>
            <a:off x="3154756" y="2958992"/>
            <a:ext cx="1671439" cy="1105173"/>
          </a:xfrm>
          <a:prstGeom prst="rect">
            <a:avLst/>
          </a:prstGeom>
          <a:noFill/>
          <a:ln>
            <a:noFill/>
          </a:ln>
        </p:spPr>
      </p:pic>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56219" y="1506480"/>
            <a:ext cx="1262237" cy="1682982"/>
          </a:xfrm>
          <a:prstGeom prst="rect">
            <a:avLst/>
          </a:prstGeom>
        </p:spPr>
      </p:pic>
      <p:pic>
        <p:nvPicPr>
          <p:cNvPr id="18" name="图片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22353" y="1506480"/>
            <a:ext cx="2266630" cy="1699972"/>
          </a:xfrm>
          <a:prstGeom prst="rect">
            <a:avLst/>
          </a:prstGeom>
        </p:spPr>
      </p:pic>
      <p:sp>
        <p:nvSpPr>
          <p:cNvPr id="3" name="右箭头 2"/>
          <p:cNvSpPr/>
          <p:nvPr/>
        </p:nvSpPr>
        <p:spPr>
          <a:xfrm>
            <a:off x="2303860" y="3960168"/>
            <a:ext cx="850167" cy="14401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494475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extLst>
              <p:ext uri="{D42A27DB-BD31-4B8C-83A1-F6EECF244321}">
                <p14:modId xmlns:p14="http://schemas.microsoft.com/office/powerpoint/2010/main" val="1240064829"/>
              </p:ext>
            </p:extLst>
          </p:nvPr>
        </p:nvGraphicFramePr>
        <p:xfrm>
          <a:off x="431653" y="4104184"/>
          <a:ext cx="10800470" cy="1904017"/>
        </p:xfrm>
        <a:graphic>
          <a:graphicData uri="http://schemas.openxmlformats.org/drawingml/2006/table">
            <a:tbl>
              <a:tblPr firstRow="1" bandRow="1">
                <a:tableStyleId>{5C22544A-7EE6-4342-B048-85BDC9FD1C3A}</a:tableStyleId>
              </a:tblPr>
              <a:tblGrid>
                <a:gridCol w="10800470">
                  <a:extLst>
                    <a:ext uri="{9D8B030D-6E8A-4147-A177-3AD203B41FA5}">
                      <a16:colId xmlns:a16="http://schemas.microsoft.com/office/drawing/2014/main" val="2451828727"/>
                    </a:ext>
                  </a:extLst>
                </a:gridCol>
              </a:tblGrid>
              <a:tr h="288031">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615986">
                <a:tc>
                  <a:txBody>
                    <a:bodyPr/>
                    <a:lstStyle/>
                    <a:p>
                      <a:pPr marL="0" marR="0" lvl="0" indent="0" algn="just" defTabSz="864017" rtl="0" eaLnBrk="1" fontAlgn="auto" latinLnBrk="0" hangingPunct="1">
                        <a:lnSpc>
                          <a:spcPts val="12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弹线放样→预埋管敷设→石材施工→穿线→石材开孔并铺设→隐蔽地插</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或疏散指示灯安装→石材勾缝→成品保护→结晶→保洁交付</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eaLnBrk="0" hangingPunct="0"/>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1</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注意提前拉通消防分供方对地面疏散指示灯排管布。</a:t>
                      </a:r>
                    </a:p>
                    <a:p>
                      <a:pPr eaLnBrk="0" hangingPunct="0"/>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2</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注意疏散指示灯</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或地插</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安装高度及开孔尺寸。</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3" name="表格 12"/>
          <p:cNvGraphicFramePr>
            <a:graphicFrameLocks noGrp="1"/>
          </p:cNvGraphicFramePr>
          <p:nvPr/>
        </p:nvGraphicFramePr>
        <p:xfrm>
          <a:off x="5083815"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3394291184"/>
              </p:ext>
            </p:extLst>
          </p:nvPr>
        </p:nvGraphicFramePr>
        <p:xfrm>
          <a:off x="8712572" y="647801"/>
          <a:ext cx="2519551" cy="1407859"/>
        </p:xfrm>
        <a:graphic>
          <a:graphicData uri="http://schemas.openxmlformats.org/drawingml/2006/table">
            <a:tbl>
              <a:tblPr firstRow="1" bandRow="1">
                <a:tableStyleId>{5C22544A-7EE6-4342-B048-85BDC9FD1C3A}</a:tableStyleId>
              </a:tblPr>
              <a:tblGrid>
                <a:gridCol w="774398">
                  <a:extLst>
                    <a:ext uri="{9D8B030D-6E8A-4147-A177-3AD203B41FA5}">
                      <a16:colId xmlns:a16="http://schemas.microsoft.com/office/drawing/2014/main" val="844666983"/>
                    </a:ext>
                  </a:extLst>
                </a:gridCol>
                <a:gridCol w="1745153">
                  <a:extLst>
                    <a:ext uri="{9D8B030D-6E8A-4147-A177-3AD203B41FA5}">
                      <a16:colId xmlns:a16="http://schemas.microsoft.com/office/drawing/2014/main" val="2269579379"/>
                    </a:ext>
                  </a:extLst>
                </a:gridCol>
              </a:tblGrid>
              <a:tr h="614310">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pPr lvl="0"/>
                      <a:r>
                        <a:rPr lang="zh-CN" altLang="zh-CN" sz="1200" b="0" dirty="0">
                          <a:solidFill>
                            <a:schemeClr val="tx1">
                              <a:lumMod val="95000"/>
                              <a:lumOff val="5000"/>
                            </a:schemeClr>
                          </a:solidFill>
                          <a:latin typeface="微软雅黑" panose="020B0503020204020204" pitchFamily="34" charset="-122"/>
                          <a:ea typeface="微软雅黑" panose="020B0503020204020204" pitchFamily="34" charset="-122"/>
                        </a:rPr>
                        <a:t>细部收口工程节点构造标准</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736868">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ct val="200000"/>
                        </a:lnSpc>
                        <a:spcAft>
                          <a:spcPts val="0"/>
                        </a:spcAft>
                      </a:pPr>
                      <a:r>
                        <a:rPr lang="zh-CN" altLang="en-US" sz="1200" b="0" kern="1200" dirty="0">
                          <a:solidFill>
                            <a:schemeClr val="tx1">
                              <a:lumMod val="95000"/>
                              <a:lumOff val="5000"/>
                            </a:schemeClr>
                          </a:solidFill>
                          <a:effectLst/>
                          <a:latin typeface="微软雅黑" panose="020B0503020204020204" pitchFamily="34" charset="-122"/>
                          <a:ea typeface="微软雅黑" panose="020B0503020204020204" pitchFamily="34" charset="-122"/>
                          <a:cs typeface="+mn-cs"/>
                        </a:rPr>
                        <a:t>暗装地插及</a:t>
                      </a:r>
                      <a:r>
                        <a:rPr lang="zh-CN" altLang="zh-CN" sz="1200" b="0" kern="1200" dirty="0">
                          <a:solidFill>
                            <a:schemeClr val="tx1">
                              <a:lumMod val="95000"/>
                              <a:lumOff val="5000"/>
                            </a:schemeClr>
                          </a:solidFill>
                          <a:effectLst/>
                          <a:latin typeface="微软雅黑" panose="020B0503020204020204" pitchFamily="34" charset="-122"/>
                          <a:ea typeface="微软雅黑" panose="020B0503020204020204" pitchFamily="34" charset="-122"/>
                          <a:cs typeface="+mn-cs"/>
                        </a:rPr>
                        <a:t>疏散指示做法节点</a:t>
                      </a:r>
                      <a:endParaRPr lang="zh-CN" altLang="zh-CN" sz="1200" b="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1692" y="1184040"/>
            <a:ext cx="4114740" cy="2863149"/>
          </a:xfrm>
          <a:prstGeom prst="rect">
            <a:avLst/>
          </a:prstGeom>
        </p:spPr>
      </p:pic>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2212" y="1374707"/>
            <a:ext cx="2885159" cy="2513451"/>
          </a:xfrm>
          <a:prstGeom prst="rect">
            <a:avLst/>
          </a:prstGeom>
        </p:spPr>
      </p:pic>
    </p:spTree>
    <p:extLst>
      <p:ext uri="{BB962C8B-B14F-4D97-AF65-F5344CB8AC3E}">
        <p14:creationId xmlns:p14="http://schemas.microsoft.com/office/powerpoint/2010/main" val="399307737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extLst>
              <p:ext uri="{D42A27DB-BD31-4B8C-83A1-F6EECF244321}">
                <p14:modId xmlns:p14="http://schemas.microsoft.com/office/powerpoint/2010/main" val="2981664809"/>
              </p:ext>
            </p:extLst>
          </p:nvPr>
        </p:nvGraphicFramePr>
        <p:xfrm>
          <a:off x="431653" y="4104184"/>
          <a:ext cx="10800470" cy="1905265"/>
        </p:xfrm>
        <a:graphic>
          <a:graphicData uri="http://schemas.openxmlformats.org/drawingml/2006/table">
            <a:tbl>
              <a:tblPr firstRow="1" bandRow="1">
                <a:tableStyleId>{5C22544A-7EE6-4342-B048-85BDC9FD1C3A}</a:tableStyleId>
              </a:tblPr>
              <a:tblGrid>
                <a:gridCol w="10800470">
                  <a:extLst>
                    <a:ext uri="{9D8B030D-6E8A-4147-A177-3AD203B41FA5}">
                      <a16:colId xmlns:a16="http://schemas.microsoft.com/office/drawing/2014/main" val="2451828727"/>
                    </a:ext>
                  </a:extLst>
                </a:gridCol>
              </a:tblGrid>
              <a:tr h="289279">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615986">
                <a:tc>
                  <a:txBody>
                    <a:bodyPr/>
                    <a:lstStyle/>
                    <a:p>
                      <a:pPr marL="0" marR="0" lvl="0" indent="0" algn="just" defTabSz="864017" rtl="0" eaLnBrk="1" fontAlgn="auto" latinLnBrk="0" hangingPunct="1">
                        <a:lnSpc>
                          <a:spcPts val="12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弹线放样→石材排版下料→成品变形缝施工→石材铺设→石材勾缝收边→成品保护→结晶→保洁交付</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eaLnBrk="0" hangingPunct="0"/>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1</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在前期石材排版时应注意</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沉降缝旁边饰面砖</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排版效果</a:t>
                      </a:r>
                      <a:endParaRPr lang="en-US" altLang="zh-CN" sz="1200" kern="1200" dirty="0">
                        <a:solidFill>
                          <a:schemeClr val="dk1"/>
                        </a:solidFill>
                        <a:effectLst/>
                        <a:latin typeface="微软雅黑" panose="020B0503020204020204" pitchFamily="34" charset="-122"/>
                        <a:ea typeface="微软雅黑" panose="020B0503020204020204" pitchFamily="34" charset="-122"/>
                        <a:cs typeface="+mn-cs"/>
                      </a:endParaRPr>
                    </a:p>
                    <a:p>
                      <a:pPr eaLnBrk="0" hangingPunct="0"/>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2</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）注意沉降缝安装标高及平整度</a:t>
                      </a:r>
                      <a:endParaRPr lang="en-US" altLang="zh-CN" sz="1200" kern="1200" dirty="0">
                        <a:solidFill>
                          <a:schemeClr val="dk1"/>
                        </a:solidFill>
                        <a:effectLst/>
                        <a:latin typeface="微软雅黑" panose="020B0503020204020204" pitchFamily="34" charset="-122"/>
                        <a:ea typeface="微软雅黑" panose="020B0503020204020204" pitchFamily="34" charset="-122"/>
                        <a:cs typeface="+mn-cs"/>
                      </a:endParaRPr>
                    </a:p>
                    <a:p>
                      <a:pPr eaLnBrk="0" hangingPunct="0"/>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3</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）注意沉降缝交接石材平整度急爆边现象</a:t>
                      </a:r>
                      <a:endParaRPr lang="zh-CN" altLang="zh-CN" sz="1200" b="1" kern="1200" dirty="0">
                        <a:solidFill>
                          <a:schemeClr val="dk1"/>
                        </a:solidFill>
                        <a:effectLst/>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3" name="表格 12"/>
          <p:cNvGraphicFramePr>
            <a:graphicFrameLocks noGrp="1"/>
          </p:cNvGraphicFramePr>
          <p:nvPr/>
        </p:nvGraphicFramePr>
        <p:xfrm>
          <a:off x="5083815"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1203465181"/>
              </p:ext>
            </p:extLst>
          </p:nvPr>
        </p:nvGraphicFramePr>
        <p:xfrm>
          <a:off x="8712572" y="647801"/>
          <a:ext cx="2519551" cy="1404479"/>
        </p:xfrm>
        <a:graphic>
          <a:graphicData uri="http://schemas.openxmlformats.org/drawingml/2006/table">
            <a:tbl>
              <a:tblPr firstRow="1" bandRow="1">
                <a:tableStyleId>{5C22544A-7EE6-4342-B048-85BDC9FD1C3A}</a:tableStyleId>
              </a:tblPr>
              <a:tblGrid>
                <a:gridCol w="774398">
                  <a:extLst>
                    <a:ext uri="{9D8B030D-6E8A-4147-A177-3AD203B41FA5}">
                      <a16:colId xmlns:a16="http://schemas.microsoft.com/office/drawing/2014/main" val="844666983"/>
                    </a:ext>
                  </a:extLst>
                </a:gridCol>
                <a:gridCol w="1745153">
                  <a:extLst>
                    <a:ext uri="{9D8B030D-6E8A-4147-A177-3AD203B41FA5}">
                      <a16:colId xmlns:a16="http://schemas.microsoft.com/office/drawing/2014/main" val="2269579379"/>
                    </a:ext>
                  </a:extLst>
                </a:gridCol>
              </a:tblGrid>
              <a:tr h="652878">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pPr lvl="0"/>
                      <a:r>
                        <a:rPr lang="zh-CN" altLang="zh-CN" sz="1200" b="0" dirty="0">
                          <a:solidFill>
                            <a:schemeClr val="tx1">
                              <a:lumMod val="95000"/>
                              <a:lumOff val="5000"/>
                            </a:schemeClr>
                          </a:solidFill>
                          <a:latin typeface="微软雅黑" panose="020B0503020204020204" pitchFamily="34" charset="-122"/>
                          <a:ea typeface="微软雅黑" panose="020B0503020204020204" pitchFamily="34" charset="-122"/>
                        </a:rPr>
                        <a:t>细部收口工程节点构造标准</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751601">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ct val="200000"/>
                        </a:lnSpc>
                        <a:spcAft>
                          <a:spcPts val="0"/>
                        </a:spcAft>
                      </a:pPr>
                      <a:r>
                        <a:rPr lang="zh-CN" altLang="en-US" sz="12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宋体" panose="02010600030101010101" pitchFamily="2" charset="-122"/>
                        </a:rPr>
                        <a:t>地面沉降缝节点</a:t>
                      </a:r>
                      <a:endParaRPr lang="zh-CN" altLang="zh-CN" sz="12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8640" y="1084755"/>
            <a:ext cx="4395157" cy="2975774"/>
          </a:xfrm>
          <a:prstGeom prst="rect">
            <a:avLst/>
          </a:prstGeom>
        </p:spPr>
      </p:pic>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4180" y="1215371"/>
            <a:ext cx="3237360" cy="2672787"/>
          </a:xfrm>
          <a:prstGeom prst="rect">
            <a:avLst/>
          </a:prstGeom>
        </p:spPr>
      </p:pic>
    </p:spTree>
    <p:extLst>
      <p:ext uri="{BB962C8B-B14F-4D97-AF65-F5344CB8AC3E}">
        <p14:creationId xmlns:p14="http://schemas.microsoft.com/office/powerpoint/2010/main" val="19752035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19684" y="791815"/>
            <a:ext cx="10297144" cy="4336187"/>
          </a:xfrm>
          <a:prstGeom prst="rect">
            <a:avLst/>
          </a:prstGeom>
        </p:spPr>
        <p:txBody>
          <a:bodyPr wrap="square">
            <a:spAutoFit/>
          </a:bodyPr>
          <a:lstStyle/>
          <a:p>
            <a:pPr lvl="0" eaLnBrk="0" hangingPunct="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4</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防护具体要求如下：防护涂刷前，石材应充分干透；如工期紧张，石材水分还未 干透，可先涂刷除正面外的其它五面防护，正面防护在石材初磨并风干后进行。防护涂刷应纵横各一遍，待第一遍防护干后再进行第二遍，干后铺贴。</a:t>
            </a:r>
            <a:endParaRPr lang="en-US" altLang="zh-CN" sz="1400" kern="100" dirty="0">
              <a:latin typeface="微软雅黑" panose="020B0503020204020204" pitchFamily="34" charset="-122"/>
              <a:ea typeface="微软雅黑" panose="020B0503020204020204" pitchFamily="34" charset="-122"/>
              <a:cs typeface="宋体" panose="02010600030101010101" pitchFamily="2" charset="-122"/>
            </a:endParaRPr>
          </a:p>
          <a:p>
            <a:pPr lvl="0" eaLnBrk="0" hangingPunct="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5</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墙面湿贴和地面铺贴的石材粘贴面应使用水性防护剂涂刷，厨房及浴柜台面等易受油污及腐蚀的台面应使用油性防护剂涂刷。</a:t>
            </a:r>
          </a:p>
          <a:p>
            <a:pPr lvl="0" eaLnBrk="0" hangingPunct="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6</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石材均采用优等品（</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A</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级板），湿贴墙、地面成品石材厚度不小于</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18mm</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，干挂墙面成品石材厚度不小于</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20mm</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，并满足图纸要求。</a:t>
            </a:r>
            <a:endParaRPr lang="en-US" altLang="zh-CN" sz="1400" kern="100" dirty="0">
              <a:latin typeface="微软雅黑" panose="020B0503020204020204" pitchFamily="34" charset="-122"/>
              <a:ea typeface="微软雅黑" panose="020B0503020204020204" pitchFamily="34" charset="-122"/>
              <a:cs typeface="宋体" panose="02010600030101010101" pitchFamily="2" charset="-122"/>
            </a:endParaRPr>
          </a:p>
          <a:p>
            <a:pPr lvl="0" eaLnBrk="0" hangingPunct="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7</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所有石材外露切割面须进行抛光处理，抛光均要求在石材厂内加工完成，并刷好石材防护剂，方可进场施工。</a:t>
            </a:r>
            <a:endParaRPr lang="en-US" altLang="zh-CN" sz="1400" kern="100" dirty="0">
              <a:latin typeface="微软雅黑" panose="020B0503020204020204" pitchFamily="34" charset="-122"/>
              <a:ea typeface="微软雅黑" panose="020B0503020204020204" pitchFamily="34" charset="-122"/>
              <a:cs typeface="宋体" panose="02010600030101010101" pitchFamily="2" charset="-122"/>
            </a:endParaRPr>
          </a:p>
          <a:p>
            <a:pPr lvl="0" eaLnBrk="0" hangingPunct="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8</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大理石水刀拼花、金属镶边、波打及小于</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200mm</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宽的石材均要求在石材加工厂拼接好后运至现场铺设（特殊情况除外）。</a:t>
            </a:r>
          </a:p>
          <a:p>
            <a:pPr lvl="0" eaLnBrk="0" hangingPunct="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9</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户内石材线条及石材脚座必须用石材荒料加工，不得使用小条板拼接；石材线条</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2.5</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米以内要求整根石材加工。</a:t>
            </a:r>
          </a:p>
          <a:p>
            <a:pPr lvl="0" eaLnBrk="0" hangingPunct="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10</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地面石材铺装完成后应进行结晶处理，结晶面亮度要求不小于 </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85</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a:t>
            </a:r>
          </a:p>
          <a:p>
            <a:pPr lvl="0" eaLnBrk="0" hangingPunct="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11</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墙地面瓷砖留缝宽度建议按</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1.5mm</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留设，</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C1</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业态及商业地面勾缝必须采用美缝剂勾填。</a:t>
            </a:r>
          </a:p>
        </p:txBody>
      </p:sp>
    </p:spTree>
    <p:extLst>
      <p:ext uri="{BB962C8B-B14F-4D97-AF65-F5344CB8AC3E}">
        <p14:creationId xmlns:p14="http://schemas.microsoft.com/office/powerpoint/2010/main" val="2213151256"/>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extLst>
              <p:ext uri="{D42A27DB-BD31-4B8C-83A1-F6EECF244321}">
                <p14:modId xmlns:p14="http://schemas.microsoft.com/office/powerpoint/2010/main" val="2051275544"/>
              </p:ext>
            </p:extLst>
          </p:nvPr>
        </p:nvGraphicFramePr>
        <p:xfrm>
          <a:off x="431653" y="4104184"/>
          <a:ext cx="10800470" cy="1905265"/>
        </p:xfrm>
        <a:graphic>
          <a:graphicData uri="http://schemas.openxmlformats.org/drawingml/2006/table">
            <a:tbl>
              <a:tblPr firstRow="1" bandRow="1">
                <a:tableStyleId>{5C22544A-7EE6-4342-B048-85BDC9FD1C3A}</a:tableStyleId>
              </a:tblPr>
              <a:tblGrid>
                <a:gridCol w="10800470">
                  <a:extLst>
                    <a:ext uri="{9D8B030D-6E8A-4147-A177-3AD203B41FA5}">
                      <a16:colId xmlns:a16="http://schemas.microsoft.com/office/drawing/2014/main" val="2451828727"/>
                    </a:ext>
                  </a:extLst>
                </a:gridCol>
              </a:tblGrid>
              <a:tr h="289279">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615986">
                <a:tc>
                  <a:txBody>
                    <a:bodyPr/>
                    <a:lstStyle/>
                    <a:p>
                      <a:pPr marL="0" marR="0" lvl="0" indent="0" algn="just" defTabSz="864017" rtl="0" eaLnBrk="1" fontAlgn="auto" latinLnBrk="0" hangingPunct="1">
                        <a:lnSpc>
                          <a:spcPts val="12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弹线放样→石材排版下料→石材铺设→伸缩缝内填充泡沫</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或胶条→石材勾缝收边→伸缩缝安装→成品保护→结晶→伸缩缝胶条安装</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或打胶→保洁交付</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eaLnBrk="0" hangingPunct="0"/>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1</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地面伸缩缝安装在前期石材排版时应注意排版效果</a:t>
                      </a:r>
                      <a:endParaRPr lang="en-US" altLang="zh-CN" sz="1200" kern="1200" dirty="0">
                        <a:solidFill>
                          <a:schemeClr val="dk1"/>
                        </a:solidFill>
                        <a:effectLst/>
                        <a:latin typeface="微软雅黑" panose="020B0503020204020204" pitchFamily="34" charset="-122"/>
                        <a:ea typeface="微软雅黑" panose="020B0503020204020204" pitchFamily="34" charset="-122"/>
                        <a:cs typeface="+mn-cs"/>
                      </a:endParaRPr>
                    </a:p>
                    <a:p>
                      <a:pPr eaLnBrk="0" hangingPunct="0"/>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2</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）注意伸缩缝压条的安装平整度</a:t>
                      </a:r>
                      <a:endParaRPr lang="en-US" altLang="zh-CN" sz="1200" kern="1200" dirty="0">
                        <a:solidFill>
                          <a:schemeClr val="dk1"/>
                        </a:solidFill>
                        <a:effectLst/>
                        <a:latin typeface="微软雅黑" panose="020B0503020204020204" pitchFamily="34" charset="-122"/>
                        <a:ea typeface="微软雅黑" panose="020B0503020204020204" pitchFamily="34" charset="-122"/>
                        <a:cs typeface="+mn-cs"/>
                      </a:endParaRPr>
                    </a:p>
                    <a:p>
                      <a:pPr eaLnBrk="0" hangingPunct="0"/>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3</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）伸缩缝内胶条应平整顺直，填充饱满。</a:t>
                      </a:r>
                      <a:endParaRPr lang="zh-CN" altLang="zh-CN" sz="1200" kern="1200" dirty="0">
                        <a:solidFill>
                          <a:schemeClr val="dk1"/>
                        </a:solidFill>
                        <a:effectLst/>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3" name="表格 12"/>
          <p:cNvGraphicFramePr>
            <a:graphicFrameLocks noGrp="1"/>
          </p:cNvGraphicFramePr>
          <p:nvPr/>
        </p:nvGraphicFramePr>
        <p:xfrm>
          <a:off x="5083815"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3226077010"/>
              </p:ext>
            </p:extLst>
          </p:nvPr>
        </p:nvGraphicFramePr>
        <p:xfrm>
          <a:off x="8712572" y="647801"/>
          <a:ext cx="2519551" cy="1404479"/>
        </p:xfrm>
        <a:graphic>
          <a:graphicData uri="http://schemas.openxmlformats.org/drawingml/2006/table">
            <a:tbl>
              <a:tblPr firstRow="1" bandRow="1">
                <a:tableStyleId>{5C22544A-7EE6-4342-B048-85BDC9FD1C3A}</a:tableStyleId>
              </a:tblPr>
              <a:tblGrid>
                <a:gridCol w="774398">
                  <a:extLst>
                    <a:ext uri="{9D8B030D-6E8A-4147-A177-3AD203B41FA5}">
                      <a16:colId xmlns:a16="http://schemas.microsoft.com/office/drawing/2014/main" val="844666983"/>
                    </a:ext>
                  </a:extLst>
                </a:gridCol>
                <a:gridCol w="1745153">
                  <a:extLst>
                    <a:ext uri="{9D8B030D-6E8A-4147-A177-3AD203B41FA5}">
                      <a16:colId xmlns:a16="http://schemas.microsoft.com/office/drawing/2014/main" val="2269579379"/>
                    </a:ext>
                  </a:extLst>
                </a:gridCol>
              </a:tblGrid>
              <a:tr h="652878">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pPr lvl="0"/>
                      <a:r>
                        <a:rPr lang="zh-CN" altLang="zh-CN" sz="1200" b="0" dirty="0">
                          <a:solidFill>
                            <a:schemeClr val="tx1">
                              <a:lumMod val="95000"/>
                              <a:lumOff val="5000"/>
                            </a:schemeClr>
                          </a:solidFill>
                          <a:latin typeface="微软雅黑" panose="020B0503020204020204" pitchFamily="34" charset="-122"/>
                          <a:ea typeface="微软雅黑" panose="020B0503020204020204" pitchFamily="34" charset="-122"/>
                        </a:rPr>
                        <a:t>细部收口工程节点构造标准</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751601">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ct val="200000"/>
                        </a:lnSpc>
                        <a:spcAft>
                          <a:spcPts val="0"/>
                        </a:spcAft>
                      </a:pPr>
                      <a:r>
                        <a:rPr lang="zh-CN" altLang="en-US" sz="12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rPr>
                        <a:t>地面伸缩缝节点</a:t>
                      </a:r>
                      <a:endParaRPr lang="zh-CN" altLang="zh-CN" sz="12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5668" y="1178608"/>
            <a:ext cx="4346815" cy="2875412"/>
          </a:xfrm>
          <a:prstGeom prst="rect">
            <a:avLst/>
          </a:prstGeom>
        </p:spPr>
      </p:pic>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99068" y="1189103"/>
            <a:ext cx="3436918" cy="2857748"/>
          </a:xfrm>
          <a:prstGeom prst="rect">
            <a:avLst/>
          </a:prstGeom>
        </p:spPr>
      </p:pic>
    </p:spTree>
    <p:extLst>
      <p:ext uri="{BB962C8B-B14F-4D97-AF65-F5344CB8AC3E}">
        <p14:creationId xmlns:p14="http://schemas.microsoft.com/office/powerpoint/2010/main" val="24595585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19684" y="791815"/>
            <a:ext cx="10297144" cy="4120359"/>
          </a:xfrm>
          <a:prstGeom prst="rect">
            <a:avLst/>
          </a:prstGeom>
        </p:spPr>
        <p:txBody>
          <a:bodyPr wrap="square">
            <a:spAutoFit/>
          </a:bodyPr>
          <a:lstStyle/>
          <a:p>
            <a:pPr algn="just">
              <a:lnSpc>
                <a:spcPct val="173000"/>
              </a:lnSpc>
              <a:spcBef>
                <a:spcPts val="1300"/>
              </a:spcBef>
              <a:spcAft>
                <a:spcPts val="130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12</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为避免湿区地面瓷砖积水，建议湿区地面瓷砖</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大理石应采用湿贴工艺。</a:t>
            </a:r>
            <a:endParaRPr lang="en-US" altLang="zh-CN" sz="1400" kern="100" dirty="0">
              <a:latin typeface="微软雅黑" panose="020B0503020204020204" pitchFamily="34" charset="-122"/>
              <a:ea typeface="微软雅黑" panose="020B0503020204020204" pitchFamily="34" charset="-122"/>
              <a:cs typeface="宋体" panose="02010600030101010101" pitchFamily="2" charset="-122"/>
            </a:endParaRPr>
          </a:p>
          <a:p>
            <a:pPr lvl="0" eaLnBrk="0" hangingPunct="0">
              <a:lnSpc>
                <a:spcPct val="200000"/>
              </a:lnSpc>
              <a:spcAft>
                <a:spcPts val="0"/>
              </a:spcAft>
            </a:pPr>
            <a:endParaRPr lang="zh-CN" altLang="zh-CN" sz="1400" kern="100" dirty="0">
              <a:latin typeface="微软雅黑" panose="020B0503020204020204" pitchFamily="34" charset="-122"/>
              <a:ea typeface="微软雅黑" panose="020B0503020204020204" pitchFamily="34" charset="-122"/>
              <a:cs typeface="宋体" panose="02010600030101010101" pitchFamily="2" charset="-122"/>
            </a:endParaRPr>
          </a:p>
          <a:p>
            <a:pPr lvl="0" indent="304800" eaLnBrk="0" hangingPunct="0">
              <a:lnSpc>
                <a:spcPct val="200000"/>
              </a:lnSpc>
              <a:spcAft>
                <a:spcPts val="0"/>
              </a:spcAft>
            </a:pPr>
            <a:r>
              <a:rPr lang="zh-CN" altLang="en-US" sz="1400" b="1" kern="100" dirty="0">
                <a:latin typeface="微软雅黑" panose="020B0503020204020204" pitchFamily="34" charset="-122"/>
                <a:ea typeface="微软雅黑" panose="020B0503020204020204" pitchFamily="34" charset="-122"/>
                <a:cs typeface="宋体" panose="02010600030101010101" pitchFamily="2" charset="-122"/>
              </a:rPr>
              <a:t>（四）</a:t>
            </a:r>
            <a:r>
              <a:rPr lang="zh-CN" altLang="zh-CN" sz="1400" b="1" kern="100" dirty="0">
                <a:latin typeface="微软雅黑" panose="020B0503020204020204" pitchFamily="34" charset="-122"/>
                <a:ea typeface="微软雅黑" panose="020B0503020204020204" pitchFamily="34" charset="-122"/>
                <a:cs typeface="宋体" panose="02010600030101010101" pitchFamily="2" charset="-122"/>
              </a:rPr>
              <a:t>地板工程</a:t>
            </a:r>
          </a:p>
          <a:p>
            <a:pPr lvl="0" eaLnBrk="0" hangingPunct="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1</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木地板与门槛石收口禁止使用压条（特殊情况除外），铺贴时木地板应比门槛石低</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3mm</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，在与门槛石交界处</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300mm</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宽范围内，不铺防潮膜，用</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AB</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较及结构胶固定木地板于地面基层，并上压重物</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48</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小时。</a:t>
            </a:r>
          </a:p>
          <a:p>
            <a:pPr lvl="0" eaLnBrk="0" hangingPunct="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2</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安装时地板伸缩缝间隙在</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8</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10mm</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内，安装踢脚线，须把伸缩缝盖住。安装方式为安装卡卡子，接长和转角要求用专用连接件，禁止使用射钉固定。</a:t>
            </a:r>
          </a:p>
          <a:p>
            <a:pPr lvl="0" eaLnBrk="0" hangingPunct="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3</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基层必须干燥，含水率应达到或低于当地平衡湿度或含水率要求时方可施工（上海区域地面含水率为</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8%-12%</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a:t>
            </a:r>
          </a:p>
          <a:p>
            <a:pPr lvl="0" eaLnBrk="0" hangingPunct="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4</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防潮纸必须与踢脚板上口平齐。</a:t>
            </a:r>
          </a:p>
        </p:txBody>
      </p:sp>
    </p:spTree>
    <p:extLst>
      <p:ext uri="{BB962C8B-B14F-4D97-AF65-F5344CB8AC3E}">
        <p14:creationId xmlns:p14="http://schemas.microsoft.com/office/powerpoint/2010/main" val="9394780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19684" y="791815"/>
            <a:ext cx="10297144" cy="3905300"/>
          </a:xfrm>
          <a:prstGeom prst="rect">
            <a:avLst/>
          </a:prstGeom>
        </p:spPr>
        <p:txBody>
          <a:bodyPr wrap="square">
            <a:spAutoFit/>
          </a:bodyPr>
          <a:lstStyle/>
          <a:p>
            <a:pPr lvl="0" indent="304800" eaLnBrk="0" hangingPunct="0">
              <a:lnSpc>
                <a:spcPct val="200000"/>
              </a:lnSpc>
              <a:spcAft>
                <a:spcPts val="0"/>
              </a:spcAft>
            </a:pPr>
            <a:r>
              <a:rPr lang="zh-CN" altLang="en-US" sz="1400" b="1" kern="100" dirty="0">
                <a:latin typeface="微软雅黑" panose="020B0503020204020204" pitchFamily="34" charset="-122"/>
                <a:ea typeface="微软雅黑" panose="020B0503020204020204" pitchFamily="34" charset="-122"/>
                <a:cs typeface="宋体" panose="02010600030101010101" pitchFamily="2" charset="-122"/>
              </a:rPr>
              <a:t>（五）</a:t>
            </a:r>
            <a:r>
              <a:rPr lang="zh-CN" altLang="zh-CN" sz="1400" b="1" kern="100" dirty="0">
                <a:latin typeface="微软雅黑" panose="020B0503020204020204" pitchFamily="34" charset="-122"/>
                <a:ea typeface="微软雅黑" panose="020B0503020204020204" pitchFamily="34" charset="-122"/>
                <a:cs typeface="宋体" panose="02010600030101010101" pitchFamily="2" charset="-122"/>
              </a:rPr>
              <a:t>涂饰工程</a:t>
            </a:r>
          </a:p>
          <a:p>
            <a:pPr eaLnBrk="0" hangingPunct="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1</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潮湿空间应选用防潮腻子及防霉涂料，禁止使用墙纸墙布。</a:t>
            </a:r>
          </a:p>
          <a:p>
            <a:pPr eaLnBrk="0" hangingPunct="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2</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墙纸与其它饰面禁止在阳角位置收口。</a:t>
            </a:r>
          </a:p>
          <a:p>
            <a:pPr eaLnBrk="0" hangingPunct="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3</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乳胶漆墙面底漆及面漆建议按“二底二面”执行。</a:t>
            </a:r>
          </a:p>
          <a:p>
            <a:pPr eaLnBrk="0" hangingPunct="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4</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墙纸基层封闭处理禁止使用清油，应使用环保基膜打底。</a:t>
            </a:r>
            <a:endParaRPr lang="en-US" altLang="zh-CN" sz="1400" kern="100" dirty="0">
              <a:latin typeface="微软雅黑" panose="020B0503020204020204" pitchFamily="34" charset="-122"/>
              <a:ea typeface="微软雅黑" panose="020B0503020204020204" pitchFamily="34" charset="-122"/>
              <a:cs typeface="宋体" panose="02010600030101010101" pitchFamily="2" charset="-122"/>
            </a:endParaRPr>
          </a:p>
          <a:p>
            <a:pPr eaLnBrk="0" hangingPunct="0">
              <a:lnSpc>
                <a:spcPct val="200000"/>
              </a:lnSpc>
              <a:spcAft>
                <a:spcPts val="0"/>
              </a:spcAft>
            </a:pPr>
            <a:endParaRPr lang="zh-CN" altLang="zh-CN" sz="1400" kern="100" dirty="0">
              <a:latin typeface="微软雅黑" panose="020B0503020204020204" pitchFamily="34" charset="-122"/>
              <a:ea typeface="微软雅黑" panose="020B0503020204020204" pitchFamily="34" charset="-122"/>
              <a:cs typeface="宋体" panose="02010600030101010101" pitchFamily="2" charset="-122"/>
            </a:endParaRPr>
          </a:p>
          <a:p>
            <a:pPr lvl="0" indent="304800" eaLnBrk="0" hangingPunct="0">
              <a:lnSpc>
                <a:spcPct val="200000"/>
              </a:lnSpc>
              <a:spcAft>
                <a:spcPts val="0"/>
              </a:spcAft>
            </a:pPr>
            <a:r>
              <a:rPr lang="zh-CN" altLang="en-US" sz="1400" b="1" kern="100" dirty="0">
                <a:latin typeface="微软雅黑" panose="020B0503020204020204" pitchFamily="34" charset="-122"/>
                <a:ea typeface="微软雅黑" panose="020B0503020204020204" pitchFamily="34" charset="-122"/>
                <a:cs typeface="宋体" panose="02010600030101010101" pitchFamily="2" charset="-122"/>
              </a:rPr>
              <a:t>（六）</a:t>
            </a:r>
            <a:r>
              <a:rPr lang="zh-CN" altLang="zh-CN" sz="1400" b="1" kern="100" dirty="0">
                <a:latin typeface="微软雅黑" panose="020B0503020204020204" pitchFamily="34" charset="-122"/>
                <a:ea typeface="微软雅黑" panose="020B0503020204020204" pitchFamily="34" charset="-122"/>
                <a:cs typeface="宋体" panose="02010600030101010101" pitchFamily="2" charset="-122"/>
              </a:rPr>
              <a:t>踢脚线及门套基层</a:t>
            </a:r>
          </a:p>
          <a:p>
            <a:pPr lvl="0" eaLnBrk="0" hangingPunct="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1</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踢脚线阴阳角处采用</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45</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°拼缝，免漆踢脚线阴阳角应采用成品转角线条收口。踢脚线与木地板下口预留</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2mm</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伸缩缝，此处收口严禁打胶。</a:t>
            </a:r>
            <a:endParaRPr lang="en-US" altLang="zh-CN" sz="1400" kern="100" dirty="0">
              <a:latin typeface="微软雅黑" panose="020B0503020204020204" pitchFamily="34" charset="-122"/>
              <a:ea typeface="微软雅黑" panose="020B0503020204020204" pitchFamily="34" charset="-122"/>
              <a:cs typeface="宋体" panose="02010600030101010101" pitchFamily="2" charset="-122"/>
            </a:endParaRPr>
          </a:p>
        </p:txBody>
      </p:sp>
    </p:spTree>
    <p:extLst>
      <p:ext uri="{BB962C8B-B14F-4D97-AF65-F5344CB8AC3E}">
        <p14:creationId xmlns:p14="http://schemas.microsoft.com/office/powerpoint/2010/main" val="29231330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19684" y="791815"/>
            <a:ext cx="10297144" cy="4120743"/>
          </a:xfrm>
          <a:prstGeom prst="rect">
            <a:avLst/>
          </a:prstGeom>
        </p:spPr>
        <p:txBody>
          <a:bodyPr wrap="square">
            <a:spAutoFit/>
          </a:bodyPr>
          <a:lstStyle/>
          <a:p>
            <a:pPr lvl="0" eaLnBrk="0" hangingPunct="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2</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踢脚线现场应采用卡式安装，不得用枪钉钉接固定，</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6m</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内不得拼接，拼缝采用</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45</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°斜缝拼接，拼缝高低差不大于</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0.5mm</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，接缝留在活动家具等隐蔽部位。</a:t>
            </a:r>
          </a:p>
          <a:p>
            <a:pPr lvl="0" eaLnBrk="0" hangingPunct="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3</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门套基层：</a:t>
            </a:r>
            <a:endParaRPr lang="en-US" altLang="zh-CN" sz="1400" kern="100" dirty="0">
              <a:latin typeface="微软雅黑" panose="020B0503020204020204" pitchFamily="34" charset="-122"/>
              <a:ea typeface="微软雅黑" panose="020B0503020204020204" pitchFamily="34" charset="-122"/>
              <a:cs typeface="宋体" panose="02010600030101010101" pitchFamily="2" charset="-122"/>
            </a:endParaRPr>
          </a:p>
          <a:p>
            <a:pPr marL="285750" indent="-285750" eaLnBrk="0" hangingPunct="0">
              <a:lnSpc>
                <a:spcPct val="200000"/>
              </a:lnSpc>
              <a:spcAft>
                <a:spcPts val="0"/>
              </a:spcAft>
              <a:buFont typeface="Wingdings" panose="05000000000000000000" pitchFamily="2" charset="2"/>
              <a:buChar char="ü"/>
            </a:pP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门套木基层采用</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 18mm</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木工板制作，用美固钉直接在墙体上固定</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endParaRPr lang="en-US" altLang="zh-CN" sz="1400" kern="100" dirty="0">
              <a:latin typeface="微软雅黑" panose="020B0503020204020204" pitchFamily="34" charset="-122"/>
              <a:ea typeface="微软雅黑" panose="020B0503020204020204" pitchFamily="34" charset="-122"/>
              <a:cs typeface="宋体" panose="02010600030101010101" pitchFamily="2" charset="-122"/>
            </a:endParaRPr>
          </a:p>
          <a:p>
            <a:pPr marL="285750" indent="-285750" eaLnBrk="0" hangingPunct="0">
              <a:lnSpc>
                <a:spcPct val="200000"/>
              </a:lnSpc>
              <a:spcAft>
                <a:spcPts val="0"/>
              </a:spcAft>
              <a:buFont typeface="Wingdings" panose="05000000000000000000" pitchFamily="2" charset="2"/>
              <a:buChar char="ü"/>
            </a:pP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卫生间、厨房间、阳台等潮湿区域门框基层根部</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300mm</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以下须作防腐处理，门框基层板根部离门槛石面留缝约</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20mm</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，根部用防水胶泥填实，以防止水气渗入门框内引起油漆饰面发霉。</a:t>
            </a:r>
            <a:endParaRPr lang="en-US" altLang="zh-CN" sz="1400" kern="100" dirty="0">
              <a:latin typeface="微软雅黑" panose="020B0503020204020204" pitchFamily="34" charset="-122"/>
              <a:ea typeface="微软雅黑" panose="020B0503020204020204" pitchFamily="34" charset="-122"/>
              <a:cs typeface="宋体" panose="02010600030101010101" pitchFamily="2" charset="-122"/>
            </a:endParaRPr>
          </a:p>
          <a:p>
            <a:pPr lvl="0"/>
            <a:endParaRPr lang="en-US" altLang="zh-CN" sz="1400" b="1" kern="100" dirty="0">
              <a:latin typeface="微软雅黑" panose="020B0503020204020204" pitchFamily="34" charset="-122"/>
              <a:ea typeface="微软雅黑" panose="020B0503020204020204" pitchFamily="34" charset="-122"/>
            </a:endParaRPr>
          </a:p>
          <a:p>
            <a:pPr indent="304800" eaLnBrk="0" hangingPunct="0">
              <a:lnSpc>
                <a:spcPct val="200000"/>
              </a:lnSpc>
              <a:spcAft>
                <a:spcPts val="0"/>
              </a:spcAft>
            </a:pPr>
            <a:r>
              <a:rPr lang="zh-CN" altLang="en-US" sz="1400" b="1" kern="100" dirty="0">
                <a:latin typeface="微软雅黑" panose="020B0503020204020204" pitchFamily="34" charset="-122"/>
                <a:ea typeface="微软雅黑" panose="020B0503020204020204" pitchFamily="34" charset="-122"/>
                <a:cs typeface="宋体" panose="02010600030101010101" pitchFamily="2" charset="-122"/>
              </a:rPr>
              <a:t>（七）</a:t>
            </a:r>
            <a:r>
              <a:rPr lang="zh-CN" altLang="zh-CN" sz="1400" b="1" kern="100" dirty="0">
                <a:latin typeface="微软雅黑" panose="020B0503020204020204" pitchFamily="34" charset="-122"/>
                <a:ea typeface="微软雅黑" panose="020B0503020204020204" pitchFamily="34" charset="-122"/>
                <a:cs typeface="宋体" panose="02010600030101010101" pitchFamily="2" charset="-122"/>
              </a:rPr>
              <a:t>吊顶工程</a:t>
            </a:r>
            <a:endParaRPr lang="en-US" altLang="zh-CN" sz="1400" b="1" kern="100" dirty="0">
              <a:latin typeface="微软雅黑" panose="020B0503020204020204" pitchFamily="34" charset="-122"/>
              <a:ea typeface="微软雅黑" panose="020B0503020204020204" pitchFamily="34" charset="-122"/>
              <a:cs typeface="宋体" panose="02010600030101010101" pitchFamily="2" charset="-122"/>
            </a:endParaRPr>
          </a:p>
          <a:p>
            <a:pPr indent="304800" eaLnBrk="0" hangingPunct="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1</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叠级式吊顶低位的转角部位副龙骨面采用</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0.8mm</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厚，</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40mm</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宽镀锌铁皮斜拉加固，减少吊顶转角位开裂风险；镀锌斜拉铁片应延伸至边龙骨，固定平直、牢固。</a:t>
            </a:r>
          </a:p>
        </p:txBody>
      </p:sp>
    </p:spTree>
    <p:extLst>
      <p:ext uri="{BB962C8B-B14F-4D97-AF65-F5344CB8AC3E}">
        <p14:creationId xmlns:p14="http://schemas.microsoft.com/office/powerpoint/2010/main" val="9950817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19684" y="791815"/>
            <a:ext cx="10297144" cy="3474413"/>
          </a:xfrm>
          <a:prstGeom prst="rect">
            <a:avLst/>
          </a:prstGeom>
        </p:spPr>
        <p:txBody>
          <a:bodyPr wrap="square">
            <a:spAutoFit/>
          </a:bodyPr>
          <a:lstStyle/>
          <a:p>
            <a:pPr indent="30480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2</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吊顶侧挂板转角处用自攻螺丝固定</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0.8mm </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厚镀锌铁片</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90</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度包角加固；镀锌铁片高度同侧挂木基层板高度，每边转角宽度不小于</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100mm</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a:t>
            </a:r>
          </a:p>
          <a:p>
            <a:pPr indent="30480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3</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轻钢龙骨吊顶转角部位封板</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endParaRPr lang="zh-CN" altLang="zh-CN" sz="1400" kern="100" dirty="0">
              <a:latin typeface="微软雅黑" panose="020B0503020204020204" pitchFamily="34" charset="-122"/>
              <a:ea typeface="微软雅黑" panose="020B0503020204020204" pitchFamily="34" charset="-122"/>
              <a:cs typeface="宋体" panose="02010600030101010101" pitchFamily="2" charset="-122"/>
            </a:endParaRPr>
          </a:p>
          <a:p>
            <a:pPr marL="285750" indent="-285750">
              <a:lnSpc>
                <a:spcPct val="200000"/>
              </a:lnSpc>
              <a:spcAft>
                <a:spcPts val="0"/>
              </a:spcAft>
              <a:buFont typeface="Wingdings" panose="05000000000000000000" pitchFamily="2" charset="2"/>
              <a:buChar char="ü"/>
            </a:pP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吊顶转角部位第一层采用</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9mm</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多层板，整板裁切成</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L</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型，内边尺寸不得小于</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300mm*600mm</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，用自攻螺丝固定</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endParaRPr lang="zh-CN" altLang="zh-CN" sz="1400" kern="100" dirty="0">
              <a:latin typeface="微软雅黑" panose="020B0503020204020204" pitchFamily="34" charset="-122"/>
              <a:ea typeface="微软雅黑" panose="020B0503020204020204" pitchFamily="34" charset="-122"/>
              <a:cs typeface="宋体" panose="02010600030101010101" pitchFamily="2" charset="-122"/>
            </a:endParaRPr>
          </a:p>
          <a:p>
            <a:pPr marL="285750" indent="-285750">
              <a:lnSpc>
                <a:spcPct val="200000"/>
              </a:lnSpc>
              <a:spcAft>
                <a:spcPts val="0"/>
              </a:spcAft>
              <a:buFont typeface="Wingdings" panose="05000000000000000000" pitchFamily="2" charset="2"/>
              <a:buChar char="ü"/>
            </a:pP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木基层板须防火防白蚁处理（封石膏板一侧不得刷防火涂料）</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endParaRPr lang="en-US" altLang="zh-CN" sz="1400" kern="100" dirty="0">
              <a:latin typeface="微软雅黑" panose="020B0503020204020204" pitchFamily="34" charset="-122"/>
              <a:ea typeface="微软雅黑" panose="020B0503020204020204" pitchFamily="34" charset="-122"/>
              <a:cs typeface="宋体" panose="02010600030101010101" pitchFamily="2" charset="-122"/>
            </a:endParaRPr>
          </a:p>
          <a:p>
            <a:pPr marL="285750" indent="-285750">
              <a:lnSpc>
                <a:spcPct val="200000"/>
              </a:lnSpc>
              <a:spcAft>
                <a:spcPts val="0"/>
              </a:spcAft>
              <a:buFont typeface="Wingdings" panose="05000000000000000000" pitchFamily="2" charset="2"/>
              <a:buChar char="ü"/>
            </a:pP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吊顶转角处第二层（面层）需采用整张石膏板裁成</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L</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形，内边尺寸不得小于</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300mm*600mm</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。面层与第一层多层板接触面满涂白胶，自攻螺丝固定</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endParaRPr lang="en-US" altLang="zh-CN" sz="1400" kern="100" dirty="0">
              <a:latin typeface="微软雅黑" panose="020B0503020204020204" pitchFamily="34" charset="-122"/>
              <a:ea typeface="微软雅黑" panose="020B0503020204020204" pitchFamily="34" charset="-122"/>
              <a:cs typeface="宋体" panose="02010600030101010101" pitchFamily="2" charset="-122"/>
            </a:endParaRPr>
          </a:p>
          <a:p>
            <a:pPr marL="285750" indent="-285750">
              <a:lnSpc>
                <a:spcPct val="200000"/>
              </a:lnSpc>
              <a:spcAft>
                <a:spcPts val="0"/>
              </a:spcAft>
              <a:buFont typeface="Wingdings" panose="05000000000000000000" pitchFamily="2" charset="2"/>
              <a:buChar char="ü"/>
            </a:pP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面层石膏板拼接缝与第一层板拼接缝按</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300mm</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距离错缝安装。</a:t>
            </a:r>
          </a:p>
        </p:txBody>
      </p:sp>
    </p:spTree>
    <p:extLst>
      <p:ext uri="{BB962C8B-B14F-4D97-AF65-F5344CB8AC3E}">
        <p14:creationId xmlns:p14="http://schemas.microsoft.com/office/powerpoint/2010/main" val="20786625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19684" y="791815"/>
            <a:ext cx="10297144" cy="3905300"/>
          </a:xfrm>
          <a:prstGeom prst="rect">
            <a:avLst/>
          </a:prstGeom>
        </p:spPr>
        <p:txBody>
          <a:bodyPr wrap="square">
            <a:spAutoFit/>
          </a:bodyPr>
          <a:lstStyle/>
          <a:p>
            <a:pPr indent="30480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4</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叠级式天花挂板拼接做法</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endParaRPr lang="zh-CN" altLang="zh-CN" sz="1400" kern="100" dirty="0">
              <a:latin typeface="微软雅黑" panose="020B0503020204020204" pitchFamily="34" charset="-122"/>
              <a:ea typeface="微软雅黑" panose="020B0503020204020204" pitchFamily="34" charset="-122"/>
              <a:cs typeface="宋体" panose="02010600030101010101" pitchFamily="2" charset="-122"/>
            </a:endParaRPr>
          </a:p>
          <a:p>
            <a:pPr marL="285750" indent="-285750">
              <a:lnSpc>
                <a:spcPct val="200000"/>
              </a:lnSpc>
              <a:spcAft>
                <a:spcPts val="0"/>
              </a:spcAft>
              <a:buFont typeface="Wingdings" panose="05000000000000000000" pitchFamily="2" charset="2"/>
              <a:buChar char="ü"/>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200mm</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≤叠级高度﹤</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400mm</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的竖向基层采用</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18mm</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木工板基层吊挂制作，木工板拼接必须采用燕尾榫做法连接，并在拼接处加马钉固定，背面增设加固板固定； </a:t>
            </a:r>
          </a:p>
          <a:p>
            <a:pPr marL="285750" indent="-285750">
              <a:lnSpc>
                <a:spcPct val="200000"/>
              </a:lnSpc>
              <a:spcAft>
                <a:spcPts val="0"/>
              </a:spcAft>
              <a:buFont typeface="Wingdings" panose="05000000000000000000" pitchFamily="2" charset="2"/>
              <a:buChar char="ü"/>
            </a:pP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侧板挂板基层下口需与副龙骨齐平；木基层板须防火防白蚁处理。</a:t>
            </a:r>
          </a:p>
          <a:p>
            <a:pPr indent="30480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5</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吊灯加固</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endParaRPr lang="zh-CN" altLang="zh-CN" sz="1400" kern="100" dirty="0">
              <a:latin typeface="微软雅黑" panose="020B0503020204020204" pitchFamily="34" charset="-122"/>
              <a:ea typeface="微软雅黑" panose="020B0503020204020204" pitchFamily="34" charset="-122"/>
              <a:cs typeface="宋体" panose="02010600030101010101" pitchFamily="2" charset="-122"/>
            </a:endParaRPr>
          </a:p>
          <a:p>
            <a:pPr marL="285750" indent="-285750">
              <a:lnSpc>
                <a:spcPct val="200000"/>
              </a:lnSpc>
              <a:spcAft>
                <a:spcPts val="0"/>
              </a:spcAft>
              <a:buFont typeface="Wingdings" panose="05000000000000000000" pitchFamily="2" charset="2"/>
              <a:buChar char="ü"/>
            </a:pP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天花高位挂装饰灯的位置需加固处理，采用双层</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18mm</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多层板，</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400mm*400mm</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，用</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4</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根吊杆直接吊挂在结构楼板上；</a:t>
            </a:r>
          </a:p>
          <a:p>
            <a:pPr marL="285750" indent="-285750">
              <a:lnSpc>
                <a:spcPct val="200000"/>
              </a:lnSpc>
              <a:spcAft>
                <a:spcPts val="0"/>
              </a:spcAft>
              <a:buFont typeface="Wingdings" panose="05000000000000000000" pitchFamily="2" charset="2"/>
              <a:buChar char="ü"/>
            </a:pP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多层板须防火防白蚁处理； </a:t>
            </a:r>
          </a:p>
          <a:p>
            <a:pPr marL="285750" indent="-285750">
              <a:lnSpc>
                <a:spcPct val="200000"/>
              </a:lnSpc>
              <a:spcAft>
                <a:spcPts val="0"/>
              </a:spcAft>
              <a:buFont typeface="Wingdings" panose="05000000000000000000" pitchFamily="2" charset="2"/>
              <a:buChar char="ü"/>
            </a:pP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大于</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3KG</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的重型灯具、电扇及其他重型设备严禁安装在吊顶工程的龙骨上。必须单独支撑，且需做大于</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2</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倍灯具重量的过载试验。</a:t>
            </a:r>
          </a:p>
        </p:txBody>
      </p:sp>
    </p:spTree>
    <p:extLst>
      <p:ext uri="{BB962C8B-B14F-4D97-AF65-F5344CB8AC3E}">
        <p14:creationId xmlns:p14="http://schemas.microsoft.com/office/powerpoint/2010/main" val="11863323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19684" y="791815"/>
            <a:ext cx="10297144" cy="4336187"/>
          </a:xfrm>
          <a:prstGeom prst="rect">
            <a:avLst/>
          </a:prstGeom>
        </p:spPr>
        <p:txBody>
          <a:bodyPr wrap="square">
            <a:spAutoFit/>
          </a:bodyPr>
          <a:lstStyle/>
          <a:p>
            <a:pPr indent="30480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6</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厨房、卫生间、外阳台、地下室、室外连廊顶面要求为防水石膏板吊顶，均需采用</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50 </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系列直卡轻钢龙骨（</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A</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型）</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封双层</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9.5mm </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厚石膏板。</a:t>
            </a:r>
          </a:p>
          <a:p>
            <a:pPr indent="30480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7</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空调回风口、出风口、换气扇等处增设吊筋加固处理并设置多层板或实木边框，以便风口安装固定，侧送风口位置应注意不被灯槽造型遮挡，风口内及风口封堵部分必须做好防腐及喷黑处理，风道与风口采用深色帆布软连接，金属风口加工需要按照天花色板颜色加工风口（另银箔上安装的风口需做银箔处理，木饰面、不锈钢、镜面、石材等材料上安装天花风口必须相近色或同材质）。</a:t>
            </a:r>
          </a:p>
          <a:p>
            <a:pPr indent="30480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8</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吊顶要求采用成品检修孔，规格满足检修要求。经常上人的大型空间检修孔要加固，顶面检修口增加</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5#</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角钢加固框。</a:t>
            </a:r>
          </a:p>
          <a:p>
            <a:pPr indent="30480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9</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吊杆距主龙骨端部距离不大于</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300mm</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，当大于</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300mm</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时，应增加吊杆。</a:t>
            </a:r>
          </a:p>
          <a:p>
            <a:pPr indent="30480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10</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当吊杆长度大于</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1.5m</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时，应设置反支撑。当吊杆与设备相遇时，应调整并增设吊杆。在超过</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3m</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后需要提供连接的转换层结构。在设备、管道两侧的吊杆间距应控制在≤</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900 mm</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a:t>
            </a:r>
          </a:p>
        </p:txBody>
      </p:sp>
    </p:spTree>
    <p:extLst>
      <p:ext uri="{BB962C8B-B14F-4D97-AF65-F5344CB8AC3E}">
        <p14:creationId xmlns:p14="http://schemas.microsoft.com/office/powerpoint/2010/main" val="13458374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19684" y="791815"/>
            <a:ext cx="10297144" cy="3905300"/>
          </a:xfrm>
          <a:prstGeom prst="rect">
            <a:avLst/>
          </a:prstGeom>
        </p:spPr>
        <p:txBody>
          <a:bodyPr wrap="square">
            <a:spAutoFit/>
          </a:bodyPr>
          <a:lstStyle/>
          <a:p>
            <a:pPr indent="30480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11</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固定石膏线严禁使用针钉固定</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必须采用不锈钢麻花钉固定。</a:t>
            </a:r>
          </a:p>
          <a:p>
            <a:pPr indent="30480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12</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石膏板吊顶长度超过</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 15 </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米的各类走道或大面积吊顶转角处应预留伸缩缝，且伸缩缝两边应设置独立的主龙骨、副龙骨。</a:t>
            </a:r>
          </a:p>
          <a:p>
            <a:pPr indent="30480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13</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严禁在钢结构上电焊，考虑到安全、牢固性采用抱箍的方式进行钢架转换层焊制，钢架间距应≤</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1100mm</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a:t>
            </a:r>
          </a:p>
          <a:p>
            <a:pPr lvl="0" indent="304800" eaLnBrk="0" hangingPunct="0">
              <a:lnSpc>
                <a:spcPct val="200000"/>
              </a:lnSpc>
              <a:spcAft>
                <a:spcPts val="0"/>
              </a:spcAft>
            </a:pPr>
            <a:r>
              <a:rPr lang="zh-CN" altLang="en-US" sz="1400" b="1" kern="100" dirty="0">
                <a:latin typeface="微软雅黑" panose="020B0503020204020204" pitchFamily="34" charset="-122"/>
                <a:ea typeface="微软雅黑" panose="020B0503020204020204" pitchFamily="34" charset="-122"/>
                <a:cs typeface="宋体" panose="02010600030101010101" pitchFamily="2" charset="-122"/>
              </a:rPr>
              <a:t>（八）</a:t>
            </a:r>
            <a:r>
              <a:rPr lang="zh-CN" altLang="zh-CN" sz="1400" b="1" kern="100" dirty="0">
                <a:latin typeface="微软雅黑" panose="020B0503020204020204" pitchFamily="34" charset="-122"/>
                <a:ea typeface="微软雅黑" panose="020B0503020204020204" pitchFamily="34" charset="-122"/>
                <a:cs typeface="宋体" panose="02010600030101010101" pitchFamily="2" charset="-122"/>
              </a:rPr>
              <a:t>其它</a:t>
            </a:r>
          </a:p>
          <a:p>
            <a:pPr lvl="0" indent="30480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1</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打胶部位要求</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endParaRPr lang="zh-CN" altLang="zh-CN" sz="1400" kern="100" dirty="0">
              <a:latin typeface="微软雅黑" panose="020B0503020204020204" pitchFamily="34" charset="-122"/>
              <a:ea typeface="微软雅黑" panose="020B0503020204020204" pitchFamily="34" charset="-122"/>
              <a:cs typeface="宋体" panose="02010600030101010101" pitchFamily="2" charset="-122"/>
            </a:endParaRPr>
          </a:p>
          <a:p>
            <a:pPr marL="285750" indent="-285750">
              <a:lnSpc>
                <a:spcPct val="200000"/>
              </a:lnSpc>
              <a:spcAft>
                <a:spcPts val="0"/>
              </a:spcAft>
              <a:buFont typeface="Wingdings" panose="05000000000000000000" pitchFamily="2" charset="2"/>
              <a:buChar char="ü"/>
            </a:pP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金属边框（铝合金类）、塑钢边框与交界面处饰面材料收口应打胶处理；</a:t>
            </a:r>
            <a:endParaRPr lang="en-US" altLang="zh-CN" sz="1400" kern="100" dirty="0">
              <a:latin typeface="微软雅黑" panose="020B0503020204020204" pitchFamily="34" charset="-122"/>
              <a:ea typeface="微软雅黑" panose="020B0503020204020204" pitchFamily="34" charset="-122"/>
              <a:cs typeface="宋体" panose="02010600030101010101" pitchFamily="2" charset="-122"/>
            </a:endParaRPr>
          </a:p>
          <a:p>
            <a:pPr marL="285750" indent="-285750">
              <a:lnSpc>
                <a:spcPct val="200000"/>
              </a:lnSpc>
              <a:spcAft>
                <a:spcPts val="0"/>
              </a:spcAft>
              <a:buFont typeface="Wingdings" panose="05000000000000000000" pitchFamily="2" charset="2"/>
              <a:buChar char="ü"/>
            </a:pP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玻璃镜子与交界面处饰面材料收口应打胶处理；洁具与交界面处饰面材料应打胶收口；</a:t>
            </a:r>
            <a:endParaRPr lang="en-US" altLang="zh-CN" sz="1400" kern="100" dirty="0">
              <a:latin typeface="微软雅黑" panose="020B0503020204020204" pitchFamily="34" charset="-122"/>
              <a:ea typeface="微软雅黑" panose="020B0503020204020204" pitchFamily="34" charset="-122"/>
              <a:cs typeface="宋体" panose="02010600030101010101" pitchFamily="2" charset="-122"/>
            </a:endParaRPr>
          </a:p>
          <a:p>
            <a:pPr marL="285750" indent="-285750">
              <a:lnSpc>
                <a:spcPct val="200000"/>
              </a:lnSpc>
              <a:spcAft>
                <a:spcPts val="0"/>
              </a:spcAft>
              <a:buFont typeface="Wingdings" panose="05000000000000000000" pitchFamily="2" charset="2"/>
              <a:buChar char="ü"/>
            </a:pP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瓷砖石材线条与交界面处饰面材料收口应打胶处理；</a:t>
            </a:r>
            <a:endParaRPr lang="en-US" altLang="zh-CN" sz="1400" kern="100" dirty="0">
              <a:latin typeface="微软雅黑" panose="020B0503020204020204" pitchFamily="34" charset="-122"/>
              <a:ea typeface="微软雅黑" panose="020B0503020204020204" pitchFamily="34" charset="-122"/>
              <a:cs typeface="宋体" panose="02010600030101010101" pitchFamily="2" charset="-122"/>
            </a:endParaRPr>
          </a:p>
          <a:p>
            <a:pPr marL="285750" indent="-285750">
              <a:lnSpc>
                <a:spcPct val="200000"/>
              </a:lnSpc>
              <a:spcAft>
                <a:spcPts val="0"/>
              </a:spcAft>
              <a:buFont typeface="Wingdings" panose="05000000000000000000" pitchFamily="2" charset="2"/>
              <a:buChar char="ü"/>
            </a:pP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木质装饰线条（木饰面线条、踢脚线）与交界面处饰面材料收口严禁打胶处理。</a:t>
            </a:r>
          </a:p>
        </p:txBody>
      </p:sp>
    </p:spTree>
    <p:extLst>
      <p:ext uri="{BB962C8B-B14F-4D97-AF65-F5344CB8AC3E}">
        <p14:creationId xmlns:p14="http://schemas.microsoft.com/office/powerpoint/2010/main" val="40865217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19684" y="791815"/>
            <a:ext cx="10297144" cy="4767074"/>
          </a:xfrm>
          <a:prstGeom prst="rect">
            <a:avLst/>
          </a:prstGeom>
        </p:spPr>
        <p:txBody>
          <a:bodyPr wrap="square">
            <a:spAutoFit/>
          </a:bodyPr>
          <a:lstStyle/>
          <a:p>
            <a:pPr lvl="0" indent="30480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2</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所有装修材料均应符合国家相关技术规定及环保要求，且必须提供产品合格证和检测报告；</a:t>
            </a:r>
            <a:endParaRPr lang="en-US" altLang="zh-CN" sz="1400" kern="100" dirty="0">
              <a:latin typeface="微软雅黑" panose="020B0503020204020204" pitchFamily="34" charset="-122"/>
              <a:ea typeface="微软雅黑" panose="020B0503020204020204" pitchFamily="34" charset="-122"/>
              <a:cs typeface="宋体" panose="02010600030101010101" pitchFamily="2" charset="-122"/>
            </a:endParaRPr>
          </a:p>
          <a:p>
            <a:pPr lvl="0" indent="30480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3</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需要进行复检的材料，在材料进场时应提供材料的复检报告。对木地板、木饰面、墙纸、基层板、墙纸胶、基膜、清漆、柜体应进行抽检（</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TVOC</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、甲醛）。</a:t>
            </a:r>
          </a:p>
          <a:p>
            <a:pPr lvl="0" indent="30480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4</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所有材料均应满足防水验收规范要求。并在材料选择中，注意对防水检测材料的审核。</a:t>
            </a:r>
          </a:p>
          <a:p>
            <a:pPr marL="285750" eaLnBrk="0" hangingPunct="0">
              <a:lnSpc>
                <a:spcPct val="200000"/>
              </a:lnSpc>
              <a:spcAft>
                <a:spcPts val="0"/>
              </a:spcAft>
            </a:pPr>
            <a:endParaRPr lang="zh-CN" altLang="zh-CN" sz="1400" kern="100" dirty="0">
              <a:latin typeface="微软雅黑" panose="020B0503020204020204" pitchFamily="34" charset="-122"/>
              <a:ea typeface="微软雅黑" panose="020B0503020204020204" pitchFamily="34" charset="-122"/>
              <a:cs typeface="宋体" panose="02010600030101010101" pitchFamily="2" charset="-122"/>
            </a:endParaRPr>
          </a:p>
          <a:p>
            <a:pPr marL="285750" indent="304800" eaLnBrk="0" hangingPunct="0">
              <a:lnSpc>
                <a:spcPct val="200000"/>
              </a:lnSpc>
              <a:spcAft>
                <a:spcPts val="0"/>
              </a:spcAft>
              <a:buFont typeface="Wingdings" panose="05000000000000000000" pitchFamily="2" charset="2"/>
              <a:buChar char="ü"/>
            </a:pPr>
            <a:endParaRPr lang="zh-CN" altLang="zh-CN" sz="1400" kern="100" dirty="0">
              <a:latin typeface="微软雅黑" panose="020B0503020204020204" pitchFamily="34" charset="-122"/>
              <a:ea typeface="微软雅黑" panose="020B0503020204020204" pitchFamily="34" charset="-122"/>
              <a:cs typeface="宋体" panose="02010600030101010101" pitchFamily="2" charset="-122"/>
            </a:endParaRPr>
          </a:p>
          <a:p>
            <a:pPr indent="304800">
              <a:lnSpc>
                <a:spcPct val="200000"/>
              </a:lnSpc>
              <a:spcAft>
                <a:spcPts val="0"/>
              </a:spcAft>
            </a:pPr>
            <a:endParaRPr lang="en-US" altLang="zh-CN" sz="1400" kern="100" dirty="0">
              <a:latin typeface="微软雅黑" panose="020B0503020204020204" pitchFamily="34" charset="-122"/>
              <a:ea typeface="微软雅黑" panose="020B0503020204020204" pitchFamily="34" charset="-122"/>
              <a:cs typeface="宋体" panose="02010600030101010101" pitchFamily="2" charset="-122"/>
            </a:endParaRPr>
          </a:p>
          <a:p>
            <a:pPr indent="304800">
              <a:lnSpc>
                <a:spcPct val="200000"/>
              </a:lnSpc>
              <a:spcAft>
                <a:spcPts val="0"/>
              </a:spcAft>
            </a:pPr>
            <a:endParaRPr lang="zh-CN" altLang="zh-CN" sz="1400" kern="100" dirty="0">
              <a:latin typeface="微软雅黑" panose="020B0503020204020204" pitchFamily="34" charset="-122"/>
              <a:ea typeface="微软雅黑" panose="020B0503020204020204" pitchFamily="34" charset="-122"/>
              <a:cs typeface="宋体" panose="02010600030101010101" pitchFamily="2" charset="-122"/>
            </a:endParaRPr>
          </a:p>
          <a:p>
            <a:pPr indent="304800">
              <a:lnSpc>
                <a:spcPct val="200000"/>
              </a:lnSpc>
              <a:spcAft>
                <a:spcPts val="0"/>
              </a:spcAft>
            </a:pPr>
            <a:endParaRPr lang="zh-CN" altLang="zh-CN" sz="1400" kern="100" dirty="0">
              <a:latin typeface="微软雅黑" panose="020B0503020204020204" pitchFamily="34" charset="-122"/>
              <a:ea typeface="微软雅黑" panose="020B0503020204020204" pitchFamily="34" charset="-122"/>
              <a:cs typeface="宋体" panose="02010600030101010101" pitchFamily="2" charset="-122"/>
            </a:endParaRPr>
          </a:p>
          <a:p>
            <a:pPr indent="304800">
              <a:lnSpc>
                <a:spcPct val="200000"/>
              </a:lnSpc>
              <a:spcAft>
                <a:spcPts val="0"/>
              </a:spcAft>
            </a:pPr>
            <a:endParaRPr lang="zh-CN" altLang="zh-CN" sz="1400" kern="100" dirty="0">
              <a:latin typeface="微软雅黑" panose="020B0503020204020204" pitchFamily="34" charset="-122"/>
              <a:ea typeface="微软雅黑" panose="020B0503020204020204" pitchFamily="34" charset="-122"/>
              <a:cs typeface="宋体" panose="02010600030101010101" pitchFamily="2" charset="-122"/>
            </a:endParaRPr>
          </a:p>
          <a:p>
            <a:pPr indent="304800">
              <a:lnSpc>
                <a:spcPct val="200000"/>
              </a:lnSpc>
              <a:spcAft>
                <a:spcPts val="0"/>
              </a:spcAft>
            </a:pPr>
            <a:endParaRPr lang="zh-CN" altLang="zh-CN" sz="1400" kern="100" dirty="0">
              <a:latin typeface="微软雅黑" panose="020B0503020204020204" pitchFamily="34" charset="-122"/>
              <a:ea typeface="微软雅黑" panose="020B0503020204020204" pitchFamily="34" charset="-122"/>
              <a:cs typeface="宋体" panose="02010600030101010101" pitchFamily="2" charset="-122"/>
            </a:endParaRPr>
          </a:p>
        </p:txBody>
      </p:sp>
    </p:spTree>
    <p:extLst>
      <p:ext uri="{BB962C8B-B14F-4D97-AF65-F5344CB8AC3E}">
        <p14:creationId xmlns:p14="http://schemas.microsoft.com/office/powerpoint/2010/main" val="7578304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1"/>
          <p:cNvSpPr>
            <a:spLocks noGrp="1"/>
          </p:cNvSpPr>
          <p:nvPr>
            <p:ph type="body" sz="quarter" idx="4294967295"/>
          </p:nvPr>
        </p:nvSpPr>
        <p:spPr>
          <a:xfrm>
            <a:off x="790575" y="2755900"/>
            <a:ext cx="10729913" cy="1112838"/>
          </a:xfrm>
          <a:prstGeom prst="rect">
            <a:avLst/>
          </a:prstGeom>
        </p:spPr>
        <p:txBody>
          <a:bodyPr/>
          <a:lstStyle/>
          <a:p>
            <a:pPr marL="0" indent="0" algn="ctr">
              <a:buNone/>
            </a:pPr>
            <a:r>
              <a:rPr lang="zh-CN" altLang="en-US" sz="4400" dirty="0">
                <a:latin typeface="微软雅黑" panose="020B0503020204020204" pitchFamily="34" charset="-122"/>
                <a:ea typeface="微软雅黑" panose="020B0503020204020204" pitchFamily="34" charset="-122"/>
              </a:rPr>
              <a:t>第一章  管控底线要求</a:t>
            </a:r>
            <a:endParaRPr lang="en-US" altLang="zh-CN" sz="4400" dirty="0">
              <a:latin typeface="微软雅黑" panose="020B0503020204020204" pitchFamily="34" charset="-122"/>
              <a:ea typeface="微软雅黑" panose="020B0503020204020204" pitchFamily="34" charset="-122"/>
            </a:endParaRPr>
          </a:p>
        </p:txBody>
      </p:sp>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416663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1"/>
          <p:cNvSpPr>
            <a:spLocks noGrp="1"/>
          </p:cNvSpPr>
          <p:nvPr>
            <p:ph type="body" sz="quarter" idx="4294967295"/>
          </p:nvPr>
        </p:nvSpPr>
        <p:spPr>
          <a:xfrm>
            <a:off x="790575" y="2755900"/>
            <a:ext cx="10729913" cy="1112838"/>
          </a:xfrm>
          <a:prstGeom prst="rect">
            <a:avLst/>
          </a:prstGeom>
        </p:spPr>
        <p:txBody>
          <a:bodyPr/>
          <a:lstStyle/>
          <a:p>
            <a:pPr marL="0" lvl="0" indent="0" algn="ctr">
              <a:buNone/>
            </a:pPr>
            <a:r>
              <a:rPr lang="zh-CN" altLang="en-US" sz="4400" dirty="0">
                <a:latin typeface="微软雅黑" panose="020B0503020204020204" pitchFamily="34" charset="-122"/>
                <a:ea typeface="微软雅黑" panose="020B0503020204020204" pitchFamily="34" charset="-122"/>
              </a:rPr>
              <a:t>第二章  </a:t>
            </a:r>
            <a:r>
              <a:rPr lang="zh-CN" altLang="zh-CN" sz="4400" dirty="0">
                <a:latin typeface="微软雅黑" panose="020B0503020204020204" pitchFamily="34" charset="-122"/>
                <a:ea typeface="微软雅黑" panose="020B0503020204020204" pitchFamily="34" charset="-122"/>
              </a:rPr>
              <a:t>防水工程细部节点构造标准</a:t>
            </a:r>
          </a:p>
        </p:txBody>
      </p:sp>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286615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nvGraphicFramePr>
        <p:xfrm>
          <a:off x="431652" y="4284624"/>
          <a:ext cx="10800471" cy="1798574"/>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0">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025322">
                <a:tc>
                  <a:txBody>
                    <a:bodyPr/>
                    <a:lstStyle/>
                    <a:p>
                      <a:r>
                        <a:rPr lang="en-US" altLang="zh-CN" sz="1701" kern="1200" dirty="0">
                          <a:solidFill>
                            <a:schemeClr val="dk1"/>
                          </a:solidFill>
                          <a:effectLst/>
                          <a:latin typeface="+mn-lt"/>
                          <a:ea typeface="+mn-ea"/>
                          <a:cs typeface="+mn-cs"/>
                        </a:rPr>
                        <a:t> </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必须保证同一个房间的地转为同一色号砖。</a:t>
                      </a:r>
                    </a:p>
                    <a:p>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地砖铺贴时必须注意砖背面的铺贴方向。</a:t>
                      </a:r>
                    </a:p>
                    <a:p>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地砖铺贴应按照施工图示起点铺贴。</a:t>
                      </a:r>
                    </a:p>
                    <a:p>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地砖地面必经房间套方后，按照设计进行排版并编号，形成排版图。</a:t>
                      </a:r>
                    </a:p>
                    <a:p>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地砖铺贴完养护三天后做好成品保护再进行下一道工序。</a:t>
                      </a:r>
                    </a:p>
                    <a:p>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6</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勾缝必须使用美缝剂。</a:t>
                      </a:r>
                    </a:p>
                    <a:p>
                      <a:endParaRPr lang="zh-CN" altLang="zh-CN" sz="1701" kern="1200" dirty="0">
                        <a:solidFill>
                          <a:schemeClr val="dk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3" name="表格 12"/>
          <p:cNvGraphicFramePr>
            <a:graphicFrameLocks noGrp="1"/>
          </p:cNvGraphicFramePr>
          <p:nvPr/>
        </p:nvGraphicFramePr>
        <p:xfrm>
          <a:off x="4343939"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3754509326"/>
              </p:ext>
            </p:extLst>
          </p:nvPr>
        </p:nvGraphicFramePr>
        <p:xfrm>
          <a:off x="8386250" y="647799"/>
          <a:ext cx="2845873" cy="1240178"/>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597263">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a:solidFill>
                          <a:schemeClr val="tx1"/>
                        </a:solidFill>
                        <a:latin typeface="微软雅黑" panose="020B0503020204020204" pitchFamily="34" charset="-122"/>
                        <a:ea typeface="微软雅黑" panose="020B0503020204020204" pitchFamily="34" charset="-122"/>
                      </a:endParaRPr>
                    </a:p>
                    <a:p>
                      <a:pPr marL="0" marR="0" lvl="0" indent="0" algn="l" defTabSz="864017" rtl="0" eaLnBrk="1" fontAlgn="auto" latinLnBrk="0" hangingPunct="1">
                        <a:lnSpc>
                          <a:spcPct val="100000"/>
                        </a:lnSpc>
                        <a:spcBef>
                          <a:spcPts val="0"/>
                        </a:spcBef>
                        <a:spcAft>
                          <a:spcPts val="0"/>
                        </a:spcAft>
                        <a:buClrTx/>
                        <a:buSzTx/>
                        <a:buFontTx/>
                        <a:buNone/>
                        <a:tabLst/>
                        <a:defRPr/>
                      </a:pPr>
                      <a:r>
                        <a:rPr lang="zh-CN" altLang="en-US" sz="1200" b="0" kern="1200">
                          <a:solidFill>
                            <a:schemeClr val="tx1"/>
                          </a:solidFill>
                          <a:effectLst/>
                          <a:latin typeface="微软雅黑" panose="020B0503020204020204" pitchFamily="34" charset="-122"/>
                          <a:ea typeface="微软雅黑" panose="020B0503020204020204" pitchFamily="34" charset="-122"/>
                          <a:cs typeface="+mn-cs"/>
                        </a:rPr>
                        <a:t>防水工程细部节点构造</a:t>
                      </a:r>
                    </a:p>
                    <a:p>
                      <a:endParaRPr lang="zh-CN" altLang="en-US" sz="1200" b="0" dirty="0">
                        <a:solidFill>
                          <a:schemeClr val="tx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600098">
                <a:tc>
                  <a:txBody>
                    <a:bodyPr/>
                    <a:lstStyle/>
                    <a:p>
                      <a:pPr algn="ctr"/>
                      <a:endParaRPr lang="en-US" altLang="zh-CN" sz="1200" b="1">
                        <a:solidFill>
                          <a:schemeClr val="tx1"/>
                        </a:solidFill>
                        <a:latin typeface="微软雅黑" panose="020B0503020204020204" pitchFamily="34" charset="-122"/>
                        <a:ea typeface="微软雅黑" panose="020B0503020204020204" pitchFamily="34" charset="-122"/>
                      </a:endParaRPr>
                    </a:p>
                    <a:p>
                      <a:pPr algn="ctr"/>
                      <a:r>
                        <a:rPr lang="zh-CN" altLang="en-US" sz="1200" b="1">
                          <a:solidFill>
                            <a:schemeClr val="tx1"/>
                          </a:solidFill>
                          <a:latin typeface="微软雅黑" panose="020B0503020204020204" pitchFamily="34" charset="-122"/>
                          <a:ea typeface="微软雅黑" panose="020B0503020204020204" pitchFamily="34" charset="-122"/>
                        </a:rPr>
                        <a:t>节点名称</a:t>
                      </a:r>
                      <a:endParaRPr lang="zh-CN" altLang="en-US" sz="1200" b="1" dirty="0">
                        <a:solidFill>
                          <a:schemeClr val="tx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zh-CN" sz="1200" b="0" kern="1200" dirty="0">
                          <a:solidFill>
                            <a:schemeClr val="tx1"/>
                          </a:solidFill>
                          <a:effectLst/>
                          <a:latin typeface="微软雅黑" panose="020B0503020204020204" pitchFamily="34" charset="-122"/>
                          <a:ea typeface="微软雅黑" panose="020B0503020204020204" pitchFamily="34" charset="-122"/>
                          <a:cs typeface="+mn-cs"/>
                        </a:rPr>
                        <a:t>卫生间门槛石及卫生间节点图</a:t>
                      </a:r>
                      <a:r>
                        <a:rPr lang="en-US" altLang="zh-CN" sz="1200" b="0" kern="1200" dirty="0">
                          <a:solidFill>
                            <a:schemeClr val="tx1"/>
                          </a:solidFill>
                          <a:effectLst/>
                          <a:latin typeface="微软雅黑" panose="020B0503020204020204" pitchFamily="34" charset="-122"/>
                          <a:ea typeface="微软雅黑" panose="020B0503020204020204" pitchFamily="34" charset="-122"/>
                          <a:cs typeface="+mn-cs"/>
                        </a:rPr>
                        <a:t>01</a:t>
                      </a:r>
                      <a:endParaRPr lang="zh-CN" altLang="en-US" sz="1200" b="0" kern="1200" dirty="0">
                        <a:solidFill>
                          <a:schemeClr val="tx1"/>
                        </a:solidFill>
                        <a:effectLst/>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pic>
        <p:nvPicPr>
          <p:cNvPr id="19" name="图片 18">
            <a:extLst>
              <a:ext uri="{FF2B5EF4-FFF2-40B4-BE49-F238E27FC236}">
                <a16:creationId xmlns:a16="http://schemas.microsoft.com/office/drawing/2014/main" id="{B0B2A16E-1BDF-4560-9209-DE7DE8304329}"/>
              </a:ext>
            </a:extLst>
          </p:cNvPr>
          <p:cNvPicPr/>
          <p:nvPr/>
        </p:nvPicPr>
        <p:blipFill>
          <a:blip r:embed="rId2" cstate="print">
            <a:extLst>
              <a:ext uri="{28A0092B-C50C-407E-A947-70E740481C1C}">
                <a14:useLocalDpi xmlns:a14="http://schemas.microsoft.com/office/drawing/2010/main" val="0"/>
              </a:ext>
            </a:extLst>
          </a:blip>
          <a:srcRect l="2000" t="1842" r="1468" b="13840"/>
          <a:stretch>
            <a:fillRect/>
          </a:stretch>
        </p:blipFill>
        <p:spPr>
          <a:xfrm>
            <a:off x="503660" y="1051697"/>
            <a:ext cx="4104456" cy="3006778"/>
          </a:xfrm>
          <a:prstGeom prst="rect">
            <a:avLst/>
          </a:prstGeom>
          <a:noFill/>
          <a:ln>
            <a:noFill/>
          </a:ln>
        </p:spPr>
      </p:pic>
      <p:pic>
        <p:nvPicPr>
          <p:cNvPr id="20" name="图片 19" descr="https://timgsa.baidu.com/timg?image&amp;quality=80&amp;size=b9999_10000&amp;sec=1542004640983&amp;di=18286f161c4c73d58767652881959e4b&amp;imgtype=0&amp;src=http%3A%2F%2Fwww.zqins.com%2Fpublic%2Fuploads%2Fart%2F20180526%2F81c282457374c33312092430613e4d66.jpg">
            <a:extLst>
              <a:ext uri="{FF2B5EF4-FFF2-40B4-BE49-F238E27FC236}">
                <a16:creationId xmlns:a16="http://schemas.microsoft.com/office/drawing/2014/main" id="{E07340B2-DD78-4455-83BF-782E2F11E7D4}"/>
              </a:ext>
            </a:extLst>
          </p:cNvPr>
          <p:cNvPicPr/>
          <p:nvPr/>
        </p:nvPicPr>
        <p:blipFill>
          <a:blip r:embed="rId3">
            <a:extLst>
              <a:ext uri="{28A0092B-C50C-407E-A947-70E740481C1C}">
                <a14:useLocalDpi xmlns:a14="http://schemas.microsoft.com/office/drawing/2010/main" val="0"/>
              </a:ext>
            </a:extLst>
          </a:blip>
          <a:srcRect/>
          <a:stretch>
            <a:fillRect/>
          </a:stretch>
        </p:blipFill>
        <p:spPr>
          <a:xfrm>
            <a:off x="4968156" y="1360164"/>
            <a:ext cx="2879725" cy="2160270"/>
          </a:xfrm>
          <a:prstGeom prst="rect">
            <a:avLst/>
          </a:prstGeom>
          <a:noFill/>
          <a:ln>
            <a:noFill/>
          </a:ln>
        </p:spPr>
      </p:pic>
    </p:spTree>
    <p:extLst>
      <p:ext uri="{BB962C8B-B14F-4D97-AF65-F5344CB8AC3E}">
        <p14:creationId xmlns:p14="http://schemas.microsoft.com/office/powerpoint/2010/main" val="41689671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nvGraphicFramePr>
        <p:xfrm>
          <a:off x="431652" y="4284624"/>
          <a:ext cx="10800471" cy="1722247"/>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0">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025322">
                <a:tc>
                  <a:txBody>
                    <a:bodyPr/>
                    <a:lstStyle/>
                    <a:p>
                      <a:r>
                        <a:rPr lang="en-US" altLang="zh-CN" sz="1701" kern="1200" dirty="0">
                          <a:solidFill>
                            <a:schemeClr val="dk1"/>
                          </a:solidFill>
                          <a:effectLst/>
                          <a:latin typeface="+mn-lt"/>
                          <a:ea typeface="+mn-ea"/>
                          <a:cs typeface="+mn-cs"/>
                        </a:rPr>
                        <a:t> </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卫生间石材铺贴前，须完成过门石铺贴补刷过门石周边防水并完成蓄水试验。卫生间湿区（如沐浴房、浴缸）的墙面防水高度不低于</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1800mm</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，干区的墙面防水高度不低于</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300mm</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p>
                    <a:p>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浅色系列石材采用专用粘接剂，结合层白水泥和中砂或粗砂。</a:t>
                      </a:r>
                    </a:p>
                    <a:p>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在出厂前石材需做六面防护，石材六面防护须纵横各一遍，待第一遍防护干了以后开始刷第二遍防护，现场切割后补刷。防护液为水性防护液。</a:t>
                      </a:r>
                    </a:p>
                    <a:p>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大理石应先铲除背后网格布后进行铺贴，石材铺贴应按照图示起点铺贴。</a:t>
                      </a:r>
                    </a:p>
                    <a:p>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石材地面必经房间套方后，按照设计进行排版并编号，形成排版图；拼花复杂波打线必。</a:t>
                      </a:r>
                    </a:p>
                    <a:p>
                      <a:pPr marL="0" defTabSz="864017" rtl="0" eaLnBrk="1" latinLnBrk="0" hangingPunct="1"/>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6</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石材质量控制环节：荒料→毛板→大板→规格板→工厂按照排版图试拼检查→包装出厂。</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3" name="表格 12"/>
          <p:cNvGraphicFramePr>
            <a:graphicFrameLocks noGrp="1"/>
          </p:cNvGraphicFramePr>
          <p:nvPr/>
        </p:nvGraphicFramePr>
        <p:xfrm>
          <a:off x="4343939"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505375143"/>
              </p:ext>
            </p:extLst>
          </p:nvPr>
        </p:nvGraphicFramePr>
        <p:xfrm>
          <a:off x="8386250" y="647799"/>
          <a:ext cx="2845873" cy="1240178"/>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597263">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pPr marL="0" marR="0" lvl="0" indent="0" algn="l" defTabSz="864017" rtl="0" eaLnBrk="1" fontAlgn="auto" latinLnBrk="0" hangingPunct="1">
                        <a:lnSpc>
                          <a:spcPct val="100000"/>
                        </a:lnSpc>
                        <a:spcBef>
                          <a:spcPts val="0"/>
                        </a:spcBef>
                        <a:spcAft>
                          <a:spcPts val="0"/>
                        </a:spcAft>
                        <a:buClrTx/>
                        <a:buSzTx/>
                        <a:buFontTx/>
                        <a:buNone/>
                        <a:tabLst/>
                        <a:defRPr/>
                      </a:pPr>
                      <a:r>
                        <a:rPr lang="zh-CN" altLang="en-US" sz="1200" b="0" kern="1200" dirty="0">
                          <a:solidFill>
                            <a:schemeClr val="tx1"/>
                          </a:solidFill>
                          <a:effectLst/>
                          <a:latin typeface="微软雅黑" panose="020B0503020204020204" pitchFamily="34" charset="-122"/>
                          <a:ea typeface="微软雅黑" panose="020B0503020204020204" pitchFamily="34" charset="-122"/>
                          <a:cs typeface="+mn-cs"/>
                        </a:rPr>
                        <a:t>防水工程细部节点构造</a:t>
                      </a:r>
                    </a:p>
                    <a:p>
                      <a:endParaRPr lang="zh-CN" altLang="en-US" sz="1200" b="0" dirty="0">
                        <a:solidFill>
                          <a:schemeClr val="tx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600098">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zh-CN" sz="1200" b="0" kern="1200" dirty="0">
                          <a:solidFill>
                            <a:schemeClr val="tx1"/>
                          </a:solidFill>
                          <a:effectLst/>
                          <a:latin typeface="微软雅黑" panose="020B0503020204020204" pitchFamily="34" charset="-122"/>
                          <a:ea typeface="微软雅黑" panose="020B0503020204020204" pitchFamily="34" charset="-122"/>
                          <a:cs typeface="+mn-cs"/>
                        </a:rPr>
                        <a:t>卫生间门槛石及卫生间节点图</a:t>
                      </a:r>
                      <a:r>
                        <a:rPr lang="en-US" altLang="zh-CN" sz="1200" b="0" kern="1200" dirty="0">
                          <a:solidFill>
                            <a:schemeClr val="tx1"/>
                          </a:solidFill>
                          <a:effectLst/>
                          <a:latin typeface="微软雅黑" panose="020B0503020204020204" pitchFamily="34" charset="-122"/>
                          <a:ea typeface="微软雅黑" panose="020B0503020204020204" pitchFamily="34" charset="-122"/>
                          <a:cs typeface="+mn-cs"/>
                        </a:rPr>
                        <a:t>02</a:t>
                      </a:r>
                      <a:endParaRPr lang="zh-CN" altLang="en-US" sz="1200" b="0" kern="1200" dirty="0">
                        <a:solidFill>
                          <a:schemeClr val="tx1"/>
                        </a:solidFill>
                        <a:effectLst/>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pic>
        <p:nvPicPr>
          <p:cNvPr id="14" name="图片 13">
            <a:extLst>
              <a:ext uri="{FF2B5EF4-FFF2-40B4-BE49-F238E27FC236}">
                <a16:creationId xmlns:a16="http://schemas.microsoft.com/office/drawing/2014/main" id="{F8A1E494-A333-4C01-ACFE-85A7654B44FC}"/>
              </a:ext>
            </a:extLst>
          </p:cNvPr>
          <p:cNvPicPr/>
          <p:nvPr/>
        </p:nvPicPr>
        <p:blipFill>
          <a:blip r:embed="rId2">
            <a:extLst>
              <a:ext uri="{28A0092B-C50C-407E-A947-70E740481C1C}">
                <a14:useLocalDpi xmlns:a14="http://schemas.microsoft.com/office/drawing/2010/main" val="0"/>
              </a:ext>
            </a:extLst>
          </a:blip>
          <a:srcRect l="5814" t="5777" r="10822" b="21693"/>
          <a:stretch>
            <a:fillRect/>
          </a:stretch>
        </p:blipFill>
        <p:spPr>
          <a:xfrm>
            <a:off x="478626" y="1267721"/>
            <a:ext cx="4248472" cy="2761129"/>
          </a:xfrm>
          <a:prstGeom prst="rect">
            <a:avLst/>
          </a:prstGeom>
          <a:noFill/>
          <a:ln>
            <a:noFill/>
          </a:ln>
        </p:spPr>
      </p:pic>
      <p:pic>
        <p:nvPicPr>
          <p:cNvPr id="15" name="图片 14" descr="https://timgsa.baidu.com/timg?image&amp;quality=80&amp;size=b9999_10000&amp;sec=1542013762575&amp;di=578eebf34cba40b2a87484624c84eac8&amp;imgtype=0&amp;src=http%3A%2F%2Fpic29.huitu.com%2Fres%2F20150406%2F448_20150406215257874112_1.jpg">
            <a:extLst>
              <a:ext uri="{FF2B5EF4-FFF2-40B4-BE49-F238E27FC236}">
                <a16:creationId xmlns:a16="http://schemas.microsoft.com/office/drawing/2014/main" id="{43FBEB46-D44B-40D6-A964-31423AC8BBE8}"/>
              </a:ext>
            </a:extLst>
          </p:cNvPr>
          <p:cNvPicPr/>
          <p:nvPr/>
        </p:nvPicPr>
        <p:blipFill>
          <a:blip r:embed="rId3">
            <a:extLst>
              <a:ext uri="{28A0092B-C50C-407E-A947-70E740481C1C}">
                <a14:useLocalDpi xmlns:a14="http://schemas.microsoft.com/office/drawing/2010/main" val="0"/>
              </a:ext>
            </a:extLst>
          </a:blip>
          <a:srcRect t="7719" b="9212"/>
          <a:stretch>
            <a:fillRect/>
          </a:stretch>
        </p:blipFill>
        <p:spPr>
          <a:xfrm>
            <a:off x="5184181" y="1511896"/>
            <a:ext cx="2557390" cy="2064578"/>
          </a:xfrm>
          <a:prstGeom prst="rect">
            <a:avLst/>
          </a:prstGeom>
          <a:noFill/>
          <a:ln>
            <a:noFill/>
          </a:ln>
        </p:spPr>
      </p:pic>
    </p:spTree>
    <p:extLst>
      <p:ext uri="{BB962C8B-B14F-4D97-AF65-F5344CB8AC3E}">
        <p14:creationId xmlns:p14="http://schemas.microsoft.com/office/powerpoint/2010/main" val="14014318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2">
            <a:extLst>
              <a:ext uri="{FF2B5EF4-FFF2-40B4-BE49-F238E27FC236}">
                <a16:creationId xmlns:a16="http://schemas.microsoft.com/office/drawing/2014/main" id="{BCFB3AB9-0955-45FA-B137-B5E5FAF5E7A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11869" y="1157274"/>
            <a:ext cx="3973652" cy="2872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nvGraphicFramePr>
        <p:xfrm>
          <a:off x="431652" y="4284624"/>
          <a:ext cx="10800471" cy="1691767"/>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0">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025322">
                <a:tc>
                  <a:txBody>
                    <a:bodyPr/>
                    <a:lstStyle/>
                    <a:p>
                      <a:pPr algn="just">
                        <a:lnSpc>
                          <a:spcPts val="1200"/>
                        </a:lnSpc>
                        <a:spcAft>
                          <a:spcPts val="0"/>
                        </a:spcAft>
                      </a:pPr>
                      <a:endPar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864017" rtl="0" eaLnBrk="1" fontAlgn="auto" latinLnBrk="0" hangingPunct="1">
                        <a:lnSpc>
                          <a:spcPct val="100000"/>
                        </a:lnSpc>
                        <a:spcBef>
                          <a:spcPts val="0"/>
                        </a:spcBef>
                        <a:spcAft>
                          <a:spcPts val="0"/>
                        </a:spcAft>
                        <a:buClrTx/>
                        <a:buSzTx/>
                        <a:buFontTx/>
                        <a:buNone/>
                        <a:tabLst/>
                        <a:defRPr/>
                      </a:pP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）设置地暖的同层或异层排水卫生间，施工工序、防水要求、材料要求养护要求参照</a:t>
                      </a:r>
                      <a:r>
                        <a:rPr lang="zh-CN" altLang="zh-CN" sz="1200" b="0" kern="1200" dirty="0">
                          <a:solidFill>
                            <a:schemeClr val="tx1"/>
                          </a:solidFill>
                          <a:effectLst/>
                          <a:latin typeface="微软雅黑" panose="020B0503020204020204" pitchFamily="34" charset="-122"/>
                          <a:ea typeface="微软雅黑" panose="020B0503020204020204" pitchFamily="34" charset="-122"/>
                          <a:cs typeface="+mn-cs"/>
                        </a:rPr>
                        <a:t>卫生间门槛石及卫生间节点图</a:t>
                      </a:r>
                      <a:r>
                        <a:rPr lang="en-US" altLang="zh-CN" sz="1200" b="0" kern="1200" dirty="0">
                          <a:solidFill>
                            <a:schemeClr val="tx1"/>
                          </a:solidFill>
                          <a:effectLst/>
                          <a:latin typeface="微软雅黑" panose="020B0503020204020204" pitchFamily="34" charset="-122"/>
                          <a:ea typeface="微软雅黑" panose="020B0503020204020204" pitchFamily="34" charset="-122"/>
                          <a:cs typeface="+mn-cs"/>
                        </a:rPr>
                        <a:t>02</a:t>
                      </a:r>
                      <a:r>
                        <a:rPr lang="zh-CN" altLang="en-US" sz="1200" b="0" kern="1200" dirty="0">
                          <a:solidFill>
                            <a:schemeClr val="tx1"/>
                          </a:solidFill>
                          <a:effectLst/>
                          <a:latin typeface="微软雅黑" panose="020B0503020204020204" pitchFamily="34" charset="-122"/>
                          <a:ea typeface="微软雅黑" panose="020B0503020204020204" pitchFamily="34" charset="-122"/>
                          <a:cs typeface="+mn-cs"/>
                        </a:rPr>
                        <a:t>。</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）设置地暖的同层或异层排水卫生间，若建筑或门槛石部位预留尺寸不足或地暖保护层厚度不足</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50mm,,</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禁止地暖盘管贯穿门槛是下方施工，可设置在防水高度</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300mm</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以上的区域穿墙施工。</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）卫生间配置地暖且必须在门槛石下发设置地暖盘管施工的，需根据集团节点做法要求施工，门槛部位需设置</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C20</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细石混凝土挡水槛，并防水坎部位防水砂浆密实，门槛石施工完成后，且必须</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24</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小时闭水试验后，再下道工序施工。</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endParaRPr lang="zh-CN" altLang="zh-CN" sz="1701" kern="1200" dirty="0">
                        <a:solidFill>
                          <a:schemeClr val="dk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3" name="表格 12"/>
          <p:cNvGraphicFramePr>
            <a:graphicFrameLocks noGrp="1"/>
          </p:cNvGraphicFramePr>
          <p:nvPr/>
        </p:nvGraphicFramePr>
        <p:xfrm>
          <a:off x="4343939"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4144972750"/>
              </p:ext>
            </p:extLst>
          </p:nvPr>
        </p:nvGraphicFramePr>
        <p:xfrm>
          <a:off x="8386250" y="647799"/>
          <a:ext cx="2845873" cy="1240178"/>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597263">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pPr marL="0" marR="0" lvl="0" indent="0" algn="l" defTabSz="864017" rtl="0" eaLnBrk="1" fontAlgn="auto" latinLnBrk="0" hangingPunct="1">
                        <a:lnSpc>
                          <a:spcPct val="100000"/>
                        </a:lnSpc>
                        <a:spcBef>
                          <a:spcPts val="0"/>
                        </a:spcBef>
                        <a:spcAft>
                          <a:spcPts val="0"/>
                        </a:spcAft>
                        <a:buClrTx/>
                        <a:buSzTx/>
                        <a:buFontTx/>
                        <a:buNone/>
                        <a:tabLst/>
                        <a:defRPr/>
                      </a:pPr>
                      <a:r>
                        <a:rPr lang="zh-CN" altLang="en-US" sz="1200" b="0" kern="1200" dirty="0">
                          <a:solidFill>
                            <a:schemeClr val="tx1"/>
                          </a:solidFill>
                          <a:effectLst/>
                          <a:latin typeface="微软雅黑" panose="020B0503020204020204" pitchFamily="34" charset="-122"/>
                          <a:ea typeface="微软雅黑" panose="020B0503020204020204" pitchFamily="34" charset="-122"/>
                          <a:cs typeface="+mn-cs"/>
                        </a:rPr>
                        <a:t>防水工程细部节点构造</a:t>
                      </a:r>
                    </a:p>
                    <a:p>
                      <a:endParaRPr lang="zh-CN" altLang="en-US" sz="1200" b="0" dirty="0">
                        <a:solidFill>
                          <a:schemeClr val="tx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600098">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zh-CN" sz="1200" b="0" kern="1200" dirty="0">
                          <a:solidFill>
                            <a:schemeClr val="tx1"/>
                          </a:solidFill>
                          <a:effectLst/>
                          <a:latin typeface="微软雅黑" panose="020B0503020204020204" pitchFamily="34" charset="-122"/>
                          <a:ea typeface="微软雅黑" panose="020B0503020204020204" pitchFamily="34" charset="-122"/>
                          <a:cs typeface="+mn-cs"/>
                        </a:rPr>
                        <a:t>卫生间门槛石及卫生间节点图</a:t>
                      </a:r>
                      <a:r>
                        <a:rPr lang="en-US" altLang="zh-CN" sz="1200" b="0" kern="1200" dirty="0">
                          <a:solidFill>
                            <a:schemeClr val="tx1"/>
                          </a:solidFill>
                          <a:effectLst/>
                          <a:latin typeface="微软雅黑" panose="020B0503020204020204" pitchFamily="34" charset="-122"/>
                          <a:ea typeface="微软雅黑" panose="020B0503020204020204" pitchFamily="34" charset="-122"/>
                          <a:cs typeface="+mn-cs"/>
                        </a:rPr>
                        <a:t>03</a:t>
                      </a:r>
                      <a:endParaRPr lang="zh-CN" altLang="en-US" sz="1200" b="0" kern="1200" dirty="0">
                        <a:solidFill>
                          <a:schemeClr val="tx1"/>
                        </a:solidFill>
                        <a:effectLst/>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pic>
        <p:nvPicPr>
          <p:cNvPr id="16" name="图片 15">
            <a:extLst>
              <a:ext uri="{FF2B5EF4-FFF2-40B4-BE49-F238E27FC236}">
                <a16:creationId xmlns:a16="http://schemas.microsoft.com/office/drawing/2014/main" id="{249A7CC7-2991-4F27-9AEB-959A18D5138B}"/>
              </a:ext>
            </a:extLst>
          </p:cNvPr>
          <p:cNvPicPr>
            <a:picLocks noChangeAspect="1"/>
          </p:cNvPicPr>
          <p:nvPr/>
        </p:nvPicPr>
        <p:blipFill>
          <a:blip r:embed="rId3"/>
          <a:stretch>
            <a:fillRect/>
          </a:stretch>
        </p:blipFill>
        <p:spPr>
          <a:xfrm>
            <a:off x="490448" y="1130910"/>
            <a:ext cx="3973652" cy="2898522"/>
          </a:xfrm>
          <a:prstGeom prst="rect">
            <a:avLst/>
          </a:prstGeom>
        </p:spPr>
      </p:pic>
    </p:spTree>
    <p:extLst>
      <p:ext uri="{BB962C8B-B14F-4D97-AF65-F5344CB8AC3E}">
        <p14:creationId xmlns:p14="http://schemas.microsoft.com/office/powerpoint/2010/main" val="263326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20FCFD81-8B86-48A2-82CA-2C594961F212}"/>
              </a:ext>
            </a:extLst>
          </p:cNvPr>
          <p:cNvPicPr/>
          <p:nvPr/>
        </p:nvPicPr>
        <p:blipFill>
          <a:blip r:embed="rId2" cstate="print">
            <a:extLst>
              <a:ext uri="{28A0092B-C50C-407E-A947-70E740481C1C}">
                <a14:useLocalDpi xmlns:a14="http://schemas.microsoft.com/office/drawing/2010/main" val="0"/>
              </a:ext>
            </a:extLst>
          </a:blip>
          <a:srcRect/>
          <a:stretch>
            <a:fillRect/>
          </a:stretch>
        </p:blipFill>
        <p:spPr>
          <a:xfrm>
            <a:off x="503659" y="680857"/>
            <a:ext cx="3840279" cy="3603765"/>
          </a:xfrm>
          <a:prstGeom prst="rect">
            <a:avLst/>
          </a:prstGeom>
          <a:noFill/>
          <a:ln>
            <a:noFill/>
          </a:ln>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nvGraphicFramePr>
        <p:xfrm>
          <a:off x="431652" y="4284624"/>
          <a:ext cx="10800471" cy="1774577"/>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191511">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500257">
                <a:tc>
                  <a:txBody>
                    <a:bodyPr/>
                    <a:lstStyle/>
                    <a:p>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对卫生间的淋浴房挡水槛的尺寸、位置要复核。</a:t>
                      </a:r>
                    </a:p>
                    <a:p>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挡水槛阳角应为无缝拼接，细石混凝土挡水槛或止水钢板挡水槛嵌在石材中。</a:t>
                      </a:r>
                    </a:p>
                    <a:p>
                      <a:pPr marL="0" marR="0" lvl="0" indent="0" algn="l" defTabSz="864017" rtl="0" eaLnBrk="1" fontAlgn="auto" latinLnBrk="0" hangingPunct="1">
                        <a:lnSpc>
                          <a:spcPct val="1000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淋浴房固定玻璃及平开门通过五金件与挡水槛、墙面安装牢固处均采用专业打注中性防霉密封胶：玻璃门扇设密封条、导水槽：淋浴区内阴角处均采用专业打胶防水渗漏。淋浴下方设置流水槽，且地漏设置在淋浴喷头下方的流水槽居中位置或边角处。</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淋浴房结构楼面预植圆钢，并且顶部焊接圆钢相连，制模浇捣淋浴房挡水槛，挡水槛地面应先凿毛、采用细石砼浇捣。</a:t>
                      </a:r>
                    </a:p>
                    <a:p>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淋浴房细石混凝土挡水槛或止水钢板高度按照高于淋浴房内外侧最高处地面完成面约</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20mm</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控制、使用防水砂浆固定。</a:t>
                      </a:r>
                    </a:p>
                    <a:p>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(6)</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细石混凝土挡水槛或止水钢板端头与墙体交接处应伸入墙体</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20mm</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、用防水砂浆固定、并封堵捂实、并与墙地面统一做防水处理。</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3" name="表格 12"/>
          <p:cNvGraphicFramePr>
            <a:graphicFrameLocks noGrp="1"/>
          </p:cNvGraphicFramePr>
          <p:nvPr/>
        </p:nvGraphicFramePr>
        <p:xfrm>
          <a:off x="4343939"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2209273134"/>
              </p:ext>
            </p:extLst>
          </p:nvPr>
        </p:nvGraphicFramePr>
        <p:xfrm>
          <a:off x="8386250" y="647799"/>
          <a:ext cx="2845873" cy="1240178"/>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597263">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pPr marL="0" marR="0" lvl="0" indent="0" algn="l" defTabSz="864017" rtl="0" eaLnBrk="1" fontAlgn="auto" latinLnBrk="0" hangingPunct="1">
                        <a:lnSpc>
                          <a:spcPct val="100000"/>
                        </a:lnSpc>
                        <a:spcBef>
                          <a:spcPts val="0"/>
                        </a:spcBef>
                        <a:spcAft>
                          <a:spcPts val="0"/>
                        </a:spcAft>
                        <a:buClrTx/>
                        <a:buSzTx/>
                        <a:buFontTx/>
                        <a:buNone/>
                        <a:tabLst/>
                        <a:defRPr/>
                      </a:pPr>
                      <a:r>
                        <a:rPr lang="zh-CN" altLang="en-US" sz="1200" b="0" kern="1200" dirty="0">
                          <a:solidFill>
                            <a:schemeClr val="tx1"/>
                          </a:solidFill>
                          <a:effectLst/>
                          <a:latin typeface="微软雅黑" panose="020B0503020204020204" pitchFamily="34" charset="-122"/>
                          <a:ea typeface="微软雅黑" panose="020B0503020204020204" pitchFamily="34" charset="-122"/>
                          <a:cs typeface="+mn-cs"/>
                        </a:rPr>
                        <a:t>防水工程细部节点构造</a:t>
                      </a:r>
                    </a:p>
                    <a:p>
                      <a:endParaRPr lang="zh-CN" altLang="en-US" sz="1200" b="0" dirty="0">
                        <a:solidFill>
                          <a:schemeClr val="tx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600098">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zh-CN" sz="1200" b="0" kern="1200" dirty="0">
                          <a:solidFill>
                            <a:schemeClr val="tx1"/>
                          </a:solidFill>
                          <a:effectLst/>
                          <a:latin typeface="微软雅黑" panose="020B0503020204020204" pitchFamily="34" charset="-122"/>
                          <a:ea typeface="微软雅黑" panose="020B0503020204020204" pitchFamily="34" charset="-122"/>
                          <a:cs typeface="+mn-cs"/>
                        </a:rPr>
                        <a:t>淋浴房门槛石施工通用节点图</a:t>
                      </a:r>
                      <a:endParaRPr lang="zh-CN" altLang="en-US" sz="1200" b="0" kern="1200" dirty="0">
                        <a:solidFill>
                          <a:schemeClr val="tx1"/>
                        </a:solidFill>
                        <a:effectLst/>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pic>
        <p:nvPicPr>
          <p:cNvPr id="15" name="图片 14">
            <a:extLst>
              <a:ext uri="{FF2B5EF4-FFF2-40B4-BE49-F238E27FC236}">
                <a16:creationId xmlns:a16="http://schemas.microsoft.com/office/drawing/2014/main" id="{F1482EB2-B33C-4821-BFED-03B5C3096A84}"/>
              </a:ext>
            </a:extLst>
          </p:cNvPr>
          <p:cNvPicPr/>
          <p:nvPr/>
        </p:nvPicPr>
        <p:blipFill>
          <a:blip r:embed="rId3" cstate="print">
            <a:extLst>
              <a:ext uri="{28A0092B-C50C-407E-A947-70E740481C1C}">
                <a14:useLocalDpi xmlns:a14="http://schemas.microsoft.com/office/drawing/2010/main" val="0"/>
              </a:ext>
            </a:extLst>
          </a:blip>
          <a:srcRect r="19966"/>
          <a:stretch>
            <a:fillRect/>
          </a:stretch>
        </p:blipFill>
        <p:spPr>
          <a:xfrm>
            <a:off x="4415945" y="1267721"/>
            <a:ext cx="1962164" cy="2020827"/>
          </a:xfrm>
          <a:prstGeom prst="rect">
            <a:avLst/>
          </a:prstGeom>
          <a:ln>
            <a:noFill/>
          </a:ln>
        </p:spPr>
      </p:pic>
      <p:pic>
        <p:nvPicPr>
          <p:cNvPr id="17" name="图片 16">
            <a:extLst>
              <a:ext uri="{FF2B5EF4-FFF2-40B4-BE49-F238E27FC236}">
                <a16:creationId xmlns:a16="http://schemas.microsoft.com/office/drawing/2014/main" id="{9BEC897F-B6EF-4B26-B8A2-2DEC14EE594E}"/>
              </a:ext>
            </a:extLst>
          </p:cNvPr>
          <p:cNvPicPr/>
          <p:nvPr/>
        </p:nvPicPr>
        <p:blipFill>
          <a:blip r:embed="rId4">
            <a:extLst>
              <a:ext uri="{28A0092B-C50C-407E-A947-70E740481C1C}">
                <a14:useLocalDpi xmlns:a14="http://schemas.microsoft.com/office/drawing/2010/main" val="0"/>
              </a:ext>
            </a:extLst>
          </a:blip>
          <a:srcRect l="13689" t="33809" r="10795"/>
          <a:stretch>
            <a:fillRect/>
          </a:stretch>
        </p:blipFill>
        <p:spPr>
          <a:xfrm>
            <a:off x="6472634" y="1267721"/>
            <a:ext cx="1723367" cy="2020827"/>
          </a:xfrm>
          <a:prstGeom prst="rect">
            <a:avLst/>
          </a:prstGeom>
          <a:ln>
            <a:noFill/>
          </a:ln>
        </p:spPr>
      </p:pic>
    </p:spTree>
    <p:extLst>
      <p:ext uri="{BB962C8B-B14F-4D97-AF65-F5344CB8AC3E}">
        <p14:creationId xmlns:p14="http://schemas.microsoft.com/office/powerpoint/2010/main" val="36795201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AB696716-BFE3-4996-B712-E7DB236BB686}"/>
              </a:ext>
            </a:extLst>
          </p:cNvPr>
          <p:cNvPicPr/>
          <p:nvPr/>
        </p:nvPicPr>
        <p:blipFill>
          <a:blip r:embed="rId2">
            <a:extLst>
              <a:ext uri="{28A0092B-C50C-407E-A947-70E740481C1C}">
                <a14:useLocalDpi xmlns:a14="http://schemas.microsoft.com/office/drawing/2010/main" val="0"/>
              </a:ext>
            </a:extLst>
          </a:blip>
          <a:srcRect l="1807" t="4143" r="5600" b="15923"/>
          <a:stretch>
            <a:fillRect/>
          </a:stretch>
        </p:blipFill>
        <p:spPr>
          <a:xfrm>
            <a:off x="431652" y="1116115"/>
            <a:ext cx="4464496" cy="3060496"/>
          </a:xfrm>
          <a:prstGeom prst="rect">
            <a:avLst/>
          </a:prstGeom>
          <a:noFill/>
          <a:ln>
            <a:noFill/>
          </a:ln>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nvGraphicFramePr>
        <p:xfrm>
          <a:off x="431652" y="4284624"/>
          <a:ext cx="10728498" cy="1750787"/>
        </p:xfrm>
        <a:graphic>
          <a:graphicData uri="http://schemas.openxmlformats.org/drawingml/2006/table">
            <a:tbl>
              <a:tblPr firstRow="1" bandRow="1">
                <a:tableStyleId>{5C22544A-7EE6-4342-B048-85BDC9FD1C3A}</a:tableStyleId>
              </a:tblPr>
              <a:tblGrid>
                <a:gridCol w="10728498">
                  <a:extLst>
                    <a:ext uri="{9D8B030D-6E8A-4147-A177-3AD203B41FA5}">
                      <a16:colId xmlns:a16="http://schemas.microsoft.com/office/drawing/2014/main" val="2451828727"/>
                    </a:ext>
                  </a:extLst>
                </a:gridCol>
              </a:tblGrid>
              <a:tr h="248358">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476467">
                <a:tc>
                  <a:txBody>
                    <a:bodyPr/>
                    <a:lstStyle/>
                    <a:p>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异层排水</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楼板开孔需大于排水管管径，孔壁需进行凿毛处理。需用专用模具支撑，浇捣需用细石混凝土分二次封堵浇捣密实。</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管根防水加强等措施按照集团防渗漏提指引进行。</a:t>
                      </a:r>
                    </a:p>
                    <a:p>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地漏的排水管口标高应根据地漏型号和找坡确定，使排水管与地漏连接紧密。</a:t>
                      </a:r>
                    </a:p>
                    <a:p>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地漏安装时周边的砂桨应填充密实。</a:t>
                      </a:r>
                    </a:p>
                    <a:p>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地漏、排水管口径需符合排水流量要求。</a:t>
                      </a:r>
                    </a:p>
                    <a:p>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地漏应选择带水封的防臭型地漏。</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6</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）同层排水地漏位置需根据精装地面排版图确定，位置要合理美观。</a:t>
                      </a:r>
                      <a:endPar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3" name="表格 12"/>
          <p:cNvGraphicFramePr>
            <a:graphicFrameLocks noGrp="1"/>
          </p:cNvGraphicFramePr>
          <p:nvPr/>
        </p:nvGraphicFramePr>
        <p:xfrm>
          <a:off x="4343939"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3248379683"/>
              </p:ext>
            </p:extLst>
          </p:nvPr>
        </p:nvGraphicFramePr>
        <p:xfrm>
          <a:off x="8386250" y="647799"/>
          <a:ext cx="2845873" cy="1240178"/>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597263">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pPr marL="0" marR="0" lvl="0" indent="0" algn="l" defTabSz="864017" rtl="0" eaLnBrk="1" fontAlgn="auto" latinLnBrk="0" hangingPunct="1">
                        <a:lnSpc>
                          <a:spcPct val="100000"/>
                        </a:lnSpc>
                        <a:spcBef>
                          <a:spcPts val="0"/>
                        </a:spcBef>
                        <a:spcAft>
                          <a:spcPts val="0"/>
                        </a:spcAft>
                        <a:buClrTx/>
                        <a:buSzTx/>
                        <a:buFontTx/>
                        <a:buNone/>
                        <a:tabLst/>
                        <a:defRPr/>
                      </a:pPr>
                      <a:r>
                        <a:rPr lang="zh-CN" altLang="en-US" sz="1200" b="0" kern="1200" dirty="0">
                          <a:solidFill>
                            <a:schemeClr val="tx1"/>
                          </a:solidFill>
                          <a:effectLst/>
                          <a:latin typeface="微软雅黑" panose="020B0503020204020204" pitchFamily="34" charset="-122"/>
                          <a:ea typeface="微软雅黑" panose="020B0503020204020204" pitchFamily="34" charset="-122"/>
                          <a:cs typeface="+mn-cs"/>
                        </a:rPr>
                        <a:t>防水工程细部节点构造</a:t>
                      </a:r>
                    </a:p>
                    <a:p>
                      <a:endParaRPr lang="zh-CN" altLang="en-US" sz="1200" b="0" dirty="0">
                        <a:solidFill>
                          <a:schemeClr val="tx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600098">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altLang="zh-CN" sz="1200" b="0" kern="1200" dirty="0">
                        <a:solidFill>
                          <a:schemeClr val="tx1"/>
                        </a:solidFill>
                        <a:effectLst/>
                        <a:latin typeface="微软雅黑" panose="020B0503020204020204" pitchFamily="34" charset="-122"/>
                        <a:ea typeface="微软雅黑" panose="020B0503020204020204" pitchFamily="34" charset="-122"/>
                        <a:cs typeface="+mn-cs"/>
                      </a:endParaRPr>
                    </a:p>
                    <a:p>
                      <a:pPr algn="ctr"/>
                      <a:r>
                        <a:rPr lang="zh-CN" altLang="zh-CN" sz="1200" b="0" kern="1200" dirty="0">
                          <a:solidFill>
                            <a:schemeClr val="tx1"/>
                          </a:solidFill>
                          <a:effectLst/>
                          <a:latin typeface="微软雅黑" panose="020B0503020204020204" pitchFamily="34" charset="-122"/>
                          <a:ea typeface="微软雅黑" panose="020B0503020204020204" pitchFamily="34" charset="-122"/>
                          <a:cs typeface="+mn-cs"/>
                        </a:rPr>
                        <a:t>卫生间地漏排水管剖面图</a:t>
                      </a:r>
                      <a:endParaRPr lang="zh-CN" altLang="en-US" sz="1200" b="0" kern="1200" dirty="0">
                        <a:solidFill>
                          <a:schemeClr val="tx1"/>
                        </a:solidFill>
                        <a:effectLst/>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pic>
        <p:nvPicPr>
          <p:cNvPr id="18" name="图片 17" descr="https://timgsa.baidu.com/timg?image&amp;quality=80&amp;size=b9999_10000&amp;sec=1542021460585&amp;di=e18769cf82c16bf78a8aafda46502ec8&amp;imgtype=0&amp;src=http%3A%2F%2Fcdn.k618img.cn%2Fnews.k618.cn%2Froll%2F201712%2FW020171206404161300571.jpeg">
            <a:extLst>
              <a:ext uri="{FF2B5EF4-FFF2-40B4-BE49-F238E27FC236}">
                <a16:creationId xmlns:a16="http://schemas.microsoft.com/office/drawing/2014/main" id="{1B6BE17F-E129-4971-B890-8E6FA74D1F6F}"/>
              </a:ext>
            </a:extLst>
          </p:cNvPr>
          <p:cNvPicPr/>
          <p:nvPr/>
        </p:nvPicPr>
        <p:blipFill>
          <a:blip r:embed="rId3">
            <a:extLst>
              <a:ext uri="{28A0092B-C50C-407E-A947-70E740481C1C}">
                <a14:useLocalDpi xmlns:a14="http://schemas.microsoft.com/office/drawing/2010/main" val="0"/>
              </a:ext>
            </a:extLst>
          </a:blip>
          <a:srcRect/>
          <a:stretch>
            <a:fillRect/>
          </a:stretch>
        </p:blipFill>
        <p:spPr>
          <a:xfrm>
            <a:off x="5030895" y="1476545"/>
            <a:ext cx="2879725" cy="2160270"/>
          </a:xfrm>
          <a:prstGeom prst="rect">
            <a:avLst/>
          </a:prstGeom>
          <a:noFill/>
          <a:ln>
            <a:noFill/>
          </a:ln>
        </p:spPr>
      </p:pic>
    </p:spTree>
    <p:extLst>
      <p:ext uri="{BB962C8B-B14F-4D97-AF65-F5344CB8AC3E}">
        <p14:creationId xmlns:p14="http://schemas.microsoft.com/office/powerpoint/2010/main" val="7550166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extLst>
              <p:ext uri="{D42A27DB-BD31-4B8C-83A1-F6EECF244321}">
                <p14:modId xmlns:p14="http://schemas.microsoft.com/office/powerpoint/2010/main" val="2986055055"/>
              </p:ext>
            </p:extLst>
          </p:nvPr>
        </p:nvGraphicFramePr>
        <p:xfrm>
          <a:off x="431652" y="4392214"/>
          <a:ext cx="10801200" cy="1615694"/>
        </p:xfrm>
        <a:graphic>
          <a:graphicData uri="http://schemas.openxmlformats.org/drawingml/2006/table">
            <a:tbl>
              <a:tblPr firstRow="1" bandRow="1">
                <a:tableStyleId>{5C22544A-7EE6-4342-B048-85BDC9FD1C3A}</a:tableStyleId>
              </a:tblPr>
              <a:tblGrid>
                <a:gridCol w="10801200">
                  <a:extLst>
                    <a:ext uri="{9D8B030D-6E8A-4147-A177-3AD203B41FA5}">
                      <a16:colId xmlns:a16="http://schemas.microsoft.com/office/drawing/2014/main" val="2451828727"/>
                    </a:ext>
                  </a:extLst>
                </a:gridCol>
              </a:tblGrid>
              <a:tr h="236932">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275237">
                <a:tc>
                  <a:txBody>
                    <a:bodyPr/>
                    <a:lstStyle/>
                    <a:p>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设计必须确保室内外建筑完成面高差≥</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50mm</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          </a:t>
                      </a:r>
                      <a:endPar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阳台门槛下口需防水砂浆封堵密实，闭水试验完成后再下道工序施工，阳台防水高度需根据集团要求实施。</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阳台土建建筑地面设置保温的，土建找平后需做二次防水，闭水试验完成后再下道工序施工。</a:t>
                      </a:r>
                      <a:endPar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每层外挑阳台可不做图中防水层。</a:t>
                      </a:r>
                      <a:endPar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endParaRPr lang="en-US" altLang="zh-CN" sz="1701" kern="1200" dirty="0">
                        <a:solidFill>
                          <a:schemeClr val="dk1"/>
                        </a:solidFill>
                        <a:effectLst/>
                        <a:latin typeface="+mn-lt"/>
                        <a:ea typeface="+mn-ea"/>
                        <a:cs typeface="+mn-cs"/>
                      </a:endParaRPr>
                    </a:p>
                    <a:p>
                      <a:endParaRPr lang="zh-CN" altLang="zh-CN" sz="1701" kern="1200" dirty="0">
                        <a:solidFill>
                          <a:schemeClr val="dk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3" name="表格 12"/>
          <p:cNvGraphicFramePr>
            <a:graphicFrameLocks noGrp="1"/>
          </p:cNvGraphicFramePr>
          <p:nvPr/>
        </p:nvGraphicFramePr>
        <p:xfrm>
          <a:off x="4343939"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2965403247"/>
              </p:ext>
            </p:extLst>
          </p:nvPr>
        </p:nvGraphicFramePr>
        <p:xfrm>
          <a:off x="8386250" y="647799"/>
          <a:ext cx="2845873" cy="1384166"/>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649432">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pPr marL="0" marR="0" lvl="0" indent="0" algn="l" defTabSz="864017" rtl="0" eaLnBrk="1" fontAlgn="auto" latinLnBrk="0" hangingPunct="1">
                        <a:lnSpc>
                          <a:spcPct val="100000"/>
                        </a:lnSpc>
                        <a:spcBef>
                          <a:spcPts val="0"/>
                        </a:spcBef>
                        <a:spcAft>
                          <a:spcPts val="0"/>
                        </a:spcAft>
                        <a:buClrTx/>
                        <a:buSzTx/>
                        <a:buFontTx/>
                        <a:buNone/>
                        <a:tabLst/>
                        <a:defRPr/>
                      </a:pPr>
                      <a:r>
                        <a:rPr lang="zh-CN" altLang="en-US" sz="1200" b="0" kern="1200" dirty="0">
                          <a:solidFill>
                            <a:schemeClr val="tx1"/>
                          </a:solidFill>
                          <a:effectLst/>
                          <a:latin typeface="微软雅黑" panose="020B0503020204020204" pitchFamily="34" charset="-122"/>
                          <a:ea typeface="微软雅黑" panose="020B0503020204020204" pitchFamily="34" charset="-122"/>
                          <a:cs typeface="+mn-cs"/>
                        </a:rPr>
                        <a:t>防水工程细部节点构造</a:t>
                      </a:r>
                    </a:p>
                    <a:p>
                      <a:endParaRPr lang="zh-CN" altLang="en-US" sz="1200" b="0" dirty="0">
                        <a:solidFill>
                          <a:schemeClr val="tx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734734">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ct val="173000"/>
                        </a:lnSpc>
                        <a:spcBef>
                          <a:spcPts val="1300"/>
                        </a:spcBef>
                        <a:spcAft>
                          <a:spcPts val="1300"/>
                        </a:spcAft>
                      </a:pPr>
                      <a:r>
                        <a:rPr lang="zh-CN" altLang="en-US" sz="1200" b="0" kern="1200" dirty="0">
                          <a:solidFill>
                            <a:schemeClr val="tx1"/>
                          </a:solidFill>
                          <a:effectLst/>
                          <a:latin typeface="微软雅黑" panose="020B0503020204020204" pitchFamily="34" charset="-122"/>
                          <a:ea typeface="微软雅黑" panose="020B0503020204020204" pitchFamily="34" charset="-122"/>
                          <a:cs typeface="+mn-cs"/>
                        </a:rPr>
                        <a:t>阳台移门门槛施工节点图</a:t>
                      </a:r>
                      <a:r>
                        <a:rPr lang="en-US" altLang="zh-CN" sz="1200" b="0" kern="1200" dirty="0">
                          <a:solidFill>
                            <a:schemeClr val="tx1"/>
                          </a:solidFill>
                          <a:effectLst/>
                          <a:latin typeface="微软雅黑" panose="020B0503020204020204" pitchFamily="34" charset="-122"/>
                          <a:ea typeface="微软雅黑" panose="020B0503020204020204" pitchFamily="34" charset="-122"/>
                          <a:cs typeface="+mn-cs"/>
                        </a:rPr>
                        <a:t>01</a:t>
                      </a:r>
                      <a:endParaRPr lang="zh-CN" altLang="en-US" sz="1200" b="0" kern="1200" dirty="0">
                        <a:solidFill>
                          <a:schemeClr val="tx1"/>
                        </a:solidFill>
                        <a:effectLst/>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pic>
        <p:nvPicPr>
          <p:cNvPr id="14" name="图片 13">
            <a:extLst>
              <a:ext uri="{FF2B5EF4-FFF2-40B4-BE49-F238E27FC236}">
                <a16:creationId xmlns:a16="http://schemas.microsoft.com/office/drawing/2014/main" id="{FE39926D-73FB-4B38-85EC-53F01131CD44}"/>
              </a:ext>
            </a:extLst>
          </p:cNvPr>
          <p:cNvPicPr/>
          <p:nvPr/>
        </p:nvPicPr>
        <p:blipFill>
          <a:blip r:embed="rId2">
            <a:extLst>
              <a:ext uri="{28A0092B-C50C-407E-A947-70E740481C1C}">
                <a14:useLocalDpi xmlns:a14="http://schemas.microsoft.com/office/drawing/2010/main" val="0"/>
              </a:ext>
            </a:extLst>
          </a:blip>
          <a:srcRect l="1227" r="2191" b="1276"/>
          <a:stretch>
            <a:fillRect/>
          </a:stretch>
        </p:blipFill>
        <p:spPr>
          <a:xfrm>
            <a:off x="719684" y="1267721"/>
            <a:ext cx="3096344" cy="2764453"/>
          </a:xfrm>
          <a:prstGeom prst="rect">
            <a:avLst/>
          </a:prstGeom>
          <a:noFill/>
          <a:ln>
            <a:noFill/>
          </a:ln>
        </p:spPr>
      </p:pic>
      <p:pic>
        <p:nvPicPr>
          <p:cNvPr id="15" name="图片 14" descr="https://timgsa.baidu.com/timg?image&amp;quality=80&amp;size=b9999_10000&amp;sec=1542024400329&amp;di=20e87247e3a8dd22454bdef1f212dabd&amp;imgtype=0&amp;src=http%3A%2F%2Fclubfiles.libaclub.com%2F2012%2F08%2F27%2F17%2F35648341.jpg">
            <a:extLst>
              <a:ext uri="{FF2B5EF4-FFF2-40B4-BE49-F238E27FC236}">
                <a16:creationId xmlns:a16="http://schemas.microsoft.com/office/drawing/2014/main" id="{AACA981D-F679-4036-A3D4-CF9E15D95902}"/>
              </a:ext>
            </a:extLst>
          </p:cNvPr>
          <p:cNvPicPr/>
          <p:nvPr/>
        </p:nvPicPr>
        <p:blipFill>
          <a:blip r:embed="rId3" cstate="print">
            <a:extLst>
              <a:ext uri="{28A0092B-C50C-407E-A947-70E740481C1C}">
                <a14:useLocalDpi xmlns:a14="http://schemas.microsoft.com/office/drawing/2010/main" val="0"/>
              </a:ext>
            </a:extLst>
          </a:blip>
          <a:srcRect/>
          <a:stretch>
            <a:fillRect/>
          </a:stretch>
        </p:blipFill>
        <p:spPr>
          <a:xfrm>
            <a:off x="4672741" y="1504432"/>
            <a:ext cx="2879725" cy="2160270"/>
          </a:xfrm>
          <a:prstGeom prst="rect">
            <a:avLst/>
          </a:prstGeom>
          <a:noFill/>
          <a:ln>
            <a:noFill/>
          </a:ln>
        </p:spPr>
      </p:pic>
    </p:spTree>
    <p:extLst>
      <p:ext uri="{BB962C8B-B14F-4D97-AF65-F5344CB8AC3E}">
        <p14:creationId xmlns:p14="http://schemas.microsoft.com/office/powerpoint/2010/main" val="22504905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nvGraphicFramePr>
        <p:xfrm>
          <a:off x="431651" y="4369626"/>
          <a:ext cx="10800471" cy="1686021"/>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281696">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404325">
                <a:tc>
                  <a:txBody>
                    <a:bodyPr/>
                    <a:lstStyle/>
                    <a:p>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 (1)</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门套基层板与墙体连接牢固且用美固钉固定。门套基层及门套根部距门槛石留缝</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30-50MM</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。根部用防水胶泥填充，以防止水汽渗入门框引起油漆饰面变形发霉。</a:t>
                      </a:r>
                    </a:p>
                    <a:p>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门套基层需做防火、防潮、防虫、防腐处理。</a:t>
                      </a:r>
                    </a:p>
                    <a:p>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门套基层与结构墙之间有缝隙需用发泡剂填充，且水泥灌浆封堵填平处理。</a:t>
                      </a:r>
                    </a:p>
                    <a:p>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卫生间等湿区门套及基层做好需离地面完成面</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5mm</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、注耐候胶（同门套色系）。</a:t>
                      </a:r>
                    </a:p>
                    <a:p>
                      <a:endParaRPr lang="zh-CN" altLang="zh-CN" sz="1701" kern="1200" dirty="0">
                        <a:solidFill>
                          <a:schemeClr val="dk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3" name="表格 12"/>
          <p:cNvGraphicFramePr>
            <a:graphicFrameLocks noGrp="1"/>
          </p:cNvGraphicFramePr>
          <p:nvPr/>
        </p:nvGraphicFramePr>
        <p:xfrm>
          <a:off x="4343939"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1701407267"/>
              </p:ext>
            </p:extLst>
          </p:nvPr>
        </p:nvGraphicFramePr>
        <p:xfrm>
          <a:off x="8386250" y="647799"/>
          <a:ext cx="2845873" cy="1345737"/>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627673">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pPr marL="0" marR="0" lvl="0" indent="0" algn="l" defTabSz="864017" rtl="0" eaLnBrk="1" fontAlgn="auto" latinLnBrk="0" hangingPunct="1">
                        <a:lnSpc>
                          <a:spcPct val="100000"/>
                        </a:lnSpc>
                        <a:spcBef>
                          <a:spcPts val="0"/>
                        </a:spcBef>
                        <a:spcAft>
                          <a:spcPts val="0"/>
                        </a:spcAft>
                        <a:buClrTx/>
                        <a:buSzTx/>
                        <a:buFontTx/>
                        <a:buNone/>
                        <a:tabLst/>
                        <a:defRPr/>
                      </a:pPr>
                      <a:r>
                        <a:rPr lang="zh-CN" altLang="en-US" sz="1200" b="0" kern="1200" dirty="0">
                          <a:solidFill>
                            <a:schemeClr val="tx1"/>
                          </a:solidFill>
                          <a:effectLst/>
                          <a:latin typeface="微软雅黑" panose="020B0503020204020204" pitchFamily="34" charset="-122"/>
                          <a:ea typeface="微软雅黑" panose="020B0503020204020204" pitchFamily="34" charset="-122"/>
                          <a:cs typeface="+mn-cs"/>
                        </a:rPr>
                        <a:t>防水工程细部节点构造</a:t>
                      </a:r>
                    </a:p>
                    <a:p>
                      <a:endParaRPr lang="zh-CN" altLang="en-US" sz="1200" b="0" dirty="0">
                        <a:solidFill>
                          <a:schemeClr val="tx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705657">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ct val="173000"/>
                        </a:lnSpc>
                        <a:spcBef>
                          <a:spcPts val="1300"/>
                        </a:spcBef>
                        <a:spcAft>
                          <a:spcPts val="1300"/>
                        </a:spcAft>
                      </a:pPr>
                      <a:r>
                        <a:rPr lang="zh-CN" altLang="zh-CN" sz="1200" b="0" kern="1200" dirty="0">
                          <a:solidFill>
                            <a:schemeClr val="tx1"/>
                          </a:solidFill>
                          <a:effectLst/>
                          <a:latin typeface="微软雅黑" panose="020B0503020204020204" pitchFamily="34" charset="-122"/>
                          <a:ea typeface="微软雅黑" panose="020B0503020204020204" pitchFamily="34" charset="-122"/>
                          <a:cs typeface="+mn-cs"/>
                        </a:rPr>
                        <a:t>厨卫门套基层根部防潮节点图</a:t>
                      </a:r>
                      <a:endParaRPr lang="zh-CN" altLang="en-US" sz="1200" b="0" kern="1200" dirty="0">
                        <a:solidFill>
                          <a:schemeClr val="tx1"/>
                        </a:solidFill>
                        <a:effectLst/>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pic>
        <p:nvPicPr>
          <p:cNvPr id="16" name="图片 15">
            <a:extLst>
              <a:ext uri="{FF2B5EF4-FFF2-40B4-BE49-F238E27FC236}">
                <a16:creationId xmlns:a16="http://schemas.microsoft.com/office/drawing/2014/main" id="{C16A4A67-F00F-457B-A4AF-756043BF0AE7}"/>
              </a:ext>
            </a:extLst>
          </p:cNvPr>
          <p:cNvPicPr/>
          <p:nvPr/>
        </p:nvPicPr>
        <p:blipFill>
          <a:blip r:embed="rId3">
            <a:extLst>
              <a:ext uri="{28A0092B-C50C-407E-A947-70E740481C1C}">
                <a14:useLocalDpi xmlns:a14="http://schemas.microsoft.com/office/drawing/2010/main" val="0"/>
              </a:ext>
            </a:extLst>
          </a:blip>
          <a:srcRect r="11904"/>
          <a:stretch>
            <a:fillRect/>
          </a:stretch>
        </p:blipFill>
        <p:spPr>
          <a:xfrm>
            <a:off x="527515" y="1119017"/>
            <a:ext cx="3816424" cy="3068847"/>
          </a:xfrm>
          <a:prstGeom prst="rect">
            <a:avLst/>
          </a:prstGeom>
          <a:ln>
            <a:noFill/>
          </a:ln>
        </p:spPr>
      </p:pic>
      <p:pic>
        <p:nvPicPr>
          <p:cNvPr id="17" name="图片 16">
            <a:extLst>
              <a:ext uri="{FF2B5EF4-FFF2-40B4-BE49-F238E27FC236}">
                <a16:creationId xmlns:a16="http://schemas.microsoft.com/office/drawing/2014/main" id="{0AD79968-B1D1-4BBB-8798-E508B95B1364}"/>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4162761" y="1367879"/>
            <a:ext cx="1997097" cy="1907448"/>
          </a:xfrm>
          <a:prstGeom prst="rect">
            <a:avLst/>
          </a:prstGeom>
        </p:spPr>
      </p:pic>
      <p:pic>
        <p:nvPicPr>
          <p:cNvPr id="18" name="图片 17">
            <a:extLst>
              <a:ext uri="{FF2B5EF4-FFF2-40B4-BE49-F238E27FC236}">
                <a16:creationId xmlns:a16="http://schemas.microsoft.com/office/drawing/2014/main" id="{AF6CCFF2-0BCE-4720-AFAE-01EC8D65047D}"/>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6192292" y="1367879"/>
            <a:ext cx="2052377" cy="1907448"/>
          </a:xfrm>
          <a:prstGeom prst="rect">
            <a:avLst/>
          </a:prstGeom>
        </p:spPr>
      </p:pic>
    </p:spTree>
    <p:extLst>
      <p:ext uri="{BB962C8B-B14F-4D97-AF65-F5344CB8AC3E}">
        <p14:creationId xmlns:p14="http://schemas.microsoft.com/office/powerpoint/2010/main" val="32575052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id="{9A05E0BA-1AE8-43C2-8284-3D8B59FF355A}"/>
              </a:ext>
            </a:extLst>
          </p:cNvPr>
          <p:cNvPicPr/>
          <p:nvPr/>
        </p:nvPicPr>
        <p:blipFill>
          <a:blip r:embed="rId2">
            <a:extLst>
              <a:ext uri="{28A0092B-C50C-407E-A947-70E740481C1C}">
                <a14:useLocalDpi xmlns:a14="http://schemas.microsoft.com/office/drawing/2010/main" val="0"/>
              </a:ext>
            </a:extLst>
          </a:blip>
          <a:stretch>
            <a:fillRect/>
          </a:stretch>
        </p:blipFill>
        <p:spPr>
          <a:xfrm>
            <a:off x="468376" y="901212"/>
            <a:ext cx="4489530" cy="3423965"/>
          </a:xfrm>
          <a:prstGeom prst="rect">
            <a:avLst/>
          </a:prstGeom>
          <a:ln>
            <a:noFill/>
          </a:ln>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nvGraphicFramePr>
        <p:xfrm>
          <a:off x="431652" y="4317681"/>
          <a:ext cx="10800471" cy="1715642"/>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250446">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441322">
                <a:tc>
                  <a:txBody>
                    <a:bodyPr/>
                    <a:lstStyle/>
                    <a:p>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 (1)</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木门套立板下口需做止水条，且与地面做统一防水，低于门槛石完成面</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30mm</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，门槛石安装采用粘接剂。</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木门套、口线根部留</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3mm</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缝，注耐候胶（同门套色系）。</a:t>
                      </a:r>
                    </a:p>
                    <a:p>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 (3)</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门安装完毕后清洁工作面后注胶、养护。</a:t>
                      </a:r>
                    </a:p>
                    <a:p>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门槛石位置用细石混凝土浇筑止水反坎、标高低于门槛石完成面约</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30mm</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。地面湿作业施工前，先完成门槛石铺贴、再用防水涂料对门槛石下口进行封闭。</a:t>
                      </a:r>
                    </a:p>
                    <a:p>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厨卫间门槛石与两侧墙体间的缝隙应使用防水性水泥砂浆塞实。</a:t>
                      </a:r>
                    </a:p>
                    <a:p>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(6)</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混凝土反坎应与厨卫间一起涂刷防水层。</a:t>
                      </a:r>
                    </a:p>
                    <a:p>
                      <a:endPar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3" name="表格 12"/>
          <p:cNvGraphicFramePr>
            <a:graphicFrameLocks noGrp="1"/>
          </p:cNvGraphicFramePr>
          <p:nvPr/>
        </p:nvGraphicFramePr>
        <p:xfrm>
          <a:off x="4343939"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2544178402"/>
              </p:ext>
            </p:extLst>
          </p:nvPr>
        </p:nvGraphicFramePr>
        <p:xfrm>
          <a:off x="8386250" y="647799"/>
          <a:ext cx="2845873" cy="1240178"/>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597263">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pPr marL="0" marR="0" lvl="0" indent="0" algn="l" defTabSz="864017" rtl="0" eaLnBrk="1" fontAlgn="auto" latinLnBrk="0" hangingPunct="1">
                        <a:lnSpc>
                          <a:spcPct val="100000"/>
                        </a:lnSpc>
                        <a:spcBef>
                          <a:spcPts val="0"/>
                        </a:spcBef>
                        <a:spcAft>
                          <a:spcPts val="0"/>
                        </a:spcAft>
                        <a:buClrTx/>
                        <a:buSzTx/>
                        <a:buFontTx/>
                        <a:buNone/>
                        <a:tabLst/>
                        <a:defRPr/>
                      </a:pPr>
                      <a:r>
                        <a:rPr lang="zh-CN" altLang="en-US" sz="1200" b="0" kern="1200" dirty="0">
                          <a:solidFill>
                            <a:schemeClr val="tx1"/>
                          </a:solidFill>
                          <a:effectLst/>
                          <a:latin typeface="微软雅黑" panose="020B0503020204020204" pitchFamily="34" charset="-122"/>
                          <a:ea typeface="微软雅黑" panose="020B0503020204020204" pitchFamily="34" charset="-122"/>
                          <a:cs typeface="+mn-cs"/>
                        </a:rPr>
                        <a:t>防水工程细部节点构造</a:t>
                      </a:r>
                    </a:p>
                    <a:p>
                      <a:endParaRPr lang="zh-CN" altLang="en-US" sz="1200" b="0" dirty="0">
                        <a:solidFill>
                          <a:schemeClr val="tx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600098">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ct val="173000"/>
                        </a:lnSpc>
                        <a:spcBef>
                          <a:spcPts val="1300"/>
                        </a:spcBef>
                        <a:spcAft>
                          <a:spcPts val="1300"/>
                        </a:spcAft>
                      </a:pPr>
                      <a:r>
                        <a:rPr lang="zh-CN" altLang="zh-CN" sz="1200" b="0" kern="1200" dirty="0">
                          <a:solidFill>
                            <a:schemeClr val="tx1"/>
                          </a:solidFill>
                          <a:effectLst/>
                          <a:latin typeface="微软雅黑" panose="020B0503020204020204" pitchFamily="34" charset="-122"/>
                          <a:ea typeface="微软雅黑" panose="020B0503020204020204" pitchFamily="34" charset="-122"/>
                          <a:cs typeface="+mn-cs"/>
                        </a:rPr>
                        <a:t>厨卫门槛石位置收口节点</a:t>
                      </a:r>
                      <a:endParaRPr lang="zh-CN" altLang="en-US" sz="1200" b="0" kern="1200" dirty="0">
                        <a:solidFill>
                          <a:schemeClr val="tx1"/>
                        </a:solidFill>
                        <a:effectLst/>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pic>
        <p:nvPicPr>
          <p:cNvPr id="19" name="图片 18">
            <a:extLst>
              <a:ext uri="{FF2B5EF4-FFF2-40B4-BE49-F238E27FC236}">
                <a16:creationId xmlns:a16="http://schemas.microsoft.com/office/drawing/2014/main" id="{86A6CC1D-4C2A-474E-9B10-5FB878187542}"/>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5134666" y="1051697"/>
            <a:ext cx="2223744" cy="1326106"/>
          </a:xfrm>
          <a:prstGeom prst="rect">
            <a:avLst/>
          </a:prstGeom>
        </p:spPr>
      </p:pic>
      <p:pic>
        <p:nvPicPr>
          <p:cNvPr id="20" name="图片 19">
            <a:extLst>
              <a:ext uri="{FF2B5EF4-FFF2-40B4-BE49-F238E27FC236}">
                <a16:creationId xmlns:a16="http://schemas.microsoft.com/office/drawing/2014/main" id="{5F070A4D-902C-4B9A-9AF3-3E35E7856E8E}"/>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34665" y="2593827"/>
            <a:ext cx="2223745" cy="1336339"/>
          </a:xfrm>
          <a:prstGeom prst="rect">
            <a:avLst/>
          </a:prstGeom>
        </p:spPr>
      </p:pic>
    </p:spTree>
    <p:extLst>
      <p:ext uri="{BB962C8B-B14F-4D97-AF65-F5344CB8AC3E}">
        <p14:creationId xmlns:p14="http://schemas.microsoft.com/office/powerpoint/2010/main" val="28189614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extLst>
              <p:ext uri="{D42A27DB-BD31-4B8C-83A1-F6EECF244321}">
                <p14:modId xmlns:p14="http://schemas.microsoft.com/office/powerpoint/2010/main" val="1192701029"/>
              </p:ext>
            </p:extLst>
          </p:nvPr>
        </p:nvGraphicFramePr>
        <p:xfrm>
          <a:off x="431652" y="4257103"/>
          <a:ext cx="10800471" cy="1828800"/>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240428">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381252">
                <a:tc>
                  <a:txBody>
                    <a:bodyPr/>
                    <a:lstStyle/>
                    <a:p>
                      <a:r>
                        <a:rPr lang="en-US" altLang="zh-CN" sz="1200" b="0" kern="1200" dirty="0">
                          <a:solidFill>
                            <a:schemeClr val="tx1"/>
                          </a:solidFill>
                          <a:effectLst/>
                          <a:latin typeface="微软雅黑" panose="020B0503020204020204" pitchFamily="34" charset="-122"/>
                          <a:ea typeface="微软雅黑" panose="020B0503020204020204" pitchFamily="34" charset="-122"/>
                          <a:cs typeface="+mn-cs"/>
                        </a:rPr>
                        <a:t> (</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楼板开孔应大于排水管管径</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40mm-60mm</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，孔壁需进行凿毛处理，需用专用模具支撑，浇捣需用水泥砂浆分二次以上封堵浇捣密室。</a:t>
                      </a:r>
                    </a:p>
                    <a:p>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地漏定位需提前地面排版，实地放线，尽量设置在靠近下水管处且楼地面基层清洁、及对蓄水试验检查完毕可施工。</a:t>
                      </a:r>
                    </a:p>
                    <a:p>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地漏、排水管口径需符合排水流量要求，排水管需设置</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P</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弯。</a:t>
                      </a:r>
                    </a:p>
                    <a:p>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地面找坡符合排水要求，找坡率</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0.3%~0.5%</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p>
                    <a:p>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露台面积大于</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6m2</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或长度超过</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4m</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，或阳台面积大于</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8m2</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或长度大于</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5m</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时，应设置双地漏。</a:t>
                      </a:r>
                    </a:p>
                    <a:p>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(6)</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建筑室内外高差较小的，建议露台设排水地沟，地面与墙面阴角处打胶。</a:t>
                      </a:r>
                    </a:p>
                    <a:p>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(7)</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淋浴房外地漏设置在挡水槛与坐便器中间靠墙角处。</a:t>
                      </a:r>
                    </a:p>
                    <a:p>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3" name="表格 12"/>
          <p:cNvGraphicFramePr>
            <a:graphicFrameLocks noGrp="1"/>
          </p:cNvGraphicFramePr>
          <p:nvPr/>
        </p:nvGraphicFramePr>
        <p:xfrm>
          <a:off x="4343939"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3180526940"/>
              </p:ext>
            </p:extLst>
          </p:nvPr>
        </p:nvGraphicFramePr>
        <p:xfrm>
          <a:off x="8386250" y="647798"/>
          <a:ext cx="2845873" cy="1245807"/>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657158">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pPr marL="0" marR="0" lvl="0" indent="0" algn="l" defTabSz="864017" rtl="0" eaLnBrk="1" fontAlgn="auto" latinLnBrk="0" hangingPunct="1">
                        <a:lnSpc>
                          <a:spcPct val="100000"/>
                        </a:lnSpc>
                        <a:spcBef>
                          <a:spcPts val="0"/>
                        </a:spcBef>
                        <a:spcAft>
                          <a:spcPts val="0"/>
                        </a:spcAft>
                        <a:buClrTx/>
                        <a:buSzTx/>
                        <a:buFontTx/>
                        <a:buNone/>
                        <a:tabLst/>
                        <a:defRPr/>
                      </a:pPr>
                      <a:r>
                        <a:rPr lang="zh-CN" altLang="en-US" sz="1200" b="0" kern="1200" dirty="0">
                          <a:solidFill>
                            <a:schemeClr val="tx1"/>
                          </a:solidFill>
                          <a:effectLst/>
                          <a:latin typeface="微软雅黑" panose="020B0503020204020204" pitchFamily="34" charset="-122"/>
                          <a:ea typeface="微软雅黑" panose="020B0503020204020204" pitchFamily="34" charset="-122"/>
                          <a:cs typeface="+mn-cs"/>
                        </a:rPr>
                        <a:t>防水工程细部节点构造</a:t>
                      </a:r>
                    </a:p>
                    <a:p>
                      <a:endParaRPr lang="zh-CN" altLang="en-US" sz="1200" b="0" dirty="0">
                        <a:solidFill>
                          <a:schemeClr val="tx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588649">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ct val="173000"/>
                        </a:lnSpc>
                        <a:spcBef>
                          <a:spcPts val="1300"/>
                        </a:spcBef>
                        <a:spcAft>
                          <a:spcPts val="1300"/>
                        </a:spcAft>
                      </a:pPr>
                      <a:r>
                        <a:rPr lang="zh-CN" altLang="zh-CN" sz="1200" b="0" kern="1200" dirty="0">
                          <a:solidFill>
                            <a:schemeClr val="tx1"/>
                          </a:solidFill>
                          <a:effectLst/>
                          <a:latin typeface="微软雅黑" panose="020B0503020204020204" pitchFamily="34" charset="-122"/>
                          <a:ea typeface="微软雅黑" panose="020B0503020204020204" pitchFamily="34" charset="-122"/>
                          <a:cs typeface="+mn-cs"/>
                        </a:rPr>
                        <a:t>厨卫门槛石位置收口节点</a:t>
                      </a:r>
                      <a:endParaRPr lang="zh-CN" altLang="en-US" sz="1200" b="0" kern="1200" dirty="0">
                        <a:solidFill>
                          <a:schemeClr val="tx1"/>
                        </a:solidFill>
                        <a:effectLst/>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pic>
        <p:nvPicPr>
          <p:cNvPr id="14" name="图片 13">
            <a:extLst>
              <a:ext uri="{FF2B5EF4-FFF2-40B4-BE49-F238E27FC236}">
                <a16:creationId xmlns:a16="http://schemas.microsoft.com/office/drawing/2014/main" id="{F689905E-5D8D-474A-A73F-3FE3C57720DC}"/>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799804" y="718023"/>
            <a:ext cx="2454686" cy="1291861"/>
          </a:xfrm>
          <a:prstGeom prst="rect">
            <a:avLst/>
          </a:prstGeom>
        </p:spPr>
      </p:pic>
      <p:pic>
        <p:nvPicPr>
          <p:cNvPr id="15" name="图片 14">
            <a:extLst>
              <a:ext uri="{FF2B5EF4-FFF2-40B4-BE49-F238E27FC236}">
                <a16:creationId xmlns:a16="http://schemas.microsoft.com/office/drawing/2014/main" id="{3E693AA3-50C4-46A1-A180-23936219F20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769598" y="1807046"/>
            <a:ext cx="4198558" cy="2369145"/>
          </a:xfrm>
          <a:prstGeom prst="rect">
            <a:avLst/>
          </a:prstGeom>
        </p:spPr>
      </p:pic>
      <p:pic>
        <p:nvPicPr>
          <p:cNvPr id="16" name="图片 15">
            <a:extLst>
              <a:ext uri="{FF2B5EF4-FFF2-40B4-BE49-F238E27FC236}">
                <a16:creationId xmlns:a16="http://schemas.microsoft.com/office/drawing/2014/main" id="{293D8544-3B2C-4189-9591-1B878D3BFEE2}"/>
              </a:ext>
            </a:extLst>
          </p:cNvPr>
          <p:cNvPicPr/>
          <p:nvPr/>
        </p:nvPicPr>
        <p:blipFill>
          <a:blip r:embed="rId4" cstate="print">
            <a:extLst>
              <a:ext uri="{28A0092B-C50C-407E-A947-70E740481C1C}">
                <a14:useLocalDpi xmlns:a14="http://schemas.microsoft.com/office/drawing/2010/main" val="0"/>
              </a:ext>
            </a:extLst>
          </a:blip>
          <a:srcRect b="13179"/>
          <a:stretch>
            <a:fillRect/>
          </a:stretch>
        </p:blipFill>
        <p:spPr>
          <a:xfrm>
            <a:off x="5485390" y="1385239"/>
            <a:ext cx="2497238" cy="1761357"/>
          </a:xfrm>
          <a:prstGeom prst="rect">
            <a:avLst/>
          </a:prstGeom>
          <a:ln>
            <a:noFill/>
          </a:ln>
        </p:spPr>
      </p:pic>
    </p:spTree>
    <p:extLst>
      <p:ext uri="{BB962C8B-B14F-4D97-AF65-F5344CB8AC3E}">
        <p14:creationId xmlns:p14="http://schemas.microsoft.com/office/powerpoint/2010/main" val="25858874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19684" y="791815"/>
            <a:ext cx="10297144" cy="4336187"/>
          </a:xfrm>
          <a:prstGeom prst="rect">
            <a:avLst/>
          </a:prstGeom>
        </p:spPr>
        <p:txBody>
          <a:bodyPr wrap="square">
            <a:spAutoFit/>
          </a:bodyPr>
          <a:lstStyle/>
          <a:p>
            <a:pPr lvl="0" indent="304800">
              <a:lnSpc>
                <a:spcPct val="200000"/>
              </a:lnSpc>
              <a:spcAft>
                <a:spcPts val="0"/>
              </a:spcAft>
            </a:pPr>
            <a:r>
              <a:rPr lang="zh-CN" altLang="en-US" sz="1400" b="1" kern="100" dirty="0">
                <a:latin typeface="微软雅黑" panose="020B0503020204020204" pitchFamily="34" charset="-122"/>
                <a:ea typeface="微软雅黑" panose="020B0503020204020204" pitchFamily="34" charset="-122"/>
                <a:cs typeface="宋体" panose="02010600030101010101" pitchFamily="2" charset="-122"/>
              </a:rPr>
              <a:t>（一）</a:t>
            </a:r>
            <a:r>
              <a:rPr lang="zh-CN" altLang="zh-CN" sz="1400" b="1" kern="100" dirty="0">
                <a:latin typeface="微软雅黑" panose="020B0503020204020204" pitchFamily="34" charset="-122"/>
                <a:ea typeface="微软雅黑" panose="020B0503020204020204" pitchFamily="34" charset="-122"/>
                <a:cs typeface="宋体" panose="02010600030101010101" pitchFamily="2" charset="-122"/>
              </a:rPr>
              <a:t>防水工程</a:t>
            </a:r>
          </a:p>
          <a:p>
            <a:pPr lvl="0" indent="30480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1</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防水材料使用品牌应符合合同约定要求，防水涂膜厚度应符合设计要求或地方规范要求，最小厚度不应小于设计厚度的</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80%</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，墙面防水涂膜厚度以</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1.0</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1.2mm</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为宜，地面防水涂膜厚度不应小于</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1.5mm</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a:t>
            </a:r>
          </a:p>
          <a:p>
            <a:pPr lvl="0" indent="30480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2</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地面防水上返墙面及墙面防水延伸地面分别不应小于</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300mm</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。卫生间淋浴房、浴缸部位墙面防水涂刷高度≥</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1800mm</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，台盆背部墙面防水层涂刷高度≥</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1000mm</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且高于该区域所有台盆位置</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 100mm</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，其它区域防水层涂刷高度≥</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300mm</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（墙面防水高度以地面完成面起算）。</a:t>
            </a:r>
          </a:p>
          <a:p>
            <a:pPr lvl="0" indent="30480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3</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卫生间结构地面必须作蓄水试验，蓄水试验由总包负责进行，蓄水试验完成后需由监理、项目工程部、总包单位、装饰施工单位四方会签后，作为移交接收手续。 在楼面排水系统完成且装修施工的防水层完成后，由装修施工单位再次做蓄水试验，防水层未干前严禁进行蓄水试验。蓄水试验时间要求不低于</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24H,</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蓄水高度要求最低点不低于</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30mm</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；验收过程需拍照留存资料。</a:t>
            </a:r>
          </a:p>
          <a:p>
            <a:pPr lvl="0" indent="30480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4</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严禁给水管、地暖管、二次机电配管等线管从阳台移门、卫生间门槛、卫生间淋浴反坎下侧穿越。</a:t>
            </a:r>
          </a:p>
        </p:txBody>
      </p:sp>
    </p:spTree>
    <p:extLst>
      <p:ext uri="{BB962C8B-B14F-4D97-AF65-F5344CB8AC3E}">
        <p14:creationId xmlns:p14="http://schemas.microsoft.com/office/powerpoint/2010/main" val="7143287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1"/>
          <p:cNvSpPr>
            <a:spLocks noGrp="1"/>
          </p:cNvSpPr>
          <p:nvPr>
            <p:ph type="body" sz="quarter" idx="4294967295"/>
          </p:nvPr>
        </p:nvSpPr>
        <p:spPr>
          <a:xfrm>
            <a:off x="790575" y="2755900"/>
            <a:ext cx="10729913" cy="1112838"/>
          </a:xfrm>
          <a:prstGeom prst="rect">
            <a:avLst/>
          </a:prstGeom>
        </p:spPr>
        <p:txBody>
          <a:bodyPr/>
          <a:lstStyle/>
          <a:p>
            <a:pPr marL="0" lvl="0" indent="0" algn="ctr">
              <a:buNone/>
            </a:pPr>
            <a:r>
              <a:rPr lang="zh-CN" altLang="en-US" sz="4400" dirty="0">
                <a:latin typeface="微软雅黑" panose="020B0503020204020204" pitchFamily="34" charset="-122"/>
                <a:ea typeface="微软雅黑" panose="020B0503020204020204" pitchFamily="34" charset="-122"/>
              </a:rPr>
              <a:t>第三章  安装</a:t>
            </a:r>
            <a:r>
              <a:rPr lang="zh-CN" altLang="zh-CN" sz="4400" dirty="0">
                <a:latin typeface="微软雅黑" panose="020B0503020204020204" pitchFamily="34" charset="-122"/>
                <a:ea typeface="微软雅黑" panose="020B0503020204020204" pitchFamily="34" charset="-122"/>
              </a:rPr>
              <a:t>工程细部节点构造标准</a:t>
            </a:r>
          </a:p>
        </p:txBody>
      </p:sp>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002124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extLst>
              <p:ext uri="{D42A27DB-BD31-4B8C-83A1-F6EECF244321}">
                <p14:modId xmlns:p14="http://schemas.microsoft.com/office/powerpoint/2010/main" val="235119581"/>
              </p:ext>
            </p:extLst>
          </p:nvPr>
        </p:nvGraphicFramePr>
        <p:xfrm>
          <a:off x="448659" y="4254257"/>
          <a:ext cx="10800471" cy="1737360"/>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242162">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452970">
                <a:tc>
                  <a:txBody>
                    <a:bodyPr/>
                    <a:lstStyle/>
                    <a:p>
                      <a:pPr marL="0" algn="l" defTabSz="864017" rtl="0" eaLnBrk="1" latinLnBrk="0" hangingPunct="1">
                        <a:lnSpc>
                          <a:spcPts val="1200"/>
                        </a:lnSpc>
                        <a:buFont typeface="Arial" panose="020B0604020202020204" pitchFamily="34" charset="0"/>
                        <a:buNone/>
                      </a:pP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施工控制要点：</a:t>
                      </a:r>
                    </a:p>
                    <a:p>
                      <a:pPr marL="0" algn="l" defTabSz="864017" rtl="0" eaLnBrk="1" latinLnBrk="0" hangingPunct="1">
                        <a:lnSpc>
                          <a:spcPts val="1200"/>
                        </a:lnSpc>
                        <a:buFont typeface="Arial" panose="020B0604020202020204" pitchFamily="34" charset="0"/>
                        <a:buNone/>
                      </a:pP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1.</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工序：施工准备</a:t>
                      </a:r>
                    </a:p>
                    <a:p>
                      <a:pPr marL="0" algn="l" defTabSz="864017" rtl="0" eaLnBrk="1" latinLnBrk="0" hangingPunct="1">
                        <a:lnSpc>
                          <a:spcPts val="1200"/>
                        </a:lnSpc>
                        <a:buFont typeface="Arial" panose="020B0604020202020204" pitchFamily="34" charset="0"/>
                        <a:buNone/>
                      </a:pP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2.</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重点说明：</a:t>
                      </a:r>
                    </a:p>
                    <a:p>
                      <a:pPr marL="0" algn="l" defTabSz="864017" rtl="0" eaLnBrk="1" latinLnBrk="0" hangingPunct="1"/>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1</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 需安≤</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3KG</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装轻型吊灯的部位，应预设双层</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400mm</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400mm</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的</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18mm</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多层板，板面与龙骨面齐平（多层板须采用</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Ø8</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膨胀螺栓固定在结构楼板底面，并与吊顶龙骨固定连接）。</a:t>
                      </a:r>
                    </a:p>
                    <a:p>
                      <a:pPr marL="0" algn="l" defTabSz="864017" rtl="0" eaLnBrk="1" latinLnBrk="0" hangingPunct="1"/>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2</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多层板朝下一面对穿螺栓的开孔深度，以能够将螺栓帽埋入即可；不允许超过一层板的深度，否则会变成单层板受力，影响承重。</a:t>
                      </a:r>
                    </a:p>
                    <a:p>
                      <a:pPr marL="0" algn="l" defTabSz="864017" rtl="0" eaLnBrk="1" latinLnBrk="0" hangingPunct="1"/>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3</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多层板需做防火、防白蚁处理。</a:t>
                      </a:r>
                    </a:p>
                    <a:p>
                      <a:pPr marL="0" algn="l" defTabSz="864017" rtl="0" eaLnBrk="1" latinLnBrk="0" hangingPunct="1"/>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4</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中心开孔应与设计和厂家确认好的灯具尺寸相符合。</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此做法仅适用于轻型或重量轻灯具。</a:t>
                      </a:r>
                      <a:endPar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3" name="表格 12"/>
          <p:cNvGraphicFramePr>
            <a:graphicFrameLocks noGrp="1"/>
          </p:cNvGraphicFramePr>
          <p:nvPr/>
        </p:nvGraphicFramePr>
        <p:xfrm>
          <a:off x="4343939"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3959903660"/>
              </p:ext>
            </p:extLst>
          </p:nvPr>
        </p:nvGraphicFramePr>
        <p:xfrm>
          <a:off x="8386250" y="647798"/>
          <a:ext cx="2845873" cy="1258524"/>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634944">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pPr marL="0" marR="0" lvl="0" indent="0" algn="l" defTabSz="864017" rtl="0" eaLnBrk="1" fontAlgn="auto" latinLnBrk="0" hangingPunct="1">
                        <a:lnSpc>
                          <a:spcPct val="100000"/>
                        </a:lnSpc>
                        <a:spcBef>
                          <a:spcPts val="0"/>
                        </a:spcBef>
                        <a:spcAft>
                          <a:spcPts val="0"/>
                        </a:spcAft>
                        <a:buClrTx/>
                        <a:buSzTx/>
                        <a:buFontTx/>
                        <a:buNone/>
                        <a:tabLst/>
                        <a:defRPr/>
                      </a:pPr>
                      <a:r>
                        <a:rPr lang="zh-CN" altLang="en-US" sz="1200" b="0" kern="1200" dirty="0">
                          <a:solidFill>
                            <a:schemeClr val="tx1"/>
                          </a:solidFill>
                          <a:effectLst/>
                          <a:latin typeface="微软雅黑" panose="020B0503020204020204" pitchFamily="34" charset="-122"/>
                          <a:ea typeface="微软雅黑" panose="020B0503020204020204" pitchFamily="34" charset="-122"/>
                          <a:cs typeface="+mn-cs"/>
                        </a:rPr>
                        <a:t>安装工程细部节点构造</a:t>
                      </a:r>
                    </a:p>
                    <a:p>
                      <a:endParaRPr lang="zh-CN" altLang="en-US" sz="1200" b="0" dirty="0">
                        <a:solidFill>
                          <a:schemeClr val="tx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618444">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pPr>
                      <a:r>
                        <a:rPr lang="zh-CN" altLang="zh-CN" sz="1200" b="0" kern="1200" dirty="0">
                          <a:solidFill>
                            <a:schemeClr val="tx1"/>
                          </a:solidFill>
                          <a:latin typeface="微软雅黑" panose="020B0503020204020204" pitchFamily="34" charset="-122"/>
                          <a:ea typeface="微软雅黑" panose="020B0503020204020204" pitchFamily="34" charset="-122"/>
                          <a:cs typeface="+mn-cs"/>
                        </a:rPr>
                        <a:t>吊顶灯具基层施工节点</a:t>
                      </a:r>
                      <a:r>
                        <a:rPr lang="en-US" altLang="zh-CN" sz="1200" b="0" kern="1200" dirty="0">
                          <a:solidFill>
                            <a:schemeClr val="tx1"/>
                          </a:solidFill>
                          <a:latin typeface="微软雅黑" panose="020B0503020204020204" pitchFamily="34" charset="-122"/>
                          <a:ea typeface="微软雅黑" panose="020B0503020204020204" pitchFamily="34" charset="-122"/>
                          <a:cs typeface="+mn-cs"/>
                        </a:rPr>
                        <a:t>01</a:t>
                      </a:r>
                      <a:r>
                        <a:rPr lang="zh-CN" altLang="zh-CN" sz="1200" b="0" kern="1200" dirty="0">
                          <a:solidFill>
                            <a:schemeClr val="tx1"/>
                          </a:solidFill>
                          <a:latin typeface="微软雅黑" panose="020B0503020204020204" pitchFamily="34" charset="-122"/>
                          <a:ea typeface="微软雅黑" panose="020B0503020204020204" pitchFamily="34" charset="-122"/>
                          <a:cs typeface="+mn-cs"/>
                        </a:rPr>
                        <a:t>（轻型）</a:t>
                      </a:r>
                      <a:endParaRPr lang="zh-CN" altLang="en-US" sz="1200" b="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pic>
        <p:nvPicPr>
          <p:cNvPr id="18" name="图片 17"/>
          <p:cNvPicPr/>
          <p:nvPr/>
        </p:nvPicPr>
        <p:blipFill>
          <a:blip r:embed="rId2">
            <a:extLst>
              <a:ext uri="{28A0092B-C50C-407E-A947-70E740481C1C}">
                <a14:useLocalDpi xmlns:a14="http://schemas.microsoft.com/office/drawing/2010/main" val="0"/>
              </a:ext>
            </a:extLst>
          </a:blip>
          <a:stretch>
            <a:fillRect/>
          </a:stretch>
        </p:blipFill>
        <p:spPr>
          <a:xfrm>
            <a:off x="519341" y="1267721"/>
            <a:ext cx="4047788" cy="2773358"/>
          </a:xfrm>
          <a:prstGeom prst="rect">
            <a:avLst/>
          </a:prstGeom>
        </p:spPr>
      </p:pic>
      <p:pic>
        <p:nvPicPr>
          <p:cNvPr id="19" name="图片 18"/>
          <p:cNvPicPr/>
          <p:nvPr/>
        </p:nvPicPr>
        <p:blipFill>
          <a:blip r:embed="rId3" cstate="print">
            <a:extLst>
              <a:ext uri="{28A0092B-C50C-407E-A947-70E740481C1C}">
                <a14:useLocalDpi xmlns:a14="http://schemas.microsoft.com/office/drawing/2010/main" val="0"/>
              </a:ext>
            </a:extLst>
          </a:blip>
          <a:srcRect r="11694"/>
          <a:stretch>
            <a:fillRect/>
          </a:stretch>
        </p:blipFill>
        <p:spPr>
          <a:xfrm>
            <a:off x="4672006" y="1478344"/>
            <a:ext cx="3590375" cy="2158837"/>
          </a:xfrm>
          <a:prstGeom prst="rect">
            <a:avLst/>
          </a:prstGeom>
          <a:ln>
            <a:noFill/>
          </a:ln>
        </p:spPr>
      </p:pic>
    </p:spTree>
    <p:extLst>
      <p:ext uri="{BB962C8B-B14F-4D97-AF65-F5344CB8AC3E}">
        <p14:creationId xmlns:p14="http://schemas.microsoft.com/office/powerpoint/2010/main" val="35863661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extLst>
              <p:ext uri="{D42A27DB-BD31-4B8C-83A1-F6EECF244321}">
                <p14:modId xmlns:p14="http://schemas.microsoft.com/office/powerpoint/2010/main" val="255521976"/>
              </p:ext>
            </p:extLst>
          </p:nvPr>
        </p:nvGraphicFramePr>
        <p:xfrm>
          <a:off x="431652" y="4320819"/>
          <a:ext cx="10800471" cy="1655572"/>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240428">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381252">
                <a:tc>
                  <a:txBody>
                    <a:bodyPr/>
                    <a:lstStyle/>
                    <a:p>
                      <a:pPr marL="0" marR="0" lvl="0" indent="0" algn="l" defTabSz="864017" rtl="0" eaLnBrk="1" fontAlgn="base" latinLnBrk="0" hangingPunct="1">
                        <a:lnSpc>
                          <a:spcPts val="1200"/>
                        </a:lnSpc>
                        <a:spcBef>
                          <a:spcPct val="0"/>
                        </a:spcBef>
                        <a:spcAft>
                          <a:spcPct val="0"/>
                        </a:spcAft>
                        <a:buClrTx/>
                        <a:buSzTx/>
                        <a:buFont typeface="Arial" panose="020B0604020202020204" pitchFamily="34" charset="0"/>
                        <a:buNone/>
                        <a:tabLst/>
                      </a:pP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施工控制要点：</a:t>
                      </a:r>
                    </a:p>
                    <a:p>
                      <a:pPr marL="0" marR="0" lvl="0" indent="0" algn="l" defTabSz="864017" rtl="0" eaLnBrk="1" fontAlgn="base" latinLnBrk="0" hangingPunct="1">
                        <a:lnSpc>
                          <a:spcPts val="1200"/>
                        </a:lnSpc>
                        <a:spcBef>
                          <a:spcPct val="0"/>
                        </a:spcBef>
                        <a:spcAft>
                          <a:spcPct val="0"/>
                        </a:spcAft>
                        <a:buClrTx/>
                        <a:buSzTx/>
                        <a:buFont typeface="Arial" panose="020B0604020202020204" pitchFamily="34" charset="0"/>
                        <a:buNone/>
                        <a:tabLst/>
                      </a:pP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1.</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工序：施工准备</a:t>
                      </a:r>
                      <a:endPar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endParaRPr>
                    </a:p>
                    <a:p>
                      <a:pPr marL="0" marR="0" lvl="0" indent="0" algn="l" defTabSz="864017" rtl="0" eaLnBrk="1" fontAlgn="base" latinLnBrk="0" hangingPunct="1">
                        <a:lnSpc>
                          <a:spcPts val="1200"/>
                        </a:lnSpc>
                        <a:spcBef>
                          <a:spcPct val="0"/>
                        </a:spcBef>
                        <a:spcAft>
                          <a:spcPct val="0"/>
                        </a:spcAft>
                        <a:buClrTx/>
                        <a:buSzTx/>
                        <a:buFont typeface="Arial" panose="020B0604020202020204" pitchFamily="34" charset="0"/>
                        <a:buNone/>
                        <a:tabLst/>
                      </a:pP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2.</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重要说明：</a:t>
                      </a:r>
                    </a:p>
                    <a:p>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1</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当灯具为≥</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3KG</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重型吊灯时，必须按照上图增加预埋铁板和角钢挂钩的做法，铁板固定要求不少于</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4</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颗Φ</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10</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的化学螺栓；并应对连接件、结构楼板（或梁）进行受力计算后方可实施。</a:t>
                      </a:r>
                    </a:p>
                    <a:p>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2</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中心开孔应与设计和厂家确认好的灯具尺寸相符合。</a:t>
                      </a:r>
                    </a:p>
                    <a:p>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3</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钢板、吊杆等金属件均做防锈处理。</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3" name="表格 12"/>
          <p:cNvGraphicFramePr>
            <a:graphicFrameLocks noGrp="1"/>
          </p:cNvGraphicFramePr>
          <p:nvPr/>
        </p:nvGraphicFramePr>
        <p:xfrm>
          <a:off x="4343939"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735989302"/>
              </p:ext>
            </p:extLst>
          </p:nvPr>
        </p:nvGraphicFramePr>
        <p:xfrm>
          <a:off x="8386250" y="647799"/>
          <a:ext cx="2845873" cy="1283536"/>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655129">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pPr marL="0" marR="0" lvl="0" indent="0" algn="l" defTabSz="864017" rtl="0" eaLnBrk="1" fontAlgn="auto" latinLnBrk="0" hangingPunct="1">
                        <a:lnSpc>
                          <a:spcPct val="100000"/>
                        </a:lnSpc>
                        <a:spcBef>
                          <a:spcPts val="0"/>
                        </a:spcBef>
                        <a:spcAft>
                          <a:spcPts val="0"/>
                        </a:spcAft>
                        <a:buClrTx/>
                        <a:buSzTx/>
                        <a:buFontTx/>
                        <a:buNone/>
                        <a:tabLst/>
                        <a:defRPr/>
                      </a:pPr>
                      <a:r>
                        <a:rPr lang="zh-CN" altLang="en-US" sz="1200" b="0" kern="1200" dirty="0">
                          <a:solidFill>
                            <a:schemeClr val="tx1"/>
                          </a:solidFill>
                          <a:effectLst/>
                          <a:latin typeface="微软雅黑" panose="020B0503020204020204" pitchFamily="34" charset="-122"/>
                          <a:ea typeface="微软雅黑" panose="020B0503020204020204" pitchFamily="34" charset="-122"/>
                          <a:cs typeface="+mn-cs"/>
                        </a:rPr>
                        <a:t>安装工程细部节点构造</a:t>
                      </a:r>
                    </a:p>
                    <a:p>
                      <a:endParaRPr lang="zh-CN" altLang="en-US" sz="1200" b="0" dirty="0">
                        <a:solidFill>
                          <a:schemeClr val="tx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628407">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pPr>
                      <a:r>
                        <a:rPr lang="zh-CN" altLang="zh-CN" sz="1200" b="0" kern="1200" dirty="0">
                          <a:solidFill>
                            <a:schemeClr val="tx1"/>
                          </a:solidFill>
                          <a:latin typeface="微软雅黑" panose="020B0503020204020204" pitchFamily="34" charset="-122"/>
                          <a:ea typeface="微软雅黑" panose="020B0503020204020204" pitchFamily="34" charset="-122"/>
                          <a:cs typeface="+mn-cs"/>
                        </a:rPr>
                        <a:t>吊顶灯具基层施工节点</a:t>
                      </a:r>
                      <a:r>
                        <a:rPr lang="en-US" altLang="zh-CN" sz="1200" b="0" kern="1200" dirty="0">
                          <a:solidFill>
                            <a:schemeClr val="tx1"/>
                          </a:solidFill>
                          <a:latin typeface="微软雅黑" panose="020B0503020204020204" pitchFamily="34" charset="-122"/>
                          <a:ea typeface="微软雅黑" panose="020B0503020204020204" pitchFamily="34" charset="-122"/>
                          <a:cs typeface="+mn-cs"/>
                        </a:rPr>
                        <a:t>02</a:t>
                      </a:r>
                      <a:r>
                        <a:rPr lang="zh-CN" altLang="zh-CN" sz="1200" b="0" kern="1200" dirty="0">
                          <a:solidFill>
                            <a:schemeClr val="tx1"/>
                          </a:solidFill>
                          <a:latin typeface="微软雅黑" panose="020B0503020204020204" pitchFamily="34" charset="-122"/>
                          <a:ea typeface="微软雅黑" panose="020B0503020204020204" pitchFamily="34" charset="-122"/>
                          <a:cs typeface="+mn-cs"/>
                        </a:rPr>
                        <a:t>（</a:t>
                      </a:r>
                      <a:r>
                        <a:rPr lang="zh-CN" altLang="en-US" sz="1200" b="0" kern="1200" dirty="0">
                          <a:solidFill>
                            <a:schemeClr val="tx1"/>
                          </a:solidFill>
                          <a:latin typeface="微软雅黑" panose="020B0503020204020204" pitchFamily="34" charset="-122"/>
                          <a:ea typeface="微软雅黑" panose="020B0503020204020204" pitchFamily="34" charset="-122"/>
                          <a:cs typeface="+mn-cs"/>
                        </a:rPr>
                        <a:t>重</a:t>
                      </a:r>
                      <a:r>
                        <a:rPr lang="zh-CN" altLang="zh-CN" sz="1200" b="0" kern="1200" dirty="0">
                          <a:solidFill>
                            <a:schemeClr val="tx1"/>
                          </a:solidFill>
                          <a:latin typeface="微软雅黑" panose="020B0503020204020204" pitchFamily="34" charset="-122"/>
                          <a:ea typeface="微软雅黑" panose="020B0503020204020204" pitchFamily="34" charset="-122"/>
                          <a:cs typeface="+mn-cs"/>
                        </a:rPr>
                        <a:t>型）</a:t>
                      </a:r>
                      <a:endParaRPr lang="zh-CN" altLang="en-US" sz="1200" b="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pic>
        <p:nvPicPr>
          <p:cNvPr id="14" name="图片 13"/>
          <p:cNvPicPr/>
          <p:nvPr/>
        </p:nvPicPr>
        <p:blipFill>
          <a:blip r:embed="rId2">
            <a:extLst>
              <a:ext uri="{28A0092B-C50C-407E-A947-70E740481C1C}">
                <a14:useLocalDpi xmlns:a14="http://schemas.microsoft.com/office/drawing/2010/main" val="0"/>
              </a:ext>
            </a:extLst>
          </a:blip>
          <a:stretch>
            <a:fillRect/>
          </a:stretch>
        </p:blipFill>
        <p:spPr>
          <a:xfrm>
            <a:off x="495482" y="1123960"/>
            <a:ext cx="3827319" cy="3076050"/>
          </a:xfrm>
          <a:prstGeom prst="rect">
            <a:avLst/>
          </a:prstGeom>
        </p:spPr>
      </p:pic>
      <p:pic>
        <p:nvPicPr>
          <p:cNvPr id="15" name="图片 14"/>
          <p:cNvPicPr/>
          <p:nvPr/>
        </p:nvPicPr>
        <p:blipFill>
          <a:blip r:embed="rId3" cstate="print">
            <a:extLst>
              <a:ext uri="{28A0092B-C50C-407E-A947-70E740481C1C}">
                <a14:useLocalDpi xmlns:a14="http://schemas.microsoft.com/office/drawing/2010/main" val="0"/>
              </a:ext>
            </a:extLst>
          </a:blip>
          <a:srcRect l="25775"/>
          <a:stretch>
            <a:fillRect/>
          </a:stretch>
        </p:blipFill>
        <p:spPr>
          <a:xfrm>
            <a:off x="4485048" y="1438416"/>
            <a:ext cx="3738955" cy="2492360"/>
          </a:xfrm>
          <a:prstGeom prst="rect">
            <a:avLst/>
          </a:prstGeom>
          <a:ln>
            <a:noFill/>
          </a:ln>
        </p:spPr>
      </p:pic>
    </p:spTree>
    <p:extLst>
      <p:ext uri="{BB962C8B-B14F-4D97-AF65-F5344CB8AC3E}">
        <p14:creationId xmlns:p14="http://schemas.microsoft.com/office/powerpoint/2010/main" val="4227174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extLst>
              <p:ext uri="{D42A27DB-BD31-4B8C-83A1-F6EECF244321}">
                <p14:modId xmlns:p14="http://schemas.microsoft.com/office/powerpoint/2010/main" val="3958093720"/>
              </p:ext>
            </p:extLst>
          </p:nvPr>
        </p:nvGraphicFramePr>
        <p:xfrm>
          <a:off x="431652" y="4257103"/>
          <a:ext cx="10800471" cy="1737360"/>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240428">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381252">
                <a:tc>
                  <a:txBody>
                    <a:bodyPr/>
                    <a:lstStyle/>
                    <a:p>
                      <a:pPr marL="0" marR="0" lvl="0" indent="0" algn="l" defTabSz="864017" rtl="0" eaLnBrk="1" fontAlgn="base" latinLnBrk="0" hangingPunct="1">
                        <a:lnSpc>
                          <a:spcPts val="1200"/>
                        </a:lnSpc>
                        <a:spcBef>
                          <a:spcPct val="0"/>
                        </a:spcBef>
                        <a:spcAft>
                          <a:spcPct val="0"/>
                        </a:spcAft>
                        <a:buClrTx/>
                        <a:buSzTx/>
                        <a:buFont typeface="Arial" panose="020B0604020202020204" pitchFamily="34" charset="0"/>
                        <a:buNone/>
                        <a:tabLst/>
                      </a:pP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施工控制要点：</a:t>
                      </a:r>
                    </a:p>
                    <a:p>
                      <a:pPr marL="0" marR="0" lvl="0" indent="0" algn="l" defTabSz="864017" rtl="0" eaLnBrk="1" fontAlgn="base" latinLnBrk="0" hangingPunct="1">
                        <a:lnSpc>
                          <a:spcPts val="1200"/>
                        </a:lnSpc>
                        <a:spcBef>
                          <a:spcPct val="0"/>
                        </a:spcBef>
                        <a:spcAft>
                          <a:spcPct val="0"/>
                        </a:spcAft>
                        <a:buClrTx/>
                        <a:buSzTx/>
                        <a:buFont typeface="Arial" panose="020B0604020202020204" pitchFamily="34" charset="0"/>
                        <a:buNone/>
                        <a:tabLst/>
                      </a:pP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1.</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工序：施工准备</a:t>
                      </a:r>
                    </a:p>
                    <a:p>
                      <a:pPr marL="0" marR="0" lvl="0" indent="0" algn="l" defTabSz="864017" rtl="0" eaLnBrk="1" fontAlgn="base" latinLnBrk="0" hangingPunct="1">
                        <a:lnSpc>
                          <a:spcPts val="1200"/>
                        </a:lnSpc>
                        <a:spcBef>
                          <a:spcPct val="0"/>
                        </a:spcBef>
                        <a:spcAft>
                          <a:spcPct val="0"/>
                        </a:spcAft>
                        <a:buClrTx/>
                        <a:buSzTx/>
                        <a:buFont typeface="Arial" panose="020B0604020202020204" pitchFamily="34" charset="0"/>
                        <a:buNone/>
                        <a:tabLst/>
                      </a:pP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2.</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重点说明：</a:t>
                      </a:r>
                    </a:p>
                    <a:p>
                      <a:pPr marL="0" marR="0" lvl="0" indent="0" algn="l" defTabSz="864017" rtl="0" eaLnBrk="1" fontAlgn="base" latinLnBrk="0" hangingPunct="1">
                        <a:lnSpc>
                          <a:spcPts val="1200"/>
                        </a:lnSpc>
                        <a:spcBef>
                          <a:spcPct val="0"/>
                        </a:spcBef>
                        <a:spcAft>
                          <a:spcPct val="0"/>
                        </a:spcAft>
                        <a:buClrTx/>
                        <a:buSzTx/>
                        <a:buFont typeface="Arial" panose="020B0604020202020204" pitchFamily="34" charset="0"/>
                        <a:buNone/>
                        <a:tabLst/>
                      </a:pP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1</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）空调回风口、出风口、换气扇等处要求用细木工板制作木框，以便于风口及设施安装，木方要求做防火处理。</a:t>
                      </a:r>
                    </a:p>
                    <a:p>
                      <a:pPr marL="0" marR="0" lvl="0" indent="0" algn="l" defTabSz="864017" rtl="0" eaLnBrk="1" fontAlgn="base" latinLnBrk="0" hangingPunct="1">
                        <a:lnSpc>
                          <a:spcPts val="1200"/>
                        </a:lnSpc>
                        <a:spcBef>
                          <a:spcPct val="0"/>
                        </a:spcBef>
                        <a:spcAft>
                          <a:spcPct val="0"/>
                        </a:spcAft>
                        <a:buClrTx/>
                        <a:buSzTx/>
                        <a:buFont typeface="Arial" panose="020B0604020202020204" pitchFamily="34" charset="0"/>
                        <a:buNone/>
                        <a:tabLst/>
                      </a:pP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2</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）空调出回风百页的尺寸须根据机电安装单位风量计算</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出回风口的间距需符合空调性能要求，回风口要设置黑色滤网。</a:t>
                      </a:r>
                    </a:p>
                    <a:p>
                      <a:pPr marL="0" marR="0" lvl="0" indent="0" algn="l" defTabSz="864017" rtl="0" eaLnBrk="1" fontAlgn="base" latinLnBrk="0" hangingPunct="1">
                        <a:lnSpc>
                          <a:spcPts val="1200"/>
                        </a:lnSpc>
                        <a:spcBef>
                          <a:spcPct val="0"/>
                        </a:spcBef>
                        <a:spcAft>
                          <a:spcPct val="0"/>
                        </a:spcAft>
                        <a:buClrTx/>
                        <a:buSzTx/>
                        <a:buFont typeface="Arial" panose="020B0604020202020204" pitchFamily="34" charset="0"/>
                        <a:buNone/>
                        <a:tabLst/>
                      </a:pP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3</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）空调回风口应加长与检修口二合为一。</a:t>
                      </a:r>
                    </a:p>
                    <a:p>
                      <a:pPr marL="0" marR="0" lvl="0" indent="0" algn="l" defTabSz="864017" rtl="0" eaLnBrk="1" fontAlgn="base" latinLnBrk="0" hangingPunct="1">
                        <a:lnSpc>
                          <a:spcPts val="1200"/>
                        </a:lnSpc>
                        <a:spcBef>
                          <a:spcPct val="0"/>
                        </a:spcBef>
                        <a:spcAft>
                          <a:spcPct val="0"/>
                        </a:spcAft>
                        <a:buClrTx/>
                        <a:buSzTx/>
                        <a:buFont typeface="Arial" panose="020B0604020202020204" pitchFamily="34" charset="0"/>
                        <a:buNone/>
                        <a:tabLst/>
                      </a:pP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4</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）空调风口固定自攻钉要安装在风口的侧壁，仰视不能看到钉帽。风口内部可见面黑色处理。</a:t>
                      </a:r>
                      <a:endPar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endParaRPr>
                    </a:p>
                    <a:p>
                      <a:pPr marL="0" marR="0" lvl="0" indent="0" algn="l" defTabSz="864017" rtl="0" eaLnBrk="1" fontAlgn="base" latinLnBrk="0" hangingPunct="1">
                        <a:lnSpc>
                          <a:spcPts val="1200"/>
                        </a:lnSpc>
                        <a:spcBef>
                          <a:spcPct val="0"/>
                        </a:spcBef>
                        <a:spcAft>
                          <a:spcPct val="0"/>
                        </a:spcAft>
                        <a:buClrTx/>
                        <a:buSzTx/>
                        <a:buFont typeface="Arial" panose="020B0604020202020204" pitchFamily="34" charset="0"/>
                        <a:buNone/>
                        <a:tabLst/>
                      </a:pPr>
                      <a:endPar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endParaRPr>
                    </a:p>
                    <a:p>
                      <a:pPr marL="0" marR="0" lvl="0" indent="0" algn="l" defTabSz="864017" rtl="0" eaLnBrk="1" fontAlgn="base" latinLnBrk="0" hangingPunct="1">
                        <a:lnSpc>
                          <a:spcPts val="1200"/>
                        </a:lnSpc>
                        <a:spcBef>
                          <a:spcPct val="0"/>
                        </a:spcBef>
                        <a:spcAft>
                          <a:spcPct val="0"/>
                        </a:spcAft>
                        <a:buClrTx/>
                        <a:buSzTx/>
                        <a:buFont typeface="Arial" panose="020B0604020202020204" pitchFamily="34" charset="0"/>
                        <a:buNone/>
                        <a:tabLst/>
                      </a:pPr>
                      <a:endPar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3" name="表格 12"/>
          <p:cNvGraphicFramePr>
            <a:graphicFrameLocks noGrp="1"/>
          </p:cNvGraphicFramePr>
          <p:nvPr/>
        </p:nvGraphicFramePr>
        <p:xfrm>
          <a:off x="4343939"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2744805622"/>
              </p:ext>
            </p:extLst>
          </p:nvPr>
        </p:nvGraphicFramePr>
        <p:xfrm>
          <a:off x="8386250" y="647798"/>
          <a:ext cx="2845873" cy="1261538"/>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638039">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pPr marL="0" marR="0" lvl="0" indent="0" algn="l" defTabSz="864017" rtl="0" eaLnBrk="1" fontAlgn="auto" latinLnBrk="0" hangingPunct="1">
                        <a:lnSpc>
                          <a:spcPct val="100000"/>
                        </a:lnSpc>
                        <a:spcBef>
                          <a:spcPts val="0"/>
                        </a:spcBef>
                        <a:spcAft>
                          <a:spcPts val="0"/>
                        </a:spcAft>
                        <a:buClrTx/>
                        <a:buSzTx/>
                        <a:buFontTx/>
                        <a:buNone/>
                        <a:tabLst/>
                        <a:defRPr/>
                      </a:pPr>
                      <a:r>
                        <a:rPr lang="zh-CN" altLang="en-US" sz="1200" b="0" kern="1200" dirty="0">
                          <a:solidFill>
                            <a:schemeClr val="tx1"/>
                          </a:solidFill>
                          <a:effectLst/>
                          <a:latin typeface="微软雅黑" panose="020B0503020204020204" pitchFamily="34" charset="-122"/>
                          <a:ea typeface="微软雅黑" panose="020B0503020204020204" pitchFamily="34" charset="-122"/>
                          <a:cs typeface="+mn-cs"/>
                        </a:rPr>
                        <a:t>安装工程细部节点构造</a:t>
                      </a:r>
                    </a:p>
                    <a:p>
                      <a:endParaRPr lang="zh-CN" altLang="en-US" sz="1200" b="0" dirty="0">
                        <a:solidFill>
                          <a:schemeClr val="tx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621458">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864017" rtl="0" eaLnBrk="1" latinLnBrk="0" hangingPunct="1">
                        <a:lnSpc>
                          <a:spcPct val="150000"/>
                        </a:lnSpc>
                      </a:pPr>
                      <a:r>
                        <a:rPr lang="zh-CN" altLang="zh-CN" sz="1200" b="0" kern="1200" dirty="0">
                          <a:solidFill>
                            <a:schemeClr val="tx1"/>
                          </a:solidFill>
                          <a:latin typeface="微软雅黑" panose="020B0503020204020204" pitchFamily="34" charset="-122"/>
                          <a:ea typeface="微软雅黑" panose="020B0503020204020204" pitchFamily="34" charset="-122"/>
                          <a:cs typeface="+mn-cs"/>
                        </a:rPr>
                        <a:t>空调风口安装示意图（侧出底回）</a:t>
                      </a:r>
                      <a:endParaRPr lang="zh-CN" altLang="en-US" sz="1200" b="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pic>
        <p:nvPicPr>
          <p:cNvPr id="16" name="图片 15"/>
          <p:cNvPicPr/>
          <p:nvPr/>
        </p:nvPicPr>
        <p:blipFill>
          <a:blip r:embed="rId2" cstate="print">
            <a:extLst>
              <a:ext uri="{28A0092B-C50C-407E-A947-70E740481C1C}">
                <a14:useLocalDpi xmlns:a14="http://schemas.microsoft.com/office/drawing/2010/main" val="0"/>
              </a:ext>
            </a:extLst>
          </a:blip>
          <a:stretch>
            <a:fillRect/>
          </a:stretch>
        </p:blipFill>
        <p:spPr>
          <a:xfrm>
            <a:off x="714724" y="1107135"/>
            <a:ext cx="3600400" cy="3086252"/>
          </a:xfrm>
          <a:prstGeom prst="rect">
            <a:avLst/>
          </a:prstGeom>
        </p:spPr>
      </p:pic>
      <p:pic>
        <p:nvPicPr>
          <p:cNvPr id="18" name="图片 17"/>
          <p:cNvPicPr/>
          <p:nvPr/>
        </p:nvPicPr>
        <p:blipFill>
          <a:blip r:embed="rId3" cstate="print">
            <a:extLst>
              <a:ext uri="{28A0092B-C50C-407E-A947-70E740481C1C}">
                <a14:useLocalDpi xmlns:a14="http://schemas.microsoft.com/office/drawing/2010/main" val="0"/>
              </a:ext>
            </a:extLst>
          </a:blip>
          <a:srcRect l="12591" t="17536" r="13915" b="22346"/>
          <a:stretch>
            <a:fillRect/>
          </a:stretch>
        </p:blipFill>
        <p:spPr>
          <a:xfrm>
            <a:off x="4468615" y="1272227"/>
            <a:ext cx="3764143" cy="2372715"/>
          </a:xfrm>
          <a:prstGeom prst="rect">
            <a:avLst/>
          </a:prstGeom>
          <a:ln>
            <a:noFill/>
          </a:ln>
        </p:spPr>
      </p:pic>
    </p:spTree>
    <p:extLst>
      <p:ext uri="{BB962C8B-B14F-4D97-AF65-F5344CB8AC3E}">
        <p14:creationId xmlns:p14="http://schemas.microsoft.com/office/powerpoint/2010/main" val="256097003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extLst>
              <p:ext uri="{D42A27DB-BD31-4B8C-83A1-F6EECF244321}">
                <p14:modId xmlns:p14="http://schemas.microsoft.com/office/powerpoint/2010/main" val="2309106088"/>
              </p:ext>
            </p:extLst>
          </p:nvPr>
        </p:nvGraphicFramePr>
        <p:xfrm>
          <a:off x="431652" y="4257103"/>
          <a:ext cx="10800471" cy="1737360"/>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240428">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381252">
                <a:tc>
                  <a:txBody>
                    <a:bodyPr/>
                    <a:lstStyle/>
                    <a:p>
                      <a:pPr marL="0" marR="0" lvl="0" indent="0" algn="l" defTabSz="864017" rtl="0" eaLnBrk="1" fontAlgn="base" latinLnBrk="0" hangingPunct="1">
                        <a:lnSpc>
                          <a:spcPts val="1200"/>
                        </a:lnSpc>
                        <a:spcBef>
                          <a:spcPct val="0"/>
                        </a:spcBef>
                        <a:spcAft>
                          <a:spcPct val="0"/>
                        </a:spcAft>
                        <a:buClrTx/>
                        <a:buSzTx/>
                        <a:buFont typeface="Arial" panose="020B0604020202020204" pitchFamily="34" charset="0"/>
                        <a:buNone/>
                        <a:tabLst/>
                      </a:pP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施工控制要点：</a:t>
                      </a:r>
                    </a:p>
                    <a:p>
                      <a:pPr marL="0" marR="0" lvl="0" indent="0" algn="l" defTabSz="864017" rtl="0" eaLnBrk="1" fontAlgn="base" latinLnBrk="0" hangingPunct="1">
                        <a:lnSpc>
                          <a:spcPts val="1200"/>
                        </a:lnSpc>
                        <a:spcBef>
                          <a:spcPct val="0"/>
                        </a:spcBef>
                        <a:spcAft>
                          <a:spcPct val="0"/>
                        </a:spcAft>
                        <a:buClrTx/>
                        <a:buSzTx/>
                        <a:buFont typeface="Arial" panose="020B0604020202020204" pitchFamily="34" charset="0"/>
                        <a:buNone/>
                        <a:tabLst/>
                      </a:pP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1.</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工序：施工准备</a:t>
                      </a:r>
                    </a:p>
                    <a:p>
                      <a:pPr marL="0" marR="0" lvl="0" indent="0" algn="l" defTabSz="864017" rtl="0" eaLnBrk="1" fontAlgn="base" latinLnBrk="0" hangingPunct="1">
                        <a:lnSpc>
                          <a:spcPts val="1200"/>
                        </a:lnSpc>
                        <a:spcBef>
                          <a:spcPct val="0"/>
                        </a:spcBef>
                        <a:spcAft>
                          <a:spcPct val="0"/>
                        </a:spcAft>
                        <a:buClrTx/>
                        <a:buSzTx/>
                        <a:buFont typeface="Arial" panose="020B0604020202020204" pitchFamily="34" charset="0"/>
                        <a:buNone/>
                        <a:tabLst/>
                      </a:pP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2.</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重点说明：</a:t>
                      </a:r>
                    </a:p>
                    <a:p>
                      <a:pPr marL="0" algn="l" defTabSz="864017" rtl="0" eaLnBrk="1" latinLnBrk="0" hangingPunct="1"/>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1</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、空调回风口、出风口、换气扇等处要求设置木边框，以便于风口及设施安装。 </a:t>
                      </a:r>
                    </a:p>
                    <a:p>
                      <a:pPr marL="0" algn="l" defTabSz="864017" rtl="0" eaLnBrk="1" latinLnBrk="0" hangingPunct="1"/>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2</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、空调出回风百页的尺寸须根据机电安装单位风量计算。</a:t>
                      </a:r>
                    </a:p>
                    <a:p>
                      <a:pPr marL="0" algn="l" defTabSz="864017" rtl="0" eaLnBrk="1" latinLnBrk="0" hangingPunct="1"/>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3</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、出回风口的间距需符合空调性能要求。</a:t>
                      </a:r>
                    </a:p>
                    <a:p>
                      <a:pPr marL="0" algn="l" defTabSz="864017" rtl="0" eaLnBrk="1" latinLnBrk="0" hangingPunct="1"/>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4</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、风口距离要求：，送风口与回风口 不宜太近，</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不小于</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1.5m</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尽量远一些。送风口布置尽量均匀。回风口可与送风口一一对应，也可以 相对集中。</a:t>
                      </a:r>
                      <a:endParaRPr lang="en-US" altLang="zh-CN" sz="1200" kern="1200" dirty="0">
                        <a:solidFill>
                          <a:schemeClr val="dk1"/>
                        </a:solidFill>
                        <a:effectLst/>
                        <a:latin typeface="微软雅黑" panose="020B0503020204020204" pitchFamily="34" charset="-122"/>
                        <a:ea typeface="微软雅黑" panose="020B0503020204020204" pitchFamily="34" charset="-122"/>
                        <a:cs typeface="+mn-cs"/>
                      </a:endParaRPr>
                    </a:p>
                    <a:p>
                      <a:pPr marL="0" algn="l" defTabSz="864017" rtl="0" eaLnBrk="1" latinLnBrk="0" hangingPunct="1"/>
                      <a:endParaRPr lang="zh-CN" altLang="zh-CN" sz="1200" kern="1200" dirty="0">
                        <a:solidFill>
                          <a:schemeClr val="dk1"/>
                        </a:solidFill>
                        <a:effectLst/>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3" name="表格 12"/>
          <p:cNvGraphicFramePr>
            <a:graphicFrameLocks noGrp="1"/>
          </p:cNvGraphicFramePr>
          <p:nvPr/>
        </p:nvGraphicFramePr>
        <p:xfrm>
          <a:off x="4343939"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1557842429"/>
              </p:ext>
            </p:extLst>
          </p:nvPr>
        </p:nvGraphicFramePr>
        <p:xfrm>
          <a:off x="8386250" y="647798"/>
          <a:ext cx="2845873" cy="1258524"/>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634944">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pPr marL="0" marR="0" lvl="0" indent="0" algn="l" defTabSz="864017" rtl="0" eaLnBrk="1" fontAlgn="auto" latinLnBrk="0" hangingPunct="1">
                        <a:lnSpc>
                          <a:spcPct val="100000"/>
                        </a:lnSpc>
                        <a:spcBef>
                          <a:spcPts val="0"/>
                        </a:spcBef>
                        <a:spcAft>
                          <a:spcPts val="0"/>
                        </a:spcAft>
                        <a:buClrTx/>
                        <a:buSzTx/>
                        <a:buFontTx/>
                        <a:buNone/>
                        <a:tabLst/>
                        <a:defRPr/>
                      </a:pPr>
                      <a:r>
                        <a:rPr lang="zh-CN" altLang="en-US" sz="1200" b="0" kern="1200" dirty="0">
                          <a:solidFill>
                            <a:schemeClr val="tx1"/>
                          </a:solidFill>
                          <a:effectLst/>
                          <a:latin typeface="微软雅黑" panose="020B0503020204020204" pitchFamily="34" charset="-122"/>
                          <a:ea typeface="微软雅黑" panose="020B0503020204020204" pitchFamily="34" charset="-122"/>
                          <a:cs typeface="+mn-cs"/>
                        </a:rPr>
                        <a:t>安装工程细部节点构造</a:t>
                      </a:r>
                    </a:p>
                    <a:p>
                      <a:endParaRPr lang="zh-CN" altLang="en-US" sz="1200" b="0" dirty="0">
                        <a:solidFill>
                          <a:schemeClr val="tx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618444">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864017" rtl="0" eaLnBrk="1" latinLnBrk="0" hangingPunct="1">
                        <a:lnSpc>
                          <a:spcPct val="150000"/>
                        </a:lnSpc>
                      </a:pPr>
                      <a:r>
                        <a:rPr lang="zh-CN" altLang="zh-CN" sz="1200" b="0" kern="1200" dirty="0">
                          <a:solidFill>
                            <a:schemeClr val="tx1"/>
                          </a:solidFill>
                          <a:latin typeface="微软雅黑" panose="020B0503020204020204" pitchFamily="34" charset="-122"/>
                          <a:ea typeface="微软雅黑" panose="020B0503020204020204" pitchFamily="34" charset="-122"/>
                          <a:cs typeface="+mn-cs"/>
                        </a:rPr>
                        <a:t>空调风口安装示意图（侧出底回）</a:t>
                      </a:r>
                      <a:endParaRPr lang="zh-CN" altLang="en-US" sz="1200" b="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pic>
        <p:nvPicPr>
          <p:cNvPr id="14" name="图片 13"/>
          <p:cNvPicPr/>
          <p:nvPr/>
        </p:nvPicPr>
        <p:blipFill>
          <a:blip r:embed="rId2" cstate="print">
            <a:extLst>
              <a:ext uri="{28A0092B-C50C-407E-A947-70E740481C1C}">
                <a14:useLocalDpi xmlns:a14="http://schemas.microsoft.com/office/drawing/2010/main" val="0"/>
              </a:ext>
            </a:extLst>
          </a:blip>
          <a:stretch>
            <a:fillRect/>
          </a:stretch>
        </p:blipFill>
        <p:spPr>
          <a:xfrm>
            <a:off x="697436" y="1267721"/>
            <a:ext cx="3646503" cy="2730663"/>
          </a:xfrm>
          <a:prstGeom prst="rect">
            <a:avLst/>
          </a:prstGeom>
        </p:spPr>
      </p:pic>
      <p:pic>
        <p:nvPicPr>
          <p:cNvPr id="15" name="图片 14"/>
          <p:cNvPicPr/>
          <p:nvPr/>
        </p:nvPicPr>
        <p:blipFill>
          <a:blip r:embed="rId3" cstate="print">
            <a:extLst>
              <a:ext uri="{28A0092B-C50C-407E-A947-70E740481C1C}">
                <a14:useLocalDpi xmlns:a14="http://schemas.microsoft.com/office/drawing/2010/main" val="0"/>
              </a:ext>
            </a:extLst>
          </a:blip>
          <a:srcRect l="1473" r="9218" b="56803"/>
          <a:stretch>
            <a:fillRect/>
          </a:stretch>
        </p:blipFill>
        <p:spPr>
          <a:xfrm>
            <a:off x="4594446" y="1526330"/>
            <a:ext cx="3456772" cy="2141410"/>
          </a:xfrm>
          <a:prstGeom prst="rect">
            <a:avLst/>
          </a:prstGeom>
          <a:ln>
            <a:noFill/>
          </a:ln>
        </p:spPr>
      </p:pic>
    </p:spTree>
    <p:extLst>
      <p:ext uri="{BB962C8B-B14F-4D97-AF65-F5344CB8AC3E}">
        <p14:creationId xmlns:p14="http://schemas.microsoft.com/office/powerpoint/2010/main" val="294359739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extLst>
              <p:ext uri="{D42A27DB-BD31-4B8C-83A1-F6EECF244321}">
                <p14:modId xmlns:p14="http://schemas.microsoft.com/office/powerpoint/2010/main" val="2065454672"/>
              </p:ext>
            </p:extLst>
          </p:nvPr>
        </p:nvGraphicFramePr>
        <p:xfrm>
          <a:off x="431652" y="4257103"/>
          <a:ext cx="10800471" cy="1737360"/>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240428">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381252">
                <a:tc>
                  <a:txBody>
                    <a:bodyPr/>
                    <a:lstStyle/>
                    <a:p>
                      <a:pPr marL="0" marR="0" lvl="0" indent="0" algn="l" defTabSz="864017" rtl="0" eaLnBrk="1" fontAlgn="base" latinLnBrk="0" hangingPunct="1">
                        <a:lnSpc>
                          <a:spcPts val="1200"/>
                        </a:lnSpc>
                        <a:spcBef>
                          <a:spcPct val="0"/>
                        </a:spcBef>
                        <a:spcAft>
                          <a:spcPct val="0"/>
                        </a:spcAft>
                        <a:buClrTx/>
                        <a:buSzTx/>
                        <a:buFont typeface="Arial" panose="020B0604020202020204" pitchFamily="34" charset="0"/>
                        <a:buNone/>
                        <a:tabLst/>
                      </a:pP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施工控制要点：</a:t>
                      </a:r>
                    </a:p>
                    <a:p>
                      <a:pPr marL="0" marR="0" lvl="0" indent="0" algn="l" defTabSz="864017" rtl="0" eaLnBrk="1" fontAlgn="base" latinLnBrk="0" hangingPunct="1">
                        <a:lnSpc>
                          <a:spcPts val="1200"/>
                        </a:lnSpc>
                        <a:spcBef>
                          <a:spcPct val="0"/>
                        </a:spcBef>
                        <a:spcAft>
                          <a:spcPct val="0"/>
                        </a:spcAft>
                        <a:buClrTx/>
                        <a:buSzTx/>
                        <a:buFont typeface="Arial" panose="020B0604020202020204" pitchFamily="34" charset="0"/>
                        <a:buNone/>
                        <a:tabLst/>
                      </a:pP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1.</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工序：施工准备</a:t>
                      </a:r>
                    </a:p>
                    <a:p>
                      <a:pPr marL="0" marR="0" lvl="0" indent="0" algn="l" defTabSz="864017" rtl="0" eaLnBrk="1" fontAlgn="base" latinLnBrk="0" hangingPunct="1">
                        <a:lnSpc>
                          <a:spcPts val="1200"/>
                        </a:lnSpc>
                        <a:spcBef>
                          <a:spcPct val="0"/>
                        </a:spcBef>
                        <a:spcAft>
                          <a:spcPct val="0"/>
                        </a:spcAft>
                        <a:buClrTx/>
                        <a:buSzTx/>
                        <a:buFont typeface="Arial" panose="020B0604020202020204" pitchFamily="34" charset="0"/>
                        <a:buNone/>
                        <a:tabLst/>
                      </a:pP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2.</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重点说明：</a:t>
                      </a:r>
                    </a:p>
                    <a:p>
                      <a:pPr marL="0" marR="0" lvl="0" indent="0" algn="l" defTabSz="864017" rtl="0" eaLnBrk="1" fontAlgn="base" latinLnBrk="0" hangingPunct="1">
                        <a:lnSpc>
                          <a:spcPts val="1200"/>
                        </a:lnSpc>
                        <a:spcBef>
                          <a:spcPct val="0"/>
                        </a:spcBef>
                        <a:spcAft>
                          <a:spcPct val="0"/>
                        </a:spcAft>
                        <a:buClrTx/>
                        <a:buSzTx/>
                        <a:buFont typeface="Arial" panose="020B0604020202020204" pitchFamily="34" charset="0"/>
                        <a:buNone/>
                        <a:tabLst/>
                      </a:pP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1</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）空调回风口、出风口、换气扇等处要求用</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细木工板</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制作木框，以便于风口及设施安装，木方要求做防火处理。</a:t>
                      </a:r>
                    </a:p>
                    <a:p>
                      <a:pPr marL="0" marR="0" lvl="0" indent="0" algn="l" defTabSz="864017" rtl="0" eaLnBrk="1" fontAlgn="base" latinLnBrk="0" hangingPunct="1">
                        <a:lnSpc>
                          <a:spcPts val="1200"/>
                        </a:lnSpc>
                        <a:spcBef>
                          <a:spcPct val="0"/>
                        </a:spcBef>
                        <a:spcAft>
                          <a:spcPct val="0"/>
                        </a:spcAft>
                        <a:buClrTx/>
                        <a:buSzTx/>
                        <a:buFont typeface="Arial" panose="020B0604020202020204" pitchFamily="34" charset="0"/>
                        <a:buNone/>
                        <a:tabLst/>
                      </a:pP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2</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）空调出回风百页的尺寸须根据机电安装单位风量计算</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出回风口的间距需符合空调性能要求，回风口要设置黑色滤网。</a:t>
                      </a:r>
                    </a:p>
                    <a:p>
                      <a:pPr marL="0" marR="0" lvl="0" indent="0" algn="l" defTabSz="864017" rtl="0" eaLnBrk="1" fontAlgn="base" latinLnBrk="0" hangingPunct="1">
                        <a:lnSpc>
                          <a:spcPts val="1200"/>
                        </a:lnSpc>
                        <a:spcBef>
                          <a:spcPct val="0"/>
                        </a:spcBef>
                        <a:spcAft>
                          <a:spcPct val="0"/>
                        </a:spcAft>
                        <a:buClrTx/>
                        <a:buSzTx/>
                        <a:buFont typeface="Arial" panose="020B0604020202020204" pitchFamily="34" charset="0"/>
                        <a:buNone/>
                        <a:tabLst/>
                      </a:pP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3</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）空调回风口应加长与检修口二合为一。</a:t>
                      </a:r>
                    </a:p>
                    <a:p>
                      <a:pPr marL="0" marR="0" lvl="0" indent="0" algn="l" defTabSz="864017" rtl="0" eaLnBrk="1" fontAlgn="base" latinLnBrk="0" hangingPunct="1">
                        <a:lnSpc>
                          <a:spcPts val="1200"/>
                        </a:lnSpc>
                        <a:spcBef>
                          <a:spcPct val="0"/>
                        </a:spcBef>
                        <a:spcAft>
                          <a:spcPct val="0"/>
                        </a:spcAft>
                        <a:buClrTx/>
                        <a:buSzTx/>
                        <a:buFont typeface="Arial" panose="020B0604020202020204" pitchFamily="34" charset="0"/>
                        <a:buNone/>
                        <a:tabLst/>
                      </a:pP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4</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）空调风口固定自攻钉要安装在风口的侧壁，仰视不能看到钉帽。风口内部可见面黑色处理。</a:t>
                      </a:r>
                      <a:endPar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endParaRPr>
                    </a:p>
                    <a:p>
                      <a:pPr marL="0" marR="0" lvl="0" indent="0" algn="l" defTabSz="864017" rtl="0" eaLnBrk="1" fontAlgn="base" latinLnBrk="0" hangingPunct="1">
                        <a:lnSpc>
                          <a:spcPts val="1200"/>
                        </a:lnSpc>
                        <a:spcBef>
                          <a:spcPct val="0"/>
                        </a:spcBef>
                        <a:spcAft>
                          <a:spcPct val="0"/>
                        </a:spcAft>
                        <a:buClrTx/>
                        <a:buSzTx/>
                        <a:buFont typeface="Arial" panose="020B0604020202020204" pitchFamily="34" charset="0"/>
                        <a:buNone/>
                        <a:tabLst/>
                      </a:pPr>
                      <a:endPar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endParaRPr>
                    </a:p>
                    <a:p>
                      <a:pPr marL="0" marR="0" lvl="0" indent="0" algn="l" defTabSz="864017" rtl="0" eaLnBrk="1" fontAlgn="base" latinLnBrk="0" hangingPunct="1">
                        <a:lnSpc>
                          <a:spcPts val="1200"/>
                        </a:lnSpc>
                        <a:spcBef>
                          <a:spcPct val="0"/>
                        </a:spcBef>
                        <a:spcAft>
                          <a:spcPct val="0"/>
                        </a:spcAft>
                        <a:buClrTx/>
                        <a:buSzTx/>
                        <a:buFont typeface="Arial" panose="020B0604020202020204" pitchFamily="34" charset="0"/>
                        <a:buNone/>
                        <a:tabLst/>
                      </a:pPr>
                      <a:endPar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3" name="表格 12"/>
          <p:cNvGraphicFramePr>
            <a:graphicFrameLocks noGrp="1"/>
          </p:cNvGraphicFramePr>
          <p:nvPr/>
        </p:nvGraphicFramePr>
        <p:xfrm>
          <a:off x="4343939"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2153683974"/>
              </p:ext>
            </p:extLst>
          </p:nvPr>
        </p:nvGraphicFramePr>
        <p:xfrm>
          <a:off x="8386250" y="647796"/>
          <a:ext cx="2845873" cy="1278968"/>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647903">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pPr marL="0" marR="0" lvl="0" indent="0" algn="l" defTabSz="864017" rtl="0" eaLnBrk="1" fontAlgn="auto" latinLnBrk="0" hangingPunct="1">
                        <a:lnSpc>
                          <a:spcPct val="100000"/>
                        </a:lnSpc>
                        <a:spcBef>
                          <a:spcPts val="0"/>
                        </a:spcBef>
                        <a:spcAft>
                          <a:spcPts val="0"/>
                        </a:spcAft>
                        <a:buClrTx/>
                        <a:buSzTx/>
                        <a:buFontTx/>
                        <a:buNone/>
                        <a:tabLst/>
                        <a:defRPr/>
                      </a:pPr>
                      <a:r>
                        <a:rPr lang="zh-CN" altLang="en-US" sz="1200" b="0" kern="1200" dirty="0">
                          <a:solidFill>
                            <a:schemeClr val="tx1"/>
                          </a:solidFill>
                          <a:effectLst/>
                          <a:latin typeface="微软雅黑" panose="020B0503020204020204" pitchFamily="34" charset="-122"/>
                          <a:ea typeface="微软雅黑" panose="020B0503020204020204" pitchFamily="34" charset="-122"/>
                          <a:cs typeface="+mn-cs"/>
                        </a:rPr>
                        <a:t>安装工程细部节点构造</a:t>
                      </a:r>
                    </a:p>
                    <a:p>
                      <a:endParaRPr lang="zh-CN" altLang="en-US" sz="1200" b="0" dirty="0">
                        <a:solidFill>
                          <a:schemeClr val="tx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631065">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pPr>
                      <a:r>
                        <a:rPr lang="zh-CN" altLang="zh-CN" sz="1200" b="0" kern="1200" dirty="0">
                          <a:solidFill>
                            <a:schemeClr val="tx1"/>
                          </a:solidFill>
                          <a:latin typeface="微软雅黑" panose="020B0503020204020204" pitchFamily="34" charset="-122"/>
                          <a:ea typeface="微软雅黑" panose="020B0503020204020204" pitchFamily="34" charset="-122"/>
                          <a:cs typeface="+mn-cs"/>
                        </a:rPr>
                        <a:t>空调风口安装示意图（底出底回）</a:t>
                      </a:r>
                      <a:endParaRPr lang="zh-CN" altLang="en-US" sz="1200" b="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pic>
        <p:nvPicPr>
          <p:cNvPr id="16" name="图片 15"/>
          <p:cNvPicPr/>
          <p:nvPr/>
        </p:nvPicPr>
        <p:blipFill>
          <a:blip r:embed="rId3" cstate="print"/>
          <a:srcRect r="528"/>
          <a:stretch>
            <a:fillRect/>
          </a:stretch>
        </p:blipFill>
        <p:spPr>
          <a:xfrm>
            <a:off x="503660" y="1402416"/>
            <a:ext cx="4027899" cy="2488903"/>
          </a:xfrm>
          <a:prstGeom prst="rect">
            <a:avLst/>
          </a:prstGeom>
          <a:ln>
            <a:noFill/>
          </a:ln>
        </p:spPr>
      </p:pic>
      <p:pic>
        <p:nvPicPr>
          <p:cNvPr id="18" name="图片 17"/>
          <p:cNvPicPr/>
          <p:nvPr/>
        </p:nvPicPr>
        <p:blipFill>
          <a:blip r:embed="rId4" cstate="print">
            <a:extLst>
              <a:ext uri="{28A0092B-C50C-407E-A947-70E740481C1C}">
                <a14:useLocalDpi xmlns:a14="http://schemas.microsoft.com/office/drawing/2010/main" val="0"/>
              </a:ext>
            </a:extLst>
          </a:blip>
          <a:srcRect b="12054"/>
          <a:stretch>
            <a:fillRect/>
          </a:stretch>
        </p:blipFill>
        <p:spPr>
          <a:xfrm>
            <a:off x="4665434" y="1727919"/>
            <a:ext cx="3598343" cy="2079106"/>
          </a:xfrm>
          <a:prstGeom prst="rect">
            <a:avLst/>
          </a:prstGeom>
          <a:ln>
            <a:noFill/>
          </a:ln>
        </p:spPr>
      </p:pic>
    </p:spTree>
    <p:extLst>
      <p:ext uri="{BB962C8B-B14F-4D97-AF65-F5344CB8AC3E}">
        <p14:creationId xmlns:p14="http://schemas.microsoft.com/office/powerpoint/2010/main" val="264863869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p:nvPr/>
        </p:nvPicPr>
        <p:blipFill>
          <a:blip r:embed="rId3" cstate="print">
            <a:extLst>
              <a:ext uri="{28A0092B-C50C-407E-A947-70E740481C1C}">
                <a14:useLocalDpi xmlns:a14="http://schemas.microsoft.com/office/drawing/2010/main" val="0"/>
              </a:ext>
            </a:extLst>
          </a:blip>
          <a:stretch>
            <a:fillRect/>
          </a:stretch>
        </p:blipFill>
        <p:spPr>
          <a:xfrm>
            <a:off x="647676" y="1084754"/>
            <a:ext cx="4248472" cy="3576247"/>
          </a:xfrm>
          <a:prstGeom prst="rect">
            <a:avLst/>
          </a:prstGeom>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extLst>
              <p:ext uri="{D42A27DB-BD31-4B8C-83A1-F6EECF244321}">
                <p14:modId xmlns:p14="http://schemas.microsoft.com/office/powerpoint/2010/main" val="627816695"/>
              </p:ext>
            </p:extLst>
          </p:nvPr>
        </p:nvGraphicFramePr>
        <p:xfrm>
          <a:off x="431652" y="4257103"/>
          <a:ext cx="10800471" cy="1737360"/>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240428">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381252">
                <a:tc>
                  <a:txBody>
                    <a:bodyPr/>
                    <a:lstStyle/>
                    <a:p>
                      <a:pPr marL="0" marR="0" lvl="0" indent="0" algn="l" defTabSz="864017" rtl="0" eaLnBrk="1" fontAlgn="base" latinLnBrk="0" hangingPunct="1">
                        <a:lnSpc>
                          <a:spcPts val="1200"/>
                        </a:lnSpc>
                        <a:spcBef>
                          <a:spcPct val="0"/>
                        </a:spcBef>
                        <a:spcAft>
                          <a:spcPct val="0"/>
                        </a:spcAft>
                        <a:buClrTx/>
                        <a:buSzTx/>
                        <a:buFont typeface="Arial" panose="020B0604020202020204" pitchFamily="34" charset="0"/>
                        <a:buNone/>
                        <a:tabLst/>
                      </a:pP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施工控制要点：</a:t>
                      </a:r>
                    </a:p>
                    <a:p>
                      <a:pPr marL="0" marR="0" lvl="0" indent="0" algn="l" defTabSz="864017" rtl="0" eaLnBrk="1" fontAlgn="base" latinLnBrk="0" hangingPunct="1">
                        <a:lnSpc>
                          <a:spcPts val="1200"/>
                        </a:lnSpc>
                        <a:spcBef>
                          <a:spcPct val="0"/>
                        </a:spcBef>
                        <a:spcAft>
                          <a:spcPct val="0"/>
                        </a:spcAft>
                        <a:buClrTx/>
                        <a:buSzTx/>
                        <a:buFont typeface="Arial" panose="020B0604020202020204" pitchFamily="34" charset="0"/>
                        <a:buNone/>
                        <a:tabLst/>
                      </a:pP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1.</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工序：施工准备</a:t>
                      </a:r>
                      <a:endPar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endParaRPr>
                    </a:p>
                    <a:p>
                      <a:pPr marL="0" marR="0" lvl="0" indent="0" algn="l" defTabSz="864017" rtl="0" eaLnBrk="1" fontAlgn="base" latinLnBrk="0" hangingPunct="1">
                        <a:lnSpc>
                          <a:spcPts val="1200"/>
                        </a:lnSpc>
                        <a:spcBef>
                          <a:spcPct val="0"/>
                        </a:spcBef>
                        <a:spcAft>
                          <a:spcPct val="0"/>
                        </a:spcAft>
                        <a:buClrTx/>
                        <a:buSzTx/>
                        <a:buFont typeface="Arial" panose="020B0604020202020204" pitchFamily="34" charset="0"/>
                        <a:buNone/>
                        <a:tabLst/>
                        <a:defRPr/>
                      </a:pP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2.</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重点说明：</a:t>
                      </a:r>
                    </a:p>
                    <a:p>
                      <a:pPr marL="0" algn="l" defTabSz="864017" rtl="0" eaLnBrk="1" latinLnBrk="0" hangingPunct="1">
                        <a:lnSpc>
                          <a:spcPts val="1200"/>
                        </a:lnSpc>
                        <a:spcAft>
                          <a:spcPts val="0"/>
                        </a:spcAft>
                      </a:pP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1</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风口与风管的连接应紧密、牢固，与装饰面相紧贴；表面平整、不变形，调节灵活、可靠。条形风口的安装，接缝处应衔接自然，无明显缝隙。同一厅室、房间内的相同风口的安装高度应一致，排列应整齐。</a:t>
                      </a:r>
                      <a:endParaRPr lang="en-US" altLang="zh-CN" sz="1200" kern="1200" dirty="0">
                        <a:solidFill>
                          <a:schemeClr val="dk1"/>
                        </a:solidFill>
                        <a:effectLst/>
                        <a:latin typeface="微软雅黑" panose="020B0503020204020204" pitchFamily="34" charset="-122"/>
                        <a:ea typeface="微软雅黑" panose="020B0503020204020204" pitchFamily="34" charset="-122"/>
                        <a:cs typeface="+mn-cs"/>
                      </a:endParaRPr>
                    </a:p>
                    <a:p>
                      <a:pPr marL="0" algn="l" defTabSz="864017" rtl="0" eaLnBrk="1" latinLnBrk="0" hangingPunct="1">
                        <a:lnSpc>
                          <a:spcPts val="1200"/>
                        </a:lnSpc>
                        <a:spcAft>
                          <a:spcPts val="0"/>
                        </a:spcAft>
                      </a:pPr>
                      <a:endParaRPr lang="en-US" altLang="zh-CN" sz="1200" kern="1200" dirty="0">
                        <a:solidFill>
                          <a:schemeClr val="dk1"/>
                        </a:solidFill>
                        <a:effectLst/>
                        <a:latin typeface="微软雅黑" panose="020B0503020204020204" pitchFamily="34" charset="-122"/>
                        <a:ea typeface="微软雅黑" panose="020B0503020204020204" pitchFamily="34" charset="-122"/>
                        <a:cs typeface="+mn-cs"/>
                      </a:endParaRPr>
                    </a:p>
                    <a:p>
                      <a:pPr marL="0" algn="l" defTabSz="864017" rtl="0" eaLnBrk="1" latinLnBrk="0" hangingPunct="1">
                        <a:lnSpc>
                          <a:spcPts val="1200"/>
                        </a:lnSpc>
                        <a:spcAft>
                          <a:spcPts val="0"/>
                        </a:spcAft>
                      </a:pPr>
                      <a:endParaRPr lang="en-US" altLang="zh-CN" sz="1200" kern="1200" dirty="0">
                        <a:solidFill>
                          <a:schemeClr val="dk1"/>
                        </a:solidFill>
                        <a:effectLst/>
                        <a:latin typeface="微软雅黑" panose="020B0503020204020204" pitchFamily="34" charset="-122"/>
                        <a:ea typeface="微软雅黑" panose="020B0503020204020204" pitchFamily="34" charset="-122"/>
                        <a:cs typeface="+mn-cs"/>
                      </a:endParaRPr>
                    </a:p>
                    <a:p>
                      <a:pPr marL="0" algn="l" defTabSz="864017" rtl="0" eaLnBrk="1" latinLnBrk="0" hangingPunct="1">
                        <a:lnSpc>
                          <a:spcPts val="1200"/>
                        </a:lnSpc>
                        <a:spcAft>
                          <a:spcPts val="0"/>
                        </a:spcAft>
                      </a:pPr>
                      <a:endParaRPr lang="en-US" altLang="zh-CN" sz="1200" kern="1200" dirty="0">
                        <a:solidFill>
                          <a:schemeClr val="dk1"/>
                        </a:solidFill>
                        <a:effectLst/>
                        <a:latin typeface="微软雅黑" panose="020B0503020204020204" pitchFamily="34" charset="-122"/>
                        <a:ea typeface="微软雅黑" panose="020B0503020204020204" pitchFamily="34" charset="-122"/>
                        <a:cs typeface="+mn-cs"/>
                      </a:endParaRPr>
                    </a:p>
                    <a:p>
                      <a:pPr marL="0" algn="l" defTabSz="864017" rtl="0" eaLnBrk="1" latinLnBrk="0" hangingPunct="1">
                        <a:lnSpc>
                          <a:spcPts val="1200"/>
                        </a:lnSpc>
                        <a:spcAft>
                          <a:spcPts val="0"/>
                        </a:spcAft>
                      </a:pPr>
                      <a:endParaRPr lang="zh-CN" altLang="zh-CN" sz="1200" kern="1200" dirty="0">
                        <a:solidFill>
                          <a:schemeClr val="dk1"/>
                        </a:solidFill>
                        <a:effectLst/>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3" name="表格 12"/>
          <p:cNvGraphicFramePr>
            <a:graphicFrameLocks noGrp="1"/>
          </p:cNvGraphicFramePr>
          <p:nvPr/>
        </p:nvGraphicFramePr>
        <p:xfrm>
          <a:off x="4343939"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2865961206"/>
              </p:ext>
            </p:extLst>
          </p:nvPr>
        </p:nvGraphicFramePr>
        <p:xfrm>
          <a:off x="8386250" y="647798"/>
          <a:ext cx="2845873" cy="1278967"/>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647902">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pPr marL="0" marR="0" lvl="0" indent="0" algn="l" defTabSz="864017" rtl="0" eaLnBrk="1" fontAlgn="auto" latinLnBrk="0" hangingPunct="1">
                        <a:lnSpc>
                          <a:spcPct val="100000"/>
                        </a:lnSpc>
                        <a:spcBef>
                          <a:spcPts val="0"/>
                        </a:spcBef>
                        <a:spcAft>
                          <a:spcPts val="0"/>
                        </a:spcAft>
                        <a:buClrTx/>
                        <a:buSzTx/>
                        <a:buFontTx/>
                        <a:buNone/>
                        <a:tabLst/>
                        <a:defRPr/>
                      </a:pPr>
                      <a:r>
                        <a:rPr lang="zh-CN" altLang="en-US" sz="1200" b="0" kern="1200" dirty="0">
                          <a:solidFill>
                            <a:schemeClr val="tx1"/>
                          </a:solidFill>
                          <a:effectLst/>
                          <a:latin typeface="微软雅黑" panose="020B0503020204020204" pitchFamily="34" charset="-122"/>
                          <a:ea typeface="微软雅黑" panose="020B0503020204020204" pitchFamily="34" charset="-122"/>
                          <a:cs typeface="+mn-cs"/>
                        </a:rPr>
                        <a:t>安装工程细部节点构造</a:t>
                      </a:r>
                    </a:p>
                    <a:p>
                      <a:endParaRPr lang="zh-CN" altLang="en-US" sz="1200" b="0" dirty="0">
                        <a:solidFill>
                          <a:schemeClr val="tx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631065">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864017" rtl="0" eaLnBrk="1" latinLnBrk="0" hangingPunct="1">
                        <a:lnSpc>
                          <a:spcPct val="150000"/>
                        </a:lnSpc>
                        <a:spcAft>
                          <a:spcPts val="0"/>
                        </a:spcAft>
                      </a:pPr>
                      <a:r>
                        <a:rPr lang="zh-CN" altLang="zh-CN" sz="1200" b="0" kern="1200" dirty="0">
                          <a:solidFill>
                            <a:schemeClr val="tx1"/>
                          </a:solidFill>
                          <a:latin typeface="微软雅黑" panose="020B0503020204020204" pitchFamily="34" charset="-122"/>
                          <a:ea typeface="微软雅黑" panose="020B0503020204020204" pitchFamily="34" charset="-122"/>
                          <a:cs typeface="+mn-cs"/>
                        </a:rPr>
                        <a:t>商业空间吊顶方、圆形风口安装</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pic>
        <p:nvPicPr>
          <p:cNvPr id="15" name="图片 14" descr="C:\Users\LIZHAN~1\AppData\Local\Temp\WeChat Files\958d641ee39a31beff825156ec4f676.png"/>
          <p:cNvPicPr/>
          <p:nvPr/>
        </p:nvPicPr>
        <p:blipFill>
          <a:blip r:embed="rId4" cstate="print">
            <a:extLst>
              <a:ext uri="{28A0092B-C50C-407E-A947-70E740481C1C}">
                <a14:useLocalDpi xmlns:a14="http://schemas.microsoft.com/office/drawing/2010/main" val="0"/>
              </a:ext>
            </a:extLst>
          </a:blip>
          <a:srcRect/>
          <a:stretch>
            <a:fillRect/>
          </a:stretch>
        </p:blipFill>
        <p:spPr>
          <a:xfrm>
            <a:off x="5145146" y="1583903"/>
            <a:ext cx="2919354" cy="2161940"/>
          </a:xfrm>
          <a:prstGeom prst="rect">
            <a:avLst/>
          </a:prstGeom>
          <a:noFill/>
          <a:ln>
            <a:noFill/>
          </a:ln>
        </p:spPr>
      </p:pic>
    </p:spTree>
    <p:extLst>
      <p:ext uri="{BB962C8B-B14F-4D97-AF65-F5344CB8AC3E}">
        <p14:creationId xmlns:p14="http://schemas.microsoft.com/office/powerpoint/2010/main" val="33429616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extLst>
              <p:ext uri="{D42A27DB-BD31-4B8C-83A1-F6EECF244321}">
                <p14:modId xmlns:p14="http://schemas.microsoft.com/office/powerpoint/2010/main" val="3259587049"/>
              </p:ext>
            </p:extLst>
          </p:nvPr>
        </p:nvGraphicFramePr>
        <p:xfrm>
          <a:off x="431652" y="4257103"/>
          <a:ext cx="10800471" cy="1719288"/>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284877">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434411">
                <a:tc>
                  <a:txBody>
                    <a:bodyPr/>
                    <a:lstStyle/>
                    <a:p>
                      <a:pPr marL="0" marR="0" lvl="0" indent="0" algn="l" defTabSz="864017" rtl="0" eaLnBrk="1" fontAlgn="base" latinLnBrk="0" hangingPunct="1">
                        <a:lnSpc>
                          <a:spcPts val="1200"/>
                        </a:lnSpc>
                        <a:spcBef>
                          <a:spcPct val="0"/>
                        </a:spcBef>
                        <a:spcAft>
                          <a:spcPct val="0"/>
                        </a:spcAft>
                        <a:buClrTx/>
                        <a:buSzTx/>
                        <a:buFont typeface="Arial" panose="020B0604020202020204" pitchFamily="34" charset="0"/>
                        <a:buNone/>
                        <a:tabLst/>
                      </a:pP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施工控制要点：</a:t>
                      </a:r>
                    </a:p>
                    <a:p>
                      <a:pPr marL="0" marR="0" lvl="0" indent="0" algn="l" defTabSz="864017" rtl="0" eaLnBrk="1" fontAlgn="base" latinLnBrk="0" hangingPunct="1">
                        <a:lnSpc>
                          <a:spcPts val="1200"/>
                        </a:lnSpc>
                        <a:spcBef>
                          <a:spcPct val="0"/>
                        </a:spcBef>
                        <a:spcAft>
                          <a:spcPct val="0"/>
                        </a:spcAft>
                        <a:buClrTx/>
                        <a:buSzTx/>
                        <a:buFont typeface="Arial" panose="020B0604020202020204" pitchFamily="34" charset="0"/>
                        <a:buNone/>
                        <a:tabLst/>
                      </a:pP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1.</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工序：施工准备→布管穿线→导线联结→盖板封槽</a:t>
                      </a:r>
                      <a:endPar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endParaRPr>
                    </a:p>
                    <a:p>
                      <a:pPr marL="0" marR="0" lvl="0" indent="0" algn="l" defTabSz="864017" rtl="0" eaLnBrk="1" fontAlgn="base" latinLnBrk="0" hangingPunct="1">
                        <a:lnSpc>
                          <a:spcPts val="1200"/>
                        </a:lnSpc>
                        <a:spcBef>
                          <a:spcPct val="0"/>
                        </a:spcBef>
                        <a:spcAft>
                          <a:spcPct val="0"/>
                        </a:spcAft>
                        <a:buClrTx/>
                        <a:buSzTx/>
                        <a:buFont typeface="Arial" panose="020B0604020202020204" pitchFamily="34" charset="0"/>
                        <a:buNone/>
                        <a:tabLst/>
                      </a:pP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2.</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重要说明：</a:t>
                      </a:r>
                      <a:endParaRPr lang="en-US" altLang="zh-CN" sz="1200" kern="1200" dirty="0">
                        <a:solidFill>
                          <a:schemeClr val="dk1"/>
                        </a:solidFill>
                        <a:effectLst/>
                        <a:latin typeface="微软雅黑" panose="020B0503020204020204" pitchFamily="34" charset="-122"/>
                        <a:ea typeface="微软雅黑" panose="020B0503020204020204" pitchFamily="34" charset="-122"/>
                        <a:cs typeface="+mn-cs"/>
                      </a:endParaRPr>
                    </a:p>
                    <a:p>
                      <a:pPr marL="0" marR="0" indent="0" algn="just" defTabSz="864017" rtl="0" eaLnBrk="1" fontAlgn="auto" latinLnBrk="0" hangingPunct="1">
                        <a:lnSpc>
                          <a:spcPts val="1200"/>
                        </a:lnSpc>
                        <a:spcBef>
                          <a:spcPts val="0"/>
                        </a:spcBef>
                        <a:spcAft>
                          <a:spcPts val="0"/>
                        </a:spcAft>
                        <a:buClrTx/>
                        <a:buSzTx/>
                        <a:buFontTx/>
                        <a:buNone/>
                        <a:tabLst/>
                        <a:defRPr/>
                      </a:pP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1</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浴室内的金属浴缸、金属给排水管以及灯具、插座接地保护线（</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PE</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线）应与局部等电位端子箱相连接，连接线采用</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BVR1*4mm2</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穿</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PC16</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塑料管保护暗敷。</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3" name="表格 12"/>
          <p:cNvGraphicFramePr>
            <a:graphicFrameLocks noGrp="1"/>
          </p:cNvGraphicFramePr>
          <p:nvPr/>
        </p:nvGraphicFramePr>
        <p:xfrm>
          <a:off x="4343939"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864658847"/>
              </p:ext>
            </p:extLst>
          </p:nvPr>
        </p:nvGraphicFramePr>
        <p:xfrm>
          <a:off x="8386250" y="647798"/>
          <a:ext cx="2845873" cy="1245807"/>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657158">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pPr marL="0" marR="0" lvl="0" indent="0" algn="l" defTabSz="864017" rtl="0" eaLnBrk="1" fontAlgn="auto" latinLnBrk="0" hangingPunct="1">
                        <a:lnSpc>
                          <a:spcPct val="100000"/>
                        </a:lnSpc>
                        <a:spcBef>
                          <a:spcPts val="0"/>
                        </a:spcBef>
                        <a:spcAft>
                          <a:spcPts val="0"/>
                        </a:spcAft>
                        <a:buClrTx/>
                        <a:buSzTx/>
                        <a:buFontTx/>
                        <a:buNone/>
                        <a:tabLst/>
                        <a:defRPr/>
                      </a:pPr>
                      <a:r>
                        <a:rPr lang="zh-CN" altLang="en-US" sz="1200" b="0" kern="1200" dirty="0">
                          <a:solidFill>
                            <a:schemeClr val="tx1"/>
                          </a:solidFill>
                          <a:effectLst/>
                          <a:latin typeface="微软雅黑" panose="020B0503020204020204" pitchFamily="34" charset="-122"/>
                          <a:ea typeface="微软雅黑" panose="020B0503020204020204" pitchFamily="34" charset="-122"/>
                          <a:cs typeface="+mn-cs"/>
                        </a:rPr>
                        <a:t>安装工程细部节点构造</a:t>
                      </a:r>
                    </a:p>
                    <a:p>
                      <a:endParaRPr lang="zh-CN" altLang="en-US" sz="1200" b="0" dirty="0">
                        <a:solidFill>
                          <a:schemeClr val="tx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588649">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200000"/>
                        </a:lnSpc>
                      </a:pPr>
                      <a:r>
                        <a:rPr lang="zh-CN" altLang="zh-CN" sz="1200" b="0" kern="1200" dirty="0">
                          <a:solidFill>
                            <a:schemeClr val="tx1"/>
                          </a:solidFill>
                          <a:latin typeface="微软雅黑" panose="020B0503020204020204" pitchFamily="34" charset="-122"/>
                          <a:ea typeface="微软雅黑" panose="020B0503020204020204" pitchFamily="34" charset="-122"/>
                          <a:cs typeface="+mn-cs"/>
                        </a:rPr>
                        <a:t>卫生间等电位安装示意图</a:t>
                      </a:r>
                      <a:endParaRPr lang="zh-CN" altLang="en-US" sz="1200" b="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pic>
        <p:nvPicPr>
          <p:cNvPr id="16" name="图片 15"/>
          <p:cNvPicPr/>
          <p:nvPr/>
        </p:nvPicPr>
        <p:blipFill>
          <a:blip r:embed="rId2">
            <a:extLst>
              <a:ext uri="{28A0092B-C50C-407E-A947-70E740481C1C}">
                <a14:useLocalDpi xmlns:a14="http://schemas.microsoft.com/office/drawing/2010/main" val="0"/>
              </a:ext>
            </a:extLst>
          </a:blip>
          <a:srcRect/>
          <a:stretch>
            <a:fillRect/>
          </a:stretch>
        </p:blipFill>
        <p:spPr>
          <a:xfrm>
            <a:off x="503660" y="1024989"/>
            <a:ext cx="4131164" cy="3146371"/>
          </a:xfrm>
          <a:prstGeom prst="rect">
            <a:avLst/>
          </a:prstGeom>
          <a:noFill/>
          <a:ln>
            <a:noFill/>
          </a:ln>
        </p:spPr>
      </p:pic>
      <p:pic>
        <p:nvPicPr>
          <p:cNvPr id="18" name="图片 17" descr="C:\Users\lilei10\AppData\Roaming\Tencent\Users\18074550\TIM\WinTemp\RichOle\IR1(G2K[X9ZX)~}{LBZE8FM.png"/>
          <p:cNvPicPr/>
          <p:nvPr/>
        </p:nvPicPr>
        <p:blipFill>
          <a:blip r:embed="rId3">
            <a:extLst>
              <a:ext uri="{28A0092B-C50C-407E-A947-70E740481C1C}">
                <a14:useLocalDpi xmlns:a14="http://schemas.microsoft.com/office/drawing/2010/main" val="0"/>
              </a:ext>
            </a:extLst>
          </a:blip>
          <a:srcRect/>
          <a:stretch>
            <a:fillRect/>
          </a:stretch>
        </p:blipFill>
        <p:spPr>
          <a:xfrm>
            <a:off x="4847217" y="1419668"/>
            <a:ext cx="3326639" cy="2217513"/>
          </a:xfrm>
          <a:prstGeom prst="rect">
            <a:avLst/>
          </a:prstGeom>
          <a:noFill/>
          <a:ln>
            <a:noFill/>
          </a:ln>
        </p:spPr>
      </p:pic>
    </p:spTree>
    <p:extLst>
      <p:ext uri="{BB962C8B-B14F-4D97-AF65-F5344CB8AC3E}">
        <p14:creationId xmlns:p14="http://schemas.microsoft.com/office/powerpoint/2010/main" val="31132301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extLst>
              <p:ext uri="{D42A27DB-BD31-4B8C-83A1-F6EECF244321}">
                <p14:modId xmlns:p14="http://schemas.microsoft.com/office/powerpoint/2010/main" val="1967440585"/>
              </p:ext>
            </p:extLst>
          </p:nvPr>
        </p:nvGraphicFramePr>
        <p:xfrm>
          <a:off x="431652" y="4257103"/>
          <a:ext cx="10800471" cy="1737360"/>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240428">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381252">
                <a:tc>
                  <a:txBody>
                    <a:bodyPr/>
                    <a:lstStyle/>
                    <a:p>
                      <a:pPr marL="0" marR="0" lvl="0" indent="0" algn="l" defTabSz="864017" rtl="0" eaLnBrk="1" fontAlgn="base" latinLnBrk="0" hangingPunct="1">
                        <a:lnSpc>
                          <a:spcPts val="1200"/>
                        </a:lnSpc>
                        <a:spcBef>
                          <a:spcPct val="0"/>
                        </a:spcBef>
                        <a:spcAft>
                          <a:spcPct val="0"/>
                        </a:spcAft>
                        <a:buClrTx/>
                        <a:buSzTx/>
                        <a:buFont typeface="Arial" panose="020B0604020202020204" pitchFamily="34" charset="0"/>
                        <a:buNone/>
                      </a:pP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施工控制要点：</a:t>
                      </a:r>
                    </a:p>
                    <a:p>
                      <a:pPr marL="0" marR="0" lvl="0" indent="0" algn="l" defTabSz="864017" rtl="0" eaLnBrk="1" fontAlgn="base" latinLnBrk="0" hangingPunct="1">
                        <a:lnSpc>
                          <a:spcPts val="1200"/>
                        </a:lnSpc>
                        <a:spcBef>
                          <a:spcPct val="0"/>
                        </a:spcBef>
                        <a:spcAft>
                          <a:spcPct val="0"/>
                        </a:spcAft>
                        <a:buClrTx/>
                        <a:buSzTx/>
                        <a:buFont typeface="Arial" panose="020B0604020202020204" pitchFamily="34" charset="0"/>
                        <a:buNone/>
                      </a:pP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1.</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工序：施工准备→放线→下料、木楔子安装、板材防腐防虫处理→安装</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18</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厚基层板→打中性硅酮密封胶</a:t>
                      </a:r>
                    </a:p>
                    <a:p>
                      <a:pPr marL="0" marR="0" lvl="0" indent="0" algn="l" defTabSz="864017" rtl="0" eaLnBrk="1" fontAlgn="base" latinLnBrk="0" hangingPunct="1">
                        <a:lnSpc>
                          <a:spcPts val="1200"/>
                        </a:lnSpc>
                        <a:spcBef>
                          <a:spcPct val="0"/>
                        </a:spcBef>
                        <a:spcAft>
                          <a:spcPct val="0"/>
                        </a:spcAft>
                        <a:buClrTx/>
                        <a:buSzTx/>
                        <a:buFont typeface="Arial" panose="020B0604020202020204" pitchFamily="34" charset="0"/>
                        <a:buNone/>
                      </a:pP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2.</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重点说明：</a:t>
                      </a:r>
                    </a:p>
                    <a:p>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1</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 木基层须做防火、防腐、防虫蛀处理，且明确开启方向、所用五金件型号和安装位置，门套企口边嵌橡胶防撞条（色系与门套相同）。</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   </a:t>
                      </a:r>
                      <a:endParaRPr lang="zh-CN" altLang="zh-CN" sz="1200" kern="1200" dirty="0">
                        <a:solidFill>
                          <a:schemeClr val="dk1"/>
                        </a:solidFill>
                        <a:effectLst/>
                        <a:latin typeface="微软雅黑" panose="020B0503020204020204" pitchFamily="34" charset="-122"/>
                        <a:ea typeface="微软雅黑" panose="020B0503020204020204" pitchFamily="34" charset="-122"/>
                        <a:cs typeface="+mn-cs"/>
                      </a:endParaRPr>
                    </a:p>
                    <a:p>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2</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基层连接方式需用美固钉、涂防锈漆处理。轻钢龙骨隔墙采用双面双层石膏板，内部隔音棉填充。</a:t>
                      </a:r>
                    </a:p>
                    <a:p>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3</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所安装的门的门口线上端高度一致，并且所有单元有中心线标高尺寸，以确保最终美观效果。</a:t>
                      </a:r>
                      <a:endParaRPr lang="en-US" altLang="zh-CN" sz="1200" kern="1200" dirty="0">
                        <a:solidFill>
                          <a:schemeClr val="dk1"/>
                        </a:solidFill>
                        <a:effectLst/>
                        <a:latin typeface="微软雅黑" panose="020B0503020204020204" pitchFamily="34" charset="-122"/>
                        <a:ea typeface="微软雅黑" panose="020B0503020204020204" pitchFamily="34" charset="-122"/>
                        <a:cs typeface="+mn-cs"/>
                      </a:endParaRPr>
                    </a:p>
                    <a:p>
                      <a:endParaRPr lang="en-US" altLang="zh-CN" sz="1200" kern="1200" dirty="0">
                        <a:solidFill>
                          <a:schemeClr val="dk1"/>
                        </a:solidFill>
                        <a:effectLst/>
                        <a:latin typeface="微软雅黑" panose="020B0503020204020204" pitchFamily="34" charset="-122"/>
                        <a:ea typeface="微软雅黑" panose="020B0503020204020204" pitchFamily="34" charset="-122"/>
                        <a:cs typeface="+mn-cs"/>
                      </a:endParaRPr>
                    </a:p>
                    <a:p>
                      <a:endParaRPr lang="zh-CN" altLang="zh-CN" sz="1200" kern="1200" dirty="0">
                        <a:solidFill>
                          <a:schemeClr val="dk1"/>
                        </a:solidFill>
                        <a:effectLst/>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3" name="表格 12"/>
          <p:cNvGraphicFramePr>
            <a:graphicFrameLocks noGrp="1"/>
          </p:cNvGraphicFramePr>
          <p:nvPr/>
        </p:nvGraphicFramePr>
        <p:xfrm>
          <a:off x="4343939"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30387071"/>
              </p:ext>
            </p:extLst>
          </p:nvPr>
        </p:nvGraphicFramePr>
        <p:xfrm>
          <a:off x="8386250" y="647798"/>
          <a:ext cx="2845873" cy="1245807"/>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657158">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pPr marL="0" marR="0" lvl="0" indent="0" algn="l" defTabSz="864017" rtl="0" eaLnBrk="1" fontAlgn="auto" latinLnBrk="0" hangingPunct="1">
                        <a:lnSpc>
                          <a:spcPct val="100000"/>
                        </a:lnSpc>
                        <a:spcBef>
                          <a:spcPts val="0"/>
                        </a:spcBef>
                        <a:spcAft>
                          <a:spcPts val="0"/>
                        </a:spcAft>
                        <a:buClrTx/>
                        <a:buSzTx/>
                        <a:buFontTx/>
                        <a:buNone/>
                        <a:tabLst/>
                        <a:defRPr/>
                      </a:pPr>
                      <a:r>
                        <a:rPr lang="zh-CN" altLang="en-US" sz="1200" b="0" kern="1200" dirty="0">
                          <a:solidFill>
                            <a:schemeClr val="tx1"/>
                          </a:solidFill>
                          <a:effectLst/>
                          <a:latin typeface="微软雅黑" panose="020B0503020204020204" pitchFamily="34" charset="-122"/>
                          <a:ea typeface="微软雅黑" panose="020B0503020204020204" pitchFamily="34" charset="-122"/>
                          <a:cs typeface="+mn-cs"/>
                        </a:rPr>
                        <a:t>安装工程细部节点构造</a:t>
                      </a:r>
                    </a:p>
                    <a:p>
                      <a:endParaRPr lang="zh-CN" altLang="en-US" sz="1200" b="0" dirty="0">
                        <a:solidFill>
                          <a:schemeClr val="tx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588649">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200000"/>
                        </a:lnSpc>
                      </a:pPr>
                      <a:r>
                        <a:rPr lang="zh-CN" altLang="zh-CN" sz="1200" b="0" kern="1200" dirty="0">
                          <a:solidFill>
                            <a:schemeClr val="tx1"/>
                          </a:solidFill>
                          <a:latin typeface="微软雅黑" panose="020B0503020204020204" pitchFamily="34" charset="-122"/>
                          <a:ea typeface="微软雅黑" panose="020B0503020204020204" pitchFamily="34" charset="-122"/>
                          <a:cs typeface="+mn-cs"/>
                        </a:rPr>
                        <a:t>户内门套基层做法节点图</a:t>
                      </a:r>
                      <a:endParaRPr lang="zh-CN" altLang="en-US" sz="1200" b="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pic>
        <p:nvPicPr>
          <p:cNvPr id="14" name="图片 13"/>
          <p:cNvPicPr/>
          <p:nvPr/>
        </p:nvPicPr>
        <p:blipFill>
          <a:blip r:embed="rId2">
            <a:extLst>
              <a:ext uri="{28A0092B-C50C-407E-A947-70E740481C1C}">
                <a14:useLocalDpi xmlns:a14="http://schemas.microsoft.com/office/drawing/2010/main" val="0"/>
              </a:ext>
            </a:extLst>
          </a:blip>
          <a:stretch>
            <a:fillRect/>
          </a:stretch>
        </p:blipFill>
        <p:spPr>
          <a:xfrm>
            <a:off x="509440" y="1051697"/>
            <a:ext cx="3643982" cy="2980550"/>
          </a:xfrm>
          <a:prstGeom prst="rect">
            <a:avLst/>
          </a:prstGeom>
          <a:ln>
            <a:noFill/>
          </a:ln>
        </p:spPr>
      </p:pic>
      <p:pic>
        <p:nvPicPr>
          <p:cNvPr id="15" name="图片 14"/>
          <p:cNvPicPr/>
          <p:nvPr/>
        </p:nvPicPr>
        <p:blipFill>
          <a:blip r:embed="rId3" cstate="print">
            <a:extLst>
              <a:ext uri="{28A0092B-C50C-407E-A947-70E740481C1C}">
                <a14:useLocalDpi xmlns:a14="http://schemas.microsoft.com/office/drawing/2010/main" val="0"/>
              </a:ext>
            </a:extLst>
          </a:blip>
          <a:srcRect r="21513" b="14918"/>
          <a:stretch>
            <a:fillRect/>
          </a:stretch>
        </p:blipFill>
        <p:spPr>
          <a:xfrm>
            <a:off x="4231210" y="1311180"/>
            <a:ext cx="3960764" cy="2531853"/>
          </a:xfrm>
          <a:prstGeom prst="rect">
            <a:avLst/>
          </a:prstGeom>
          <a:ln>
            <a:noFill/>
          </a:ln>
        </p:spPr>
      </p:pic>
    </p:spTree>
    <p:extLst>
      <p:ext uri="{BB962C8B-B14F-4D97-AF65-F5344CB8AC3E}">
        <p14:creationId xmlns:p14="http://schemas.microsoft.com/office/powerpoint/2010/main" val="194458534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extLst>
              <p:ext uri="{D42A27DB-BD31-4B8C-83A1-F6EECF244321}">
                <p14:modId xmlns:p14="http://schemas.microsoft.com/office/powerpoint/2010/main" val="1194870712"/>
              </p:ext>
            </p:extLst>
          </p:nvPr>
        </p:nvGraphicFramePr>
        <p:xfrm>
          <a:off x="431652" y="4257103"/>
          <a:ext cx="10800471" cy="1737360"/>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240428">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381252">
                <a:tc>
                  <a:txBody>
                    <a:bodyPr/>
                    <a:lstStyle/>
                    <a:p>
                      <a:pPr marL="0" marR="0" lvl="0" indent="0" algn="l" defTabSz="864017" rtl="0" eaLnBrk="1" fontAlgn="base" latinLnBrk="0" hangingPunct="1">
                        <a:lnSpc>
                          <a:spcPts val="1200"/>
                        </a:lnSpc>
                        <a:spcBef>
                          <a:spcPct val="0"/>
                        </a:spcBef>
                        <a:spcAft>
                          <a:spcPct val="0"/>
                        </a:spcAft>
                        <a:buClrTx/>
                        <a:buSzTx/>
                        <a:buFont typeface="Arial" panose="020B0604020202020204" pitchFamily="34" charset="0"/>
                        <a:buNone/>
                      </a:pP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施工控制要点：</a:t>
                      </a:r>
                    </a:p>
                    <a:p>
                      <a:pPr marL="0" marR="0" lvl="0" indent="0" algn="l" defTabSz="864017" rtl="0" eaLnBrk="1" fontAlgn="base" latinLnBrk="0" hangingPunct="1">
                        <a:lnSpc>
                          <a:spcPts val="1200"/>
                        </a:lnSpc>
                        <a:spcBef>
                          <a:spcPct val="0"/>
                        </a:spcBef>
                        <a:spcAft>
                          <a:spcPct val="0"/>
                        </a:spcAft>
                        <a:buClrTx/>
                        <a:buSzTx/>
                        <a:buFont typeface="Arial" panose="020B0604020202020204" pitchFamily="34" charset="0"/>
                        <a:buNone/>
                      </a:pP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1.</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工序：施工准备→放线→下料、木楔子安装、板材防腐防虫处理→安装</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18</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厚基层板→打中性硅酮密封胶</a:t>
                      </a:r>
                    </a:p>
                    <a:p>
                      <a:pPr marL="0" marR="0" lvl="0" indent="0" algn="l" defTabSz="864017" rtl="0" eaLnBrk="1" fontAlgn="base" latinLnBrk="0" hangingPunct="1">
                        <a:lnSpc>
                          <a:spcPts val="1200"/>
                        </a:lnSpc>
                        <a:spcBef>
                          <a:spcPct val="0"/>
                        </a:spcBef>
                        <a:spcAft>
                          <a:spcPct val="0"/>
                        </a:spcAft>
                        <a:buClrTx/>
                        <a:buSzTx/>
                        <a:buFont typeface="Arial" panose="020B0604020202020204" pitchFamily="34" charset="0"/>
                        <a:buNone/>
                      </a:pP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2.</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重点说明：</a:t>
                      </a:r>
                    </a:p>
                    <a:p>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1</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 木基层须做防火、防腐、防虫蛀处理，且明确开启方向、所用五金件型号和安装位置，门套企口边嵌橡胶防撞条（色系与门套相同）。</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   </a:t>
                      </a:r>
                      <a:endParaRPr lang="zh-CN" altLang="zh-CN" sz="1200" kern="1200" dirty="0">
                        <a:solidFill>
                          <a:schemeClr val="dk1"/>
                        </a:solidFill>
                        <a:effectLst/>
                        <a:latin typeface="微软雅黑" panose="020B0503020204020204" pitchFamily="34" charset="-122"/>
                        <a:ea typeface="微软雅黑" panose="020B0503020204020204" pitchFamily="34" charset="-122"/>
                        <a:cs typeface="+mn-cs"/>
                      </a:endParaRPr>
                    </a:p>
                    <a:p>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2</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基层连接方式需用美固钉、涂防锈漆处理。轻钢龙骨隔墙采用双面双层石膏板，内部隔音棉填充。</a:t>
                      </a:r>
                    </a:p>
                    <a:p>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3</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所安装的门的门口线上端高度一致，并且所有单元有中心线标高尺寸，以确保最终美观效果。</a:t>
                      </a:r>
                      <a:endParaRPr lang="en-US" altLang="zh-CN" sz="1200" kern="1200" dirty="0">
                        <a:solidFill>
                          <a:schemeClr val="dk1"/>
                        </a:solidFill>
                        <a:effectLst/>
                        <a:latin typeface="微软雅黑" panose="020B0503020204020204" pitchFamily="34" charset="-122"/>
                        <a:ea typeface="微软雅黑" panose="020B0503020204020204" pitchFamily="34" charset="-122"/>
                        <a:cs typeface="+mn-cs"/>
                      </a:endParaRPr>
                    </a:p>
                    <a:p>
                      <a:endParaRPr lang="en-US" altLang="zh-CN" sz="1200" kern="1200" dirty="0">
                        <a:solidFill>
                          <a:schemeClr val="dk1"/>
                        </a:solidFill>
                        <a:effectLst/>
                        <a:latin typeface="微软雅黑" panose="020B0503020204020204" pitchFamily="34" charset="-122"/>
                        <a:ea typeface="微软雅黑" panose="020B0503020204020204" pitchFamily="34" charset="-122"/>
                        <a:cs typeface="+mn-cs"/>
                      </a:endParaRPr>
                    </a:p>
                    <a:p>
                      <a:endParaRPr lang="zh-CN" altLang="zh-CN" sz="1200" kern="1200" dirty="0">
                        <a:solidFill>
                          <a:schemeClr val="dk1"/>
                        </a:solidFill>
                        <a:effectLst/>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3" name="表格 12"/>
          <p:cNvGraphicFramePr>
            <a:graphicFrameLocks noGrp="1"/>
          </p:cNvGraphicFramePr>
          <p:nvPr/>
        </p:nvGraphicFramePr>
        <p:xfrm>
          <a:off x="4343939"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1259426930"/>
              </p:ext>
            </p:extLst>
          </p:nvPr>
        </p:nvGraphicFramePr>
        <p:xfrm>
          <a:off x="8386250" y="647798"/>
          <a:ext cx="2845873" cy="1278967"/>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647902">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pPr marL="0" marR="0" lvl="0" indent="0" algn="l" defTabSz="864017" rtl="0" eaLnBrk="1" fontAlgn="auto" latinLnBrk="0" hangingPunct="1">
                        <a:lnSpc>
                          <a:spcPct val="100000"/>
                        </a:lnSpc>
                        <a:spcBef>
                          <a:spcPts val="0"/>
                        </a:spcBef>
                        <a:spcAft>
                          <a:spcPts val="0"/>
                        </a:spcAft>
                        <a:buClrTx/>
                        <a:buSzTx/>
                        <a:buFontTx/>
                        <a:buNone/>
                        <a:tabLst/>
                        <a:defRPr/>
                      </a:pPr>
                      <a:r>
                        <a:rPr lang="zh-CN" altLang="en-US" sz="1200" b="0" kern="1200" dirty="0">
                          <a:solidFill>
                            <a:schemeClr val="tx1"/>
                          </a:solidFill>
                          <a:effectLst/>
                          <a:latin typeface="微软雅黑" panose="020B0503020204020204" pitchFamily="34" charset="-122"/>
                          <a:ea typeface="微软雅黑" panose="020B0503020204020204" pitchFamily="34" charset="-122"/>
                          <a:cs typeface="+mn-cs"/>
                        </a:rPr>
                        <a:t>安装工程细部节点构造</a:t>
                      </a:r>
                    </a:p>
                    <a:p>
                      <a:endParaRPr lang="zh-CN" altLang="en-US" sz="1200" b="0" dirty="0">
                        <a:solidFill>
                          <a:schemeClr val="tx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631065">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864017" rtl="0" eaLnBrk="1" latinLnBrk="0" hangingPunct="1">
                        <a:lnSpc>
                          <a:spcPct val="150000"/>
                        </a:lnSpc>
                      </a:pPr>
                      <a:r>
                        <a:rPr lang="zh-CN" altLang="zh-CN" sz="1200" b="0" kern="1200" dirty="0">
                          <a:solidFill>
                            <a:schemeClr val="tx1"/>
                          </a:solidFill>
                          <a:latin typeface="微软雅黑" panose="020B0503020204020204" pitchFamily="34" charset="-122"/>
                          <a:ea typeface="微软雅黑" panose="020B0503020204020204" pitchFamily="34" charset="-122"/>
                          <a:cs typeface="+mn-cs"/>
                        </a:rPr>
                        <a:t>户内门轻质砌块基层门套做法节点图</a:t>
                      </a:r>
                      <a:endParaRPr lang="zh-CN" altLang="en-US" sz="1200" b="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pic>
        <p:nvPicPr>
          <p:cNvPr id="1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4046" y="1051697"/>
            <a:ext cx="3144338" cy="31297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 name="图片 17"/>
          <p:cNvPicPr/>
          <p:nvPr/>
        </p:nvPicPr>
        <p:blipFill>
          <a:blip r:embed="rId3" cstate="print">
            <a:extLst>
              <a:ext uri="{28A0092B-C50C-407E-A947-70E740481C1C}">
                <a14:useLocalDpi xmlns:a14="http://schemas.microsoft.com/office/drawing/2010/main" val="0"/>
              </a:ext>
            </a:extLst>
          </a:blip>
          <a:srcRect l="8024" t="6049"/>
          <a:stretch>
            <a:fillRect/>
          </a:stretch>
        </p:blipFill>
        <p:spPr>
          <a:xfrm>
            <a:off x="4523854" y="1373854"/>
            <a:ext cx="3684662" cy="2370289"/>
          </a:xfrm>
          <a:prstGeom prst="rect">
            <a:avLst/>
          </a:prstGeom>
          <a:ln>
            <a:noFill/>
          </a:ln>
        </p:spPr>
      </p:pic>
    </p:spTree>
    <p:extLst>
      <p:ext uri="{BB962C8B-B14F-4D97-AF65-F5344CB8AC3E}">
        <p14:creationId xmlns:p14="http://schemas.microsoft.com/office/powerpoint/2010/main" val="33029561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19684" y="791815"/>
            <a:ext cx="10297144" cy="4767074"/>
          </a:xfrm>
          <a:prstGeom prst="rect">
            <a:avLst/>
          </a:prstGeom>
        </p:spPr>
        <p:txBody>
          <a:bodyPr wrap="square">
            <a:spAutoFit/>
          </a:bodyPr>
          <a:lstStyle/>
          <a:p>
            <a:pPr lvl="0" indent="30480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5</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卫生间门槛石：</a:t>
            </a:r>
          </a:p>
          <a:p>
            <a:pPr marL="285750" lvl="0" indent="-285750">
              <a:lnSpc>
                <a:spcPct val="200000"/>
              </a:lnSpc>
              <a:spcAft>
                <a:spcPts val="0"/>
              </a:spcAft>
              <a:buFont typeface="Wingdings" panose="05000000000000000000" pitchFamily="2" charset="2"/>
              <a:buChar char="ü"/>
            </a:pP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门槛位置用细石混凝土浇筑止水反坎，标高低于门槛石完成面约</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30mm</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a:t>
            </a:r>
          </a:p>
          <a:p>
            <a:pPr marL="285750" lvl="0" indent="-285750">
              <a:lnSpc>
                <a:spcPct val="200000"/>
              </a:lnSpc>
              <a:spcAft>
                <a:spcPts val="0"/>
              </a:spcAft>
              <a:buFont typeface="Wingdings" panose="05000000000000000000" pitchFamily="2" charset="2"/>
              <a:buChar char="ü"/>
            </a:pP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地面石材</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瓷砖铺贴前，应先完成门槛石铺贴，再用防水涂料对门槛石下口结合层进行封闭。</a:t>
            </a:r>
          </a:p>
          <a:p>
            <a:pPr marL="285750" lvl="0" indent="-285750">
              <a:lnSpc>
                <a:spcPct val="200000"/>
              </a:lnSpc>
              <a:spcAft>
                <a:spcPts val="0"/>
              </a:spcAft>
              <a:buFont typeface="Wingdings" panose="05000000000000000000" pitchFamily="2" charset="2"/>
              <a:buChar char="ü"/>
            </a:pP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厨卫间门槛石与两侧墙体间的缝隙应使用防水性水泥砂浆塞实。</a:t>
            </a:r>
          </a:p>
          <a:p>
            <a:pPr marL="285750" lvl="0" indent="-285750">
              <a:lnSpc>
                <a:spcPct val="200000"/>
              </a:lnSpc>
              <a:spcAft>
                <a:spcPts val="0"/>
              </a:spcAft>
              <a:buFont typeface="Wingdings" panose="05000000000000000000" pitchFamily="2" charset="2"/>
              <a:buChar char="ü"/>
            </a:pP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混凝土反坎应与墙地面统一做防水处理。</a:t>
            </a:r>
          </a:p>
          <a:p>
            <a:pPr marL="285750" lvl="0" indent="-285750">
              <a:lnSpc>
                <a:spcPct val="200000"/>
              </a:lnSpc>
              <a:spcAft>
                <a:spcPts val="0"/>
              </a:spcAft>
              <a:buFont typeface="Wingdings" panose="05000000000000000000" pitchFamily="2" charset="2"/>
              <a:buChar char="ü"/>
            </a:pP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严禁卫生间地砖铺装前未完成门槛石安装及局部闭水试验。</a:t>
            </a:r>
          </a:p>
          <a:p>
            <a:pPr lvl="0" indent="30480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6</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淋浴房挡水槛：</a:t>
            </a:r>
          </a:p>
          <a:p>
            <a:pPr marL="285750" lvl="0" indent="-285750">
              <a:lnSpc>
                <a:spcPct val="200000"/>
              </a:lnSpc>
              <a:spcAft>
                <a:spcPts val="0"/>
              </a:spcAft>
              <a:buFont typeface="Wingdings" panose="05000000000000000000" pitchFamily="2" charset="2"/>
              <a:buChar char="ü"/>
            </a:pP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淋浴房细石混凝土档水槛或止水钢板高度应按高于淋浴房内侧最高处地面完成面约</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20mm</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控制，使用防水砂浆固定。</a:t>
            </a:r>
          </a:p>
          <a:p>
            <a:pPr marL="285750" lvl="0" indent="-285750">
              <a:lnSpc>
                <a:spcPct val="200000"/>
              </a:lnSpc>
              <a:spcAft>
                <a:spcPts val="0"/>
              </a:spcAft>
              <a:buFont typeface="Wingdings" panose="05000000000000000000" pitchFamily="2" charset="2"/>
              <a:buChar char="ü"/>
            </a:pP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细石混凝土档槛或止水钢板端头与墙体交接处应伸入墙体</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20mm</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，用防水砂浆固定，并封堵捂实，并与墙地面统一做防水处理。</a:t>
            </a:r>
          </a:p>
          <a:p>
            <a:pPr lvl="0" indent="304800">
              <a:lnSpc>
                <a:spcPct val="200000"/>
              </a:lnSpc>
              <a:spcAft>
                <a:spcPts val="0"/>
              </a:spcAft>
            </a:pPr>
            <a:endParaRPr lang="zh-CN" altLang="zh-CN" sz="1400" kern="100" dirty="0">
              <a:latin typeface="微软雅黑" panose="020B0503020204020204" pitchFamily="34" charset="-122"/>
              <a:ea typeface="微软雅黑" panose="020B0503020204020204" pitchFamily="34" charset="-122"/>
              <a:cs typeface="宋体" panose="02010600030101010101" pitchFamily="2" charset="-122"/>
            </a:endParaRPr>
          </a:p>
          <a:p>
            <a:pPr lvl="0" indent="304800">
              <a:lnSpc>
                <a:spcPct val="200000"/>
              </a:lnSpc>
              <a:spcAft>
                <a:spcPts val="0"/>
              </a:spcAft>
            </a:pPr>
            <a:endParaRPr lang="zh-CN" altLang="zh-CN" sz="1400" kern="100" dirty="0">
              <a:latin typeface="微软雅黑" panose="020B0503020204020204" pitchFamily="34" charset="-122"/>
              <a:ea typeface="微软雅黑" panose="020B0503020204020204" pitchFamily="34" charset="-122"/>
              <a:cs typeface="宋体" panose="02010600030101010101" pitchFamily="2" charset="-122"/>
            </a:endParaRPr>
          </a:p>
        </p:txBody>
      </p:sp>
    </p:spTree>
    <p:extLst>
      <p:ext uri="{BB962C8B-B14F-4D97-AF65-F5344CB8AC3E}">
        <p14:creationId xmlns:p14="http://schemas.microsoft.com/office/powerpoint/2010/main" val="349333282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7636" y="1339296"/>
            <a:ext cx="4604447" cy="27017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extLst>
              <p:ext uri="{D42A27DB-BD31-4B8C-83A1-F6EECF244321}">
                <p14:modId xmlns:p14="http://schemas.microsoft.com/office/powerpoint/2010/main" val="3713846721"/>
              </p:ext>
            </p:extLst>
          </p:nvPr>
        </p:nvGraphicFramePr>
        <p:xfrm>
          <a:off x="431652" y="4257103"/>
          <a:ext cx="10800471" cy="1737360"/>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240428">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381252">
                <a:tc>
                  <a:txBody>
                    <a:bodyPr/>
                    <a:lstStyle/>
                    <a:p>
                      <a:pPr marL="0" marR="0" lvl="0" indent="0" algn="l" defTabSz="864017" rtl="0" eaLnBrk="1" fontAlgn="base" latinLnBrk="0" hangingPunct="1">
                        <a:lnSpc>
                          <a:spcPts val="1200"/>
                        </a:lnSpc>
                        <a:spcBef>
                          <a:spcPct val="0"/>
                        </a:spcBef>
                        <a:spcAft>
                          <a:spcPct val="0"/>
                        </a:spcAft>
                        <a:buClrTx/>
                        <a:buSzTx/>
                        <a:buFont typeface="Arial" panose="020B0604020202020204" pitchFamily="34" charset="0"/>
                        <a:buNone/>
                      </a:pP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施工控制要点：</a:t>
                      </a:r>
                    </a:p>
                    <a:p>
                      <a:pPr marL="0" marR="0" lvl="0" indent="0" algn="l" defTabSz="864017" rtl="0" eaLnBrk="1" fontAlgn="base" latinLnBrk="0" hangingPunct="1">
                        <a:lnSpc>
                          <a:spcPts val="1200"/>
                        </a:lnSpc>
                        <a:spcBef>
                          <a:spcPct val="0"/>
                        </a:spcBef>
                        <a:spcAft>
                          <a:spcPct val="0"/>
                        </a:spcAft>
                        <a:buClrTx/>
                        <a:buSzTx/>
                        <a:buFont typeface="Arial" panose="020B0604020202020204" pitchFamily="34" charset="0"/>
                        <a:buNone/>
                      </a:pP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1.</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工序：施工准备→放线→下料、木楔子安装、板材防腐防虫处理→安装</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18</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厚基层板→打中性硅酮密封胶</a:t>
                      </a:r>
                    </a:p>
                    <a:p>
                      <a:pPr marL="0" marR="0" lvl="0" indent="0" algn="l" defTabSz="864017" rtl="0" eaLnBrk="1" fontAlgn="base" latinLnBrk="0" hangingPunct="1">
                        <a:lnSpc>
                          <a:spcPts val="1200"/>
                        </a:lnSpc>
                        <a:spcBef>
                          <a:spcPct val="0"/>
                        </a:spcBef>
                        <a:spcAft>
                          <a:spcPct val="0"/>
                        </a:spcAft>
                        <a:buClrTx/>
                        <a:buSzTx/>
                        <a:buFont typeface="Arial" panose="020B0604020202020204" pitchFamily="34" charset="0"/>
                        <a:buNone/>
                      </a:pP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2.</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重点说明：</a:t>
                      </a:r>
                    </a:p>
                    <a:p>
                      <a:pPr marL="0" marR="0" lvl="0" indent="0" algn="l" defTabSz="864017" rtl="0" eaLnBrk="1" fontAlgn="base" latinLnBrk="0" hangingPunct="1">
                        <a:lnSpc>
                          <a:spcPts val="1200"/>
                        </a:lnSpc>
                        <a:spcBef>
                          <a:spcPct val="0"/>
                        </a:spcBef>
                        <a:spcAft>
                          <a:spcPct val="0"/>
                        </a:spcAft>
                        <a:buClrTx/>
                        <a:buSzTx/>
                        <a:buFont typeface="Arial" panose="020B0604020202020204" pitchFamily="34" charset="0"/>
                        <a:buNone/>
                      </a:pP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1</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）卫生间、厨房间门框基层板根部离门槛石面留缝约</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100-150</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mm</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a:t>
                      </a:r>
                    </a:p>
                    <a:p>
                      <a:pPr marL="0" marR="0" lvl="0" indent="0" algn="l" defTabSz="864017" rtl="0" eaLnBrk="1" fontAlgn="base" latinLnBrk="0" hangingPunct="1">
                        <a:lnSpc>
                          <a:spcPts val="1200"/>
                        </a:lnSpc>
                        <a:spcBef>
                          <a:spcPct val="0"/>
                        </a:spcBef>
                        <a:spcAft>
                          <a:spcPct val="0"/>
                        </a:spcAft>
                        <a:buClrTx/>
                        <a:buSzTx/>
                        <a:buFont typeface="Arial" panose="020B0604020202020204" pitchFamily="34" charset="0"/>
                        <a:buNone/>
                      </a:pP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2</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）门框基层需进行防火、防腐、防潮三防处理。</a:t>
                      </a:r>
                    </a:p>
                    <a:p>
                      <a:pPr marL="0" marR="0" lvl="0" indent="0" algn="l" defTabSz="864017" rtl="0" eaLnBrk="1" fontAlgn="base" latinLnBrk="0" hangingPunct="1">
                        <a:lnSpc>
                          <a:spcPts val="1200"/>
                        </a:lnSpc>
                        <a:spcBef>
                          <a:spcPct val="0"/>
                        </a:spcBef>
                        <a:spcAft>
                          <a:spcPct val="0"/>
                        </a:spcAft>
                        <a:buClrTx/>
                        <a:buSzTx/>
                        <a:buFont typeface="Arial" panose="020B0604020202020204" pitchFamily="34" charset="0"/>
                        <a:buNone/>
                      </a:pP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3</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）防火涂料采用水性。</a:t>
                      </a:r>
                    </a:p>
                    <a:p>
                      <a:pPr marL="0" marR="0" lvl="0" indent="0" algn="l" defTabSz="864017" rtl="0" eaLnBrk="1" fontAlgn="base" latinLnBrk="0" hangingPunct="1">
                        <a:lnSpc>
                          <a:spcPts val="1200"/>
                        </a:lnSpc>
                        <a:spcBef>
                          <a:spcPct val="0"/>
                        </a:spcBef>
                        <a:spcAft>
                          <a:spcPct val="0"/>
                        </a:spcAft>
                        <a:buClrTx/>
                        <a:buSzTx/>
                        <a:buFont typeface="Arial" panose="020B0604020202020204" pitchFamily="34" charset="0"/>
                        <a:buNone/>
                      </a:pP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4</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）防潮防腐涂料要满足环保要求。</a:t>
                      </a:r>
                    </a:p>
                    <a:p>
                      <a:pPr marL="0" marR="0" lvl="0" indent="0" algn="l" defTabSz="864017" rtl="0" eaLnBrk="1" fontAlgn="base" latinLnBrk="0" hangingPunct="1">
                        <a:lnSpc>
                          <a:spcPts val="1200"/>
                        </a:lnSpc>
                        <a:spcBef>
                          <a:spcPct val="0"/>
                        </a:spcBef>
                        <a:spcAft>
                          <a:spcPct val="0"/>
                        </a:spcAft>
                        <a:buClrTx/>
                        <a:buSzTx/>
                        <a:buFont typeface="Arial" panose="020B0604020202020204" pitchFamily="34" charset="0"/>
                        <a:buNone/>
                      </a:pP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5</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）门槛石距离需留置空隙，并用防水砂浆填实。</a:t>
                      </a:r>
                      <a:endPar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endParaRPr>
                    </a:p>
                    <a:p>
                      <a:pPr marL="0" marR="0" lvl="0" indent="0" algn="l" defTabSz="864017" rtl="0" eaLnBrk="1" fontAlgn="base" latinLnBrk="0" hangingPunct="1">
                        <a:lnSpc>
                          <a:spcPts val="1200"/>
                        </a:lnSpc>
                        <a:spcBef>
                          <a:spcPct val="0"/>
                        </a:spcBef>
                        <a:spcAft>
                          <a:spcPct val="0"/>
                        </a:spcAft>
                        <a:buClrTx/>
                        <a:buSzTx/>
                        <a:buFont typeface="Arial" panose="020B0604020202020204" pitchFamily="34" charset="0"/>
                        <a:buNone/>
                      </a:pPr>
                      <a:endPar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3" name="表格 12"/>
          <p:cNvGraphicFramePr>
            <a:graphicFrameLocks noGrp="1"/>
          </p:cNvGraphicFramePr>
          <p:nvPr/>
        </p:nvGraphicFramePr>
        <p:xfrm>
          <a:off x="4343939"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2145809769"/>
              </p:ext>
            </p:extLst>
          </p:nvPr>
        </p:nvGraphicFramePr>
        <p:xfrm>
          <a:off x="8386250" y="647798"/>
          <a:ext cx="2845873" cy="1245807"/>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657158">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pPr marL="0" marR="0" lvl="0" indent="0" algn="l" defTabSz="864017" rtl="0" eaLnBrk="1" fontAlgn="auto" latinLnBrk="0" hangingPunct="1">
                        <a:lnSpc>
                          <a:spcPct val="100000"/>
                        </a:lnSpc>
                        <a:spcBef>
                          <a:spcPts val="0"/>
                        </a:spcBef>
                        <a:spcAft>
                          <a:spcPts val="0"/>
                        </a:spcAft>
                        <a:buClrTx/>
                        <a:buSzTx/>
                        <a:buFontTx/>
                        <a:buNone/>
                        <a:tabLst/>
                        <a:defRPr/>
                      </a:pPr>
                      <a:r>
                        <a:rPr lang="zh-CN" altLang="en-US" sz="1200" b="0" kern="1200" dirty="0">
                          <a:solidFill>
                            <a:schemeClr val="tx1"/>
                          </a:solidFill>
                          <a:effectLst/>
                          <a:latin typeface="微软雅黑" panose="020B0503020204020204" pitchFamily="34" charset="-122"/>
                          <a:ea typeface="微软雅黑" panose="020B0503020204020204" pitchFamily="34" charset="-122"/>
                          <a:cs typeface="+mn-cs"/>
                        </a:rPr>
                        <a:t>安装工程细部节点构造</a:t>
                      </a:r>
                    </a:p>
                    <a:p>
                      <a:endParaRPr lang="zh-CN" altLang="en-US" sz="1200" b="0" dirty="0">
                        <a:solidFill>
                          <a:schemeClr val="tx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588649">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ct val="100000"/>
                        </a:lnSpc>
                        <a:spcAft>
                          <a:spcPts val="0"/>
                        </a:spcAft>
                      </a:pPr>
                      <a:r>
                        <a:rPr lang="zh-CN" altLang="zh-CN" sz="1200" b="0" kern="1200" dirty="0">
                          <a:solidFill>
                            <a:schemeClr val="tx1"/>
                          </a:solidFill>
                          <a:latin typeface="微软雅黑" panose="020B0503020204020204" pitchFamily="34" charset="-122"/>
                          <a:ea typeface="微软雅黑" panose="020B0503020204020204" pitchFamily="34" charset="-122"/>
                          <a:cs typeface="+mn-cs"/>
                        </a:rPr>
                        <a:t>移门及门套安装节点图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pic>
        <p:nvPicPr>
          <p:cNvPr id="15" name="图片 14" descr="C:\Users\03049\Documents\Tencent Files\741490774\Image\C2C\WL~X7_RZ(O)V91B{5U[HHHO.jpg"/>
          <p:cNvPicPr/>
          <p:nvPr/>
        </p:nvPicPr>
        <p:blipFill>
          <a:blip r:embed="rId3">
            <a:extLst>
              <a:ext uri="{28A0092B-C50C-407E-A947-70E740481C1C}">
                <a14:useLocalDpi xmlns:a14="http://schemas.microsoft.com/office/drawing/2010/main" val="0"/>
              </a:ext>
            </a:extLst>
          </a:blip>
          <a:srcRect t="1" b="4561"/>
          <a:stretch>
            <a:fillRect/>
          </a:stretch>
        </p:blipFill>
        <p:spPr>
          <a:xfrm>
            <a:off x="5544220" y="1059265"/>
            <a:ext cx="2362768" cy="3036916"/>
          </a:xfrm>
          <a:prstGeom prst="rect">
            <a:avLst/>
          </a:prstGeom>
          <a:noFill/>
          <a:ln>
            <a:noFill/>
          </a:ln>
        </p:spPr>
      </p:pic>
    </p:spTree>
    <p:extLst>
      <p:ext uri="{BB962C8B-B14F-4D97-AF65-F5344CB8AC3E}">
        <p14:creationId xmlns:p14="http://schemas.microsoft.com/office/powerpoint/2010/main" val="247048036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p:nvPr/>
        </p:nvPicPr>
        <p:blipFill>
          <a:blip r:embed="rId2">
            <a:extLst>
              <a:ext uri="{28A0092B-C50C-407E-A947-70E740481C1C}">
                <a14:useLocalDpi xmlns:a14="http://schemas.microsoft.com/office/drawing/2010/main" val="0"/>
              </a:ext>
            </a:extLst>
          </a:blip>
          <a:stretch>
            <a:fillRect/>
          </a:stretch>
        </p:blipFill>
        <p:spPr>
          <a:xfrm>
            <a:off x="1151732" y="989697"/>
            <a:ext cx="3024336" cy="3364975"/>
          </a:xfrm>
          <a:prstGeom prst="rect">
            <a:avLst/>
          </a:prstGeom>
          <a:ln>
            <a:noFill/>
          </a:ln>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extLst>
              <p:ext uri="{D42A27DB-BD31-4B8C-83A1-F6EECF244321}">
                <p14:modId xmlns:p14="http://schemas.microsoft.com/office/powerpoint/2010/main" val="530612405"/>
              </p:ext>
            </p:extLst>
          </p:nvPr>
        </p:nvGraphicFramePr>
        <p:xfrm>
          <a:off x="431652" y="4257103"/>
          <a:ext cx="10800471" cy="1737360"/>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240428">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381252">
                <a:tc>
                  <a:txBody>
                    <a:bodyPr/>
                    <a:lstStyle/>
                    <a:p>
                      <a:pPr marL="0" marR="0" lvl="0" indent="0" algn="l" defTabSz="755650" rtl="0" eaLnBrk="1" fontAlgn="base" latinLnBrk="0" hangingPunct="1">
                        <a:lnSpc>
                          <a:spcPts val="1200"/>
                        </a:lnSpc>
                        <a:spcBef>
                          <a:spcPct val="0"/>
                        </a:spcBef>
                        <a:spcAft>
                          <a:spcPct val="0"/>
                        </a:spcAft>
                        <a:buClrTx/>
                        <a:buSzTx/>
                        <a:buFont typeface="Arial" panose="020B0604020202020204" pitchFamily="34" charset="0"/>
                        <a:buNone/>
                        <a:tabLst/>
                      </a:pP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施工控制要点：</a:t>
                      </a:r>
                    </a:p>
                    <a:p>
                      <a:pPr marL="0" marR="0" lvl="0" indent="0" algn="l" defTabSz="755650" rtl="0" eaLnBrk="1" fontAlgn="base" latinLnBrk="0" hangingPunct="1">
                        <a:lnSpc>
                          <a:spcPts val="1200"/>
                        </a:lnSpc>
                        <a:spcBef>
                          <a:spcPct val="0"/>
                        </a:spcBef>
                        <a:spcAft>
                          <a:spcPct val="0"/>
                        </a:spcAft>
                        <a:buClrTx/>
                        <a:buSzTx/>
                        <a:buFont typeface="Arial" panose="020B0604020202020204" pitchFamily="34" charset="0"/>
                        <a:buNone/>
                        <a:tabLst/>
                      </a:pP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1.</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工序：施工准备→放线→钢架焊接、石材加工→钢架固定→石材及四周挡水板安装→安装台下盆→成品保护→保洁→打中性硅酮密封胶→保洁交付</a:t>
                      </a:r>
                    </a:p>
                    <a:p>
                      <a:pPr marL="0" marR="0" lvl="0" indent="0" algn="l" defTabSz="755650" rtl="0" eaLnBrk="1" fontAlgn="base" latinLnBrk="0" hangingPunct="1">
                        <a:lnSpc>
                          <a:spcPts val="1200"/>
                        </a:lnSpc>
                        <a:spcBef>
                          <a:spcPct val="0"/>
                        </a:spcBef>
                        <a:spcAft>
                          <a:spcPct val="0"/>
                        </a:spcAft>
                        <a:buClrTx/>
                        <a:buSzTx/>
                        <a:buFont typeface="Arial" panose="020B0604020202020204" pitchFamily="34" charset="0"/>
                        <a:buNone/>
                        <a:tabLst/>
                      </a:pP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2.</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重点说明：</a:t>
                      </a:r>
                    </a:p>
                    <a:p>
                      <a:pPr marL="0" marR="0" lvl="0" indent="0" algn="l" defTabSz="755650" rtl="0" eaLnBrk="1" fontAlgn="base" latinLnBrk="0" hangingPunct="1">
                        <a:lnSpc>
                          <a:spcPts val="1200"/>
                        </a:lnSpc>
                        <a:spcBef>
                          <a:spcPct val="0"/>
                        </a:spcBef>
                        <a:spcAft>
                          <a:spcPct val="0"/>
                        </a:spcAft>
                        <a:buClrTx/>
                        <a:buSzTx/>
                        <a:buFont typeface="Arial" panose="020B0604020202020204" pitchFamily="34" charset="0"/>
                        <a:buNone/>
                        <a:tabLst/>
                      </a:pP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1</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）台盆钢架须采用国标镀锌角钢，焊接处刷两遍防锈处理。</a:t>
                      </a:r>
                    </a:p>
                    <a:p>
                      <a:pPr marL="0" marR="0" lvl="0" indent="0" algn="l" defTabSz="755650" rtl="0" eaLnBrk="1" fontAlgn="base" latinLnBrk="0" hangingPunct="1">
                        <a:lnSpc>
                          <a:spcPts val="1200"/>
                        </a:lnSpc>
                        <a:spcBef>
                          <a:spcPct val="0"/>
                        </a:spcBef>
                        <a:spcAft>
                          <a:spcPct val="0"/>
                        </a:spcAft>
                        <a:buClrTx/>
                        <a:buSzTx/>
                        <a:buFont typeface="Arial" panose="020B0604020202020204" pitchFamily="34" charset="0"/>
                        <a:buNone/>
                        <a:tabLst/>
                      </a:pP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2</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）为便于台盆拆卸检修，固定台下盆用角码螺栓机械连接，台盆与固定钢架连接处加橡皮垫块。</a:t>
                      </a:r>
                    </a:p>
                    <a:p>
                      <a:pPr marL="0" marR="0" lvl="0" indent="0" algn="l" defTabSz="755650" rtl="0" eaLnBrk="1" fontAlgn="base" latinLnBrk="0" hangingPunct="1">
                        <a:lnSpc>
                          <a:spcPts val="1200"/>
                        </a:lnSpc>
                        <a:spcBef>
                          <a:spcPct val="0"/>
                        </a:spcBef>
                        <a:spcAft>
                          <a:spcPct val="0"/>
                        </a:spcAft>
                        <a:buClrTx/>
                        <a:buSzTx/>
                        <a:buFont typeface="Arial" panose="020B0604020202020204" pitchFamily="34" charset="0"/>
                        <a:buNone/>
                        <a:tabLst/>
                      </a:pP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3</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）台下盆与台面板下沿口用中性硅酮耐候胶密封。</a:t>
                      </a:r>
                    </a:p>
                    <a:p>
                      <a:pPr marL="0" marR="0" lvl="0" indent="0" algn="l" defTabSz="755650" rtl="0" eaLnBrk="1" fontAlgn="base" latinLnBrk="0" hangingPunct="1">
                        <a:lnSpc>
                          <a:spcPts val="1200"/>
                        </a:lnSpc>
                        <a:spcBef>
                          <a:spcPct val="0"/>
                        </a:spcBef>
                        <a:spcAft>
                          <a:spcPct val="0"/>
                        </a:spcAft>
                        <a:buClrTx/>
                        <a:buSzTx/>
                        <a:buFont typeface="Arial" panose="020B0604020202020204" pitchFamily="34" charset="0"/>
                        <a:buNone/>
                        <a:tabLst/>
                      </a:pP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（4）如台下盆不考虑拆卸，台下盆与台板板下沿处的胶采用AB胶固定</a:t>
                      </a:r>
                    </a:p>
                    <a:p>
                      <a:pPr marL="0" marR="0" lvl="0" indent="0" algn="l" defTabSz="755650" rtl="0" eaLnBrk="1" fontAlgn="base" latinLnBrk="0" hangingPunct="1">
                        <a:lnSpc>
                          <a:spcPts val="1200"/>
                        </a:lnSpc>
                        <a:spcBef>
                          <a:spcPct val="0"/>
                        </a:spcBef>
                        <a:spcAft>
                          <a:spcPct val="0"/>
                        </a:spcAft>
                        <a:buClrTx/>
                        <a:buSzTx/>
                        <a:buFont typeface="Arial" panose="020B0604020202020204" pitchFamily="34" charset="0"/>
                        <a:buNone/>
                        <a:tabLst/>
                      </a:pP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（5）排水形式采用墙排水。</a:t>
                      </a:r>
                      <a:endPar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endParaRPr>
                    </a:p>
                    <a:p>
                      <a:pPr marL="0" marR="0" lvl="0" indent="0" algn="l" defTabSz="755650" rtl="0" eaLnBrk="1" fontAlgn="base" latinLnBrk="0" hangingPunct="1">
                        <a:lnSpc>
                          <a:spcPts val="1200"/>
                        </a:lnSpc>
                        <a:spcBef>
                          <a:spcPct val="0"/>
                        </a:spcBef>
                        <a:spcAft>
                          <a:spcPct val="0"/>
                        </a:spcAft>
                        <a:buClrTx/>
                        <a:buSzTx/>
                        <a:buFont typeface="Arial" panose="020B0604020202020204" pitchFamily="34" charset="0"/>
                        <a:buNone/>
                        <a:tabLst/>
                      </a:pPr>
                      <a:endPar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3" name="表格 12"/>
          <p:cNvGraphicFramePr>
            <a:graphicFrameLocks noGrp="1"/>
          </p:cNvGraphicFramePr>
          <p:nvPr/>
        </p:nvGraphicFramePr>
        <p:xfrm>
          <a:off x="4343939"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454314961"/>
              </p:ext>
            </p:extLst>
          </p:nvPr>
        </p:nvGraphicFramePr>
        <p:xfrm>
          <a:off x="8386250" y="647798"/>
          <a:ext cx="2845873" cy="1245807"/>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657158">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pPr marL="0" marR="0" lvl="0" indent="0" algn="l" defTabSz="864017" rtl="0" eaLnBrk="1" fontAlgn="auto" latinLnBrk="0" hangingPunct="1">
                        <a:lnSpc>
                          <a:spcPct val="100000"/>
                        </a:lnSpc>
                        <a:spcBef>
                          <a:spcPts val="0"/>
                        </a:spcBef>
                        <a:spcAft>
                          <a:spcPts val="0"/>
                        </a:spcAft>
                        <a:buClrTx/>
                        <a:buSzTx/>
                        <a:buFontTx/>
                        <a:buNone/>
                        <a:tabLst/>
                        <a:defRPr/>
                      </a:pPr>
                      <a:r>
                        <a:rPr lang="zh-CN" altLang="en-US" sz="1200" b="0" kern="1200" dirty="0">
                          <a:solidFill>
                            <a:schemeClr val="tx1"/>
                          </a:solidFill>
                          <a:effectLst/>
                          <a:latin typeface="微软雅黑" panose="020B0503020204020204" pitchFamily="34" charset="-122"/>
                          <a:ea typeface="微软雅黑" panose="020B0503020204020204" pitchFamily="34" charset="-122"/>
                          <a:cs typeface="+mn-cs"/>
                        </a:rPr>
                        <a:t>安装工程细部节点构造</a:t>
                      </a:r>
                    </a:p>
                    <a:p>
                      <a:endParaRPr lang="zh-CN" altLang="en-US" sz="1200" b="0" dirty="0">
                        <a:solidFill>
                          <a:schemeClr val="tx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588649">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ct val="200000"/>
                        </a:lnSpc>
                        <a:spcAft>
                          <a:spcPts val="0"/>
                        </a:spcAft>
                      </a:pPr>
                      <a:r>
                        <a:rPr lang="zh-CN" altLang="zh-CN" sz="1200" b="0" kern="1200" dirty="0">
                          <a:solidFill>
                            <a:schemeClr val="tx1"/>
                          </a:solidFill>
                          <a:latin typeface="微软雅黑" panose="020B0503020204020204" pitchFamily="34" charset="-122"/>
                          <a:ea typeface="微软雅黑" panose="020B0503020204020204" pitchFamily="34" charset="-122"/>
                          <a:cs typeface="+mn-cs"/>
                        </a:rPr>
                        <a:t>钢架台下盆安装节点图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pic>
        <p:nvPicPr>
          <p:cNvPr id="18" name="图片 17"/>
          <p:cNvPicPr/>
          <p:nvPr/>
        </p:nvPicPr>
        <p:blipFill>
          <a:blip r:embed="rId3" cstate="print">
            <a:extLst>
              <a:ext uri="{28A0092B-C50C-407E-A947-70E740481C1C}">
                <a14:useLocalDpi xmlns:a14="http://schemas.microsoft.com/office/drawing/2010/main" val="0"/>
              </a:ext>
            </a:extLst>
          </a:blip>
          <a:stretch>
            <a:fillRect/>
          </a:stretch>
        </p:blipFill>
        <p:spPr>
          <a:xfrm>
            <a:off x="4530560" y="1455247"/>
            <a:ext cx="3705967" cy="2200098"/>
          </a:xfrm>
          <a:prstGeom prst="rect">
            <a:avLst/>
          </a:prstGeom>
        </p:spPr>
      </p:pic>
    </p:spTree>
    <p:extLst>
      <p:ext uri="{BB962C8B-B14F-4D97-AF65-F5344CB8AC3E}">
        <p14:creationId xmlns:p14="http://schemas.microsoft.com/office/powerpoint/2010/main" val="291040793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p:nvPr/>
        </p:nvPicPr>
        <p:blipFill>
          <a:blip r:embed="rId2" cstate="print">
            <a:extLst>
              <a:ext uri="{28A0092B-C50C-407E-A947-70E740481C1C}">
                <a14:useLocalDpi xmlns:a14="http://schemas.microsoft.com/office/drawing/2010/main" val="0"/>
              </a:ext>
            </a:extLst>
          </a:blip>
          <a:stretch>
            <a:fillRect/>
          </a:stretch>
        </p:blipFill>
        <p:spPr>
          <a:xfrm>
            <a:off x="510033" y="1106408"/>
            <a:ext cx="4537109" cy="3095983"/>
          </a:xfrm>
          <a:prstGeom prst="rect">
            <a:avLst/>
          </a:prstGeom>
          <a:ln>
            <a:noFill/>
          </a:ln>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nvGraphicFramePr>
        <p:xfrm>
          <a:off x="431652" y="4257103"/>
          <a:ext cx="10800471" cy="1737360"/>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240428">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381252">
                <a:tc>
                  <a:txBody>
                    <a:bodyPr/>
                    <a:lstStyle/>
                    <a:p>
                      <a:pPr marL="0" marR="0" lvl="0" indent="0" algn="l" defTabSz="755650" rtl="0" eaLnBrk="1" fontAlgn="base" latinLnBrk="0" hangingPunct="1">
                        <a:lnSpc>
                          <a:spcPts val="1200"/>
                        </a:lnSpc>
                        <a:spcBef>
                          <a:spcPct val="0"/>
                        </a:spcBef>
                        <a:spcAft>
                          <a:spcPct val="0"/>
                        </a:spcAft>
                        <a:buClrTx/>
                        <a:buSzTx/>
                        <a:buFont typeface="Arial" panose="020B0604020202020204" pitchFamily="34" charset="0"/>
                        <a:buNone/>
                        <a:tabLst/>
                      </a:pP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施工控制要点：</a:t>
                      </a:r>
                    </a:p>
                    <a:p>
                      <a:pPr marL="0" marR="0" lvl="0" indent="0" algn="l" defTabSz="755650" rtl="0" eaLnBrk="1" fontAlgn="base" latinLnBrk="0" hangingPunct="1">
                        <a:lnSpc>
                          <a:spcPts val="1200"/>
                        </a:lnSpc>
                        <a:spcBef>
                          <a:spcPct val="0"/>
                        </a:spcBef>
                        <a:spcAft>
                          <a:spcPct val="0"/>
                        </a:spcAft>
                        <a:buClrTx/>
                        <a:buSzTx/>
                        <a:buFont typeface="Arial" panose="020B0604020202020204" pitchFamily="34" charset="0"/>
                        <a:buNone/>
                        <a:tabLst/>
                      </a:pP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1.</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工序：施工准备→放线→成品柜、台面板工厂加工→浴柜安装→台面板及四周挡水板安装→安装台下盆→成品保护→保洁→打中性硅酮密封胶→保洁交付</a:t>
                      </a:r>
                    </a:p>
                    <a:p>
                      <a:pPr marL="0" marR="0" lvl="0" indent="0" algn="l" defTabSz="755650" rtl="0" eaLnBrk="1" fontAlgn="base" latinLnBrk="0" hangingPunct="1">
                        <a:lnSpc>
                          <a:spcPts val="1200"/>
                        </a:lnSpc>
                        <a:spcBef>
                          <a:spcPct val="0"/>
                        </a:spcBef>
                        <a:spcAft>
                          <a:spcPct val="0"/>
                        </a:spcAft>
                        <a:buClrTx/>
                        <a:buSzTx/>
                        <a:buFont typeface="Arial" panose="020B0604020202020204" pitchFamily="34" charset="0"/>
                        <a:buNone/>
                        <a:tabLst/>
                      </a:pP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2.</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重点说明：</a:t>
                      </a:r>
                    </a:p>
                    <a:p>
                      <a:pPr marL="0" marR="0" lvl="0" indent="0" algn="l" defTabSz="755650" rtl="0" eaLnBrk="1" fontAlgn="base" latinLnBrk="0" hangingPunct="1">
                        <a:lnSpc>
                          <a:spcPts val="1200"/>
                        </a:lnSpc>
                        <a:spcBef>
                          <a:spcPct val="0"/>
                        </a:spcBef>
                        <a:spcAft>
                          <a:spcPct val="0"/>
                        </a:spcAft>
                        <a:buClrTx/>
                        <a:buSzTx/>
                        <a:buFont typeface="Arial" panose="020B0604020202020204" pitchFamily="34" charset="0"/>
                        <a:buNone/>
                        <a:tabLst/>
                      </a:pP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1</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）成品柜板材按照集团集采设计。</a:t>
                      </a:r>
                    </a:p>
                    <a:p>
                      <a:pPr marL="0" marR="0" lvl="0" indent="0" algn="l" defTabSz="755650" rtl="0" eaLnBrk="1" fontAlgn="base" latinLnBrk="0" hangingPunct="1">
                        <a:lnSpc>
                          <a:spcPts val="1200"/>
                        </a:lnSpc>
                        <a:spcBef>
                          <a:spcPct val="0"/>
                        </a:spcBef>
                        <a:spcAft>
                          <a:spcPct val="0"/>
                        </a:spcAft>
                        <a:buClrTx/>
                        <a:buSzTx/>
                        <a:buFont typeface="Arial" panose="020B0604020202020204" pitchFamily="34" charset="0"/>
                        <a:buNone/>
                        <a:tabLst/>
                      </a:pP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2</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）台下盆固定在成品柜衬板上。</a:t>
                      </a:r>
                    </a:p>
                    <a:p>
                      <a:pPr marL="0" marR="0" lvl="0" indent="0" algn="l" defTabSz="755650" rtl="0" eaLnBrk="1" fontAlgn="base" latinLnBrk="0" hangingPunct="1">
                        <a:lnSpc>
                          <a:spcPts val="1200"/>
                        </a:lnSpc>
                        <a:spcBef>
                          <a:spcPct val="0"/>
                        </a:spcBef>
                        <a:spcAft>
                          <a:spcPct val="0"/>
                        </a:spcAft>
                        <a:buClrTx/>
                        <a:buSzTx/>
                        <a:buFont typeface="Arial" panose="020B0604020202020204" pitchFamily="34" charset="0"/>
                        <a:buNone/>
                        <a:tabLst/>
                      </a:pP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3</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）台下盆与台面板下沿口用中性硅酮耐候胶密封。</a:t>
                      </a:r>
                    </a:p>
                    <a:p>
                      <a:pPr marL="0" marR="0" lvl="0" indent="0" algn="l" defTabSz="755650" rtl="0" eaLnBrk="1" fontAlgn="base" latinLnBrk="0" hangingPunct="1">
                        <a:lnSpc>
                          <a:spcPts val="1200"/>
                        </a:lnSpc>
                        <a:spcBef>
                          <a:spcPct val="0"/>
                        </a:spcBef>
                        <a:spcAft>
                          <a:spcPct val="0"/>
                        </a:spcAft>
                        <a:buClrTx/>
                        <a:buSzTx/>
                        <a:buFont typeface="Arial" panose="020B0604020202020204" pitchFamily="34" charset="0"/>
                        <a:buNone/>
                        <a:tabLst/>
                      </a:pP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4</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）为便于台盆拆卸检修，固定台下盆用角码螺栓机械连接，台盆与固定钢架连接处加橡皮垫块。</a:t>
                      </a:r>
                    </a:p>
                    <a:p>
                      <a:pPr marL="0" marR="0" lvl="0" indent="0" algn="l" defTabSz="755650" rtl="0" eaLnBrk="1" fontAlgn="base" latinLnBrk="0" hangingPunct="1">
                        <a:lnSpc>
                          <a:spcPts val="1200"/>
                        </a:lnSpc>
                        <a:spcBef>
                          <a:spcPct val="0"/>
                        </a:spcBef>
                        <a:spcAft>
                          <a:spcPct val="0"/>
                        </a:spcAft>
                        <a:buClrTx/>
                        <a:buSzTx/>
                        <a:buFont typeface="Arial" panose="020B0604020202020204" pitchFamily="34" charset="0"/>
                        <a:buNone/>
                        <a:tabLst/>
                      </a:pP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（4）如台下盆不考虑拆卸，台下盆与台板板下沿处的胶采用AB胶固定。</a:t>
                      </a:r>
                    </a:p>
                    <a:p>
                      <a:pPr marL="0" marR="0" lvl="0" indent="0" algn="l" defTabSz="755650" rtl="0" eaLnBrk="1" fontAlgn="base" latinLnBrk="0" hangingPunct="1">
                        <a:lnSpc>
                          <a:spcPts val="1200"/>
                        </a:lnSpc>
                        <a:spcBef>
                          <a:spcPct val="0"/>
                        </a:spcBef>
                        <a:spcAft>
                          <a:spcPct val="0"/>
                        </a:spcAft>
                        <a:buClrTx/>
                        <a:buSzTx/>
                        <a:buFont typeface="Arial" panose="020B0604020202020204" pitchFamily="34" charset="0"/>
                        <a:buNone/>
                        <a:tabLst/>
                      </a:pP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（5）排水形式可采用地排水。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3" name="表格 12"/>
          <p:cNvGraphicFramePr>
            <a:graphicFrameLocks noGrp="1"/>
          </p:cNvGraphicFramePr>
          <p:nvPr/>
        </p:nvGraphicFramePr>
        <p:xfrm>
          <a:off x="4343939"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1453968818"/>
              </p:ext>
            </p:extLst>
          </p:nvPr>
        </p:nvGraphicFramePr>
        <p:xfrm>
          <a:off x="8428261" y="647798"/>
          <a:ext cx="2803862" cy="1287032"/>
        </p:xfrm>
        <a:graphic>
          <a:graphicData uri="http://schemas.openxmlformats.org/drawingml/2006/table">
            <a:tbl>
              <a:tblPr firstRow="1" bandRow="1">
                <a:tableStyleId>{5C22544A-7EE6-4342-B048-85BDC9FD1C3A}</a:tableStyleId>
              </a:tblPr>
              <a:tblGrid>
                <a:gridCol w="861783">
                  <a:extLst>
                    <a:ext uri="{9D8B030D-6E8A-4147-A177-3AD203B41FA5}">
                      <a16:colId xmlns:a16="http://schemas.microsoft.com/office/drawing/2014/main" val="844666983"/>
                    </a:ext>
                  </a:extLst>
                </a:gridCol>
                <a:gridCol w="1942079">
                  <a:extLst>
                    <a:ext uri="{9D8B030D-6E8A-4147-A177-3AD203B41FA5}">
                      <a16:colId xmlns:a16="http://schemas.microsoft.com/office/drawing/2014/main" val="2269579379"/>
                    </a:ext>
                  </a:extLst>
                </a:gridCol>
              </a:tblGrid>
              <a:tr h="643516">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pPr marL="0" marR="0" lvl="0" indent="0" algn="l" defTabSz="864017" rtl="0" eaLnBrk="1" fontAlgn="auto" latinLnBrk="0" hangingPunct="1">
                        <a:lnSpc>
                          <a:spcPct val="100000"/>
                        </a:lnSpc>
                        <a:spcBef>
                          <a:spcPts val="0"/>
                        </a:spcBef>
                        <a:spcAft>
                          <a:spcPts val="0"/>
                        </a:spcAft>
                        <a:buClrTx/>
                        <a:buSzTx/>
                        <a:buFontTx/>
                        <a:buNone/>
                        <a:tabLst/>
                        <a:defRPr/>
                      </a:pPr>
                      <a:r>
                        <a:rPr lang="zh-CN" altLang="en-US" sz="1200" b="0" kern="1200" dirty="0">
                          <a:solidFill>
                            <a:schemeClr val="tx1"/>
                          </a:solidFill>
                          <a:effectLst/>
                          <a:latin typeface="微软雅黑" panose="020B0503020204020204" pitchFamily="34" charset="-122"/>
                          <a:ea typeface="微软雅黑" panose="020B0503020204020204" pitchFamily="34" charset="-122"/>
                          <a:cs typeface="+mn-cs"/>
                        </a:rPr>
                        <a:t>安装工程细部节点构造</a:t>
                      </a:r>
                    </a:p>
                    <a:p>
                      <a:endParaRPr lang="zh-CN" altLang="en-US" sz="1200" b="0" dirty="0">
                        <a:solidFill>
                          <a:schemeClr val="tx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643516">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zh-CN" sz="1200" b="0" kern="1200" dirty="0">
                          <a:solidFill>
                            <a:schemeClr val="tx1"/>
                          </a:solidFill>
                          <a:latin typeface="微软雅黑" panose="020B0503020204020204" pitchFamily="34" charset="-122"/>
                          <a:ea typeface="微软雅黑" panose="020B0503020204020204" pitchFamily="34" charset="-122"/>
                          <a:cs typeface="+mn-cs"/>
                        </a:rPr>
                        <a:t>成品柜体及台下盆安装示意图（包括柜体开洞、装饰盖板、底座等）</a:t>
                      </a:r>
                      <a:endParaRPr lang="zh-CN" altLang="en-US" sz="1200" b="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pic>
        <p:nvPicPr>
          <p:cNvPr id="14" name="图片 13"/>
          <p:cNvPicPr/>
          <p:nvPr/>
        </p:nvPicPr>
        <p:blipFill>
          <a:blip r:embed="rId3" cstate="print">
            <a:extLst>
              <a:ext uri="{28A0092B-C50C-407E-A947-70E740481C1C}">
                <a14:useLocalDpi xmlns:a14="http://schemas.microsoft.com/office/drawing/2010/main" val="0"/>
              </a:ext>
            </a:extLst>
          </a:blip>
          <a:srcRect l="18658" t="20788" r="25104"/>
          <a:stretch>
            <a:fillRect/>
          </a:stretch>
        </p:blipFill>
        <p:spPr>
          <a:xfrm>
            <a:off x="5125522" y="1267721"/>
            <a:ext cx="3224359" cy="2188390"/>
          </a:xfrm>
          <a:prstGeom prst="rect">
            <a:avLst/>
          </a:prstGeom>
          <a:ln>
            <a:noFill/>
          </a:ln>
        </p:spPr>
      </p:pic>
    </p:spTree>
    <p:extLst>
      <p:ext uri="{BB962C8B-B14F-4D97-AF65-F5344CB8AC3E}">
        <p14:creationId xmlns:p14="http://schemas.microsoft.com/office/powerpoint/2010/main" val="44341013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extLst>
              <p:ext uri="{D42A27DB-BD31-4B8C-83A1-F6EECF244321}">
                <p14:modId xmlns:p14="http://schemas.microsoft.com/office/powerpoint/2010/main" val="2181114429"/>
              </p:ext>
            </p:extLst>
          </p:nvPr>
        </p:nvGraphicFramePr>
        <p:xfrm>
          <a:off x="431652" y="4257103"/>
          <a:ext cx="10800471" cy="1828800"/>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240428">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381252">
                <a:tc>
                  <a:txBody>
                    <a:bodyPr/>
                    <a:lstStyle/>
                    <a:p>
                      <a:pPr marL="0" marR="0" lvl="0" indent="0" algn="l" defTabSz="755650" rtl="0" eaLnBrk="1" fontAlgn="base" latinLnBrk="0" hangingPunct="1">
                        <a:lnSpc>
                          <a:spcPts val="1200"/>
                        </a:lnSpc>
                        <a:spcBef>
                          <a:spcPct val="0"/>
                        </a:spcBef>
                        <a:spcAft>
                          <a:spcPct val="0"/>
                        </a:spcAft>
                        <a:buClrTx/>
                        <a:buSzTx/>
                        <a:buFont typeface="Arial" panose="020B0604020202020204" pitchFamily="34" charset="0"/>
                        <a:buNone/>
                        <a:tabLst/>
                      </a:pP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1.</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工序：分集水器→苯板→反射膜→铺地暖管→铺设钢丝网→打压→保护层</a:t>
                      </a:r>
                    </a:p>
                    <a:p>
                      <a:pPr marL="0" marR="0" lvl="0" indent="0" algn="l" defTabSz="755650" rtl="0" eaLnBrk="1" fontAlgn="base" latinLnBrk="0" hangingPunct="1">
                        <a:lnSpc>
                          <a:spcPts val="1200"/>
                        </a:lnSpc>
                        <a:spcBef>
                          <a:spcPct val="0"/>
                        </a:spcBef>
                        <a:spcAft>
                          <a:spcPct val="0"/>
                        </a:spcAft>
                        <a:buClrTx/>
                        <a:buSzTx/>
                        <a:buFont typeface="Arial" panose="020B0604020202020204" pitchFamily="34" charset="0"/>
                        <a:buNone/>
                        <a:tabLst/>
                      </a:pP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2.</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重点说明：</a:t>
                      </a:r>
                    </a:p>
                    <a:p>
                      <a:pPr marL="0" marR="0" lvl="0" indent="0" algn="l" defTabSz="755650" rtl="0" eaLnBrk="1" fontAlgn="base" latinLnBrk="0" hangingPunct="1">
                        <a:lnSpc>
                          <a:spcPts val="1200"/>
                        </a:lnSpc>
                        <a:spcBef>
                          <a:spcPct val="0"/>
                        </a:spcBef>
                        <a:spcAft>
                          <a:spcPct val="0"/>
                        </a:spcAft>
                        <a:buClrTx/>
                        <a:buSzTx/>
                        <a:buFont typeface="Arial" panose="020B0604020202020204" pitchFamily="34" charset="0"/>
                        <a:buNone/>
                        <a:tabLst/>
                      </a:pP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1</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、分集水器用</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4</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个膨胀螺栓水平固定在墙面，安装要牢固用乳胶将</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10mm</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边角保温板沿墙粘贴，要求粘贴平整，搭接严密。</a:t>
                      </a:r>
                    </a:p>
                    <a:p>
                      <a:pPr marL="0" marR="0" lvl="0" indent="0" algn="l" defTabSz="755650" rtl="0" eaLnBrk="1" fontAlgn="base" latinLnBrk="0" hangingPunct="1">
                        <a:lnSpc>
                          <a:spcPts val="1200"/>
                        </a:lnSpc>
                        <a:spcBef>
                          <a:spcPct val="0"/>
                        </a:spcBef>
                        <a:spcAft>
                          <a:spcPct val="0"/>
                        </a:spcAft>
                        <a:buClrTx/>
                        <a:buSzTx/>
                        <a:buFont typeface="Arial" panose="020B0604020202020204" pitchFamily="34" charset="0"/>
                        <a:buNone/>
                        <a:tabLst/>
                      </a:pP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2</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、在找平层上铺设保温层（如</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2.5cm</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厚聚苯保温板、保温卷材或进口保温膜），板缝处用胶粘贴牢固，在地面保温层上铺设铝箔纸或粘一层带坐标分格线的复合镀铝聚酯膜，保温层要铺设平整。</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（接下一页）</a:t>
                      </a:r>
                      <a:endParaRPr lang="en-US" altLang="zh-CN" sz="1200" kern="1200" dirty="0">
                        <a:solidFill>
                          <a:schemeClr val="dk1"/>
                        </a:solidFill>
                        <a:effectLst/>
                        <a:latin typeface="微软雅黑" panose="020B0503020204020204" pitchFamily="34" charset="-122"/>
                        <a:ea typeface="微软雅黑" panose="020B0503020204020204" pitchFamily="34" charset="-122"/>
                        <a:cs typeface="+mn-cs"/>
                      </a:endParaRPr>
                    </a:p>
                    <a:p>
                      <a:pPr marL="0" marR="0" lvl="0" indent="0" algn="l" defTabSz="755650" rtl="0" eaLnBrk="1" fontAlgn="base" latinLnBrk="0" hangingPunct="1">
                        <a:lnSpc>
                          <a:spcPct val="100000"/>
                        </a:lnSpc>
                        <a:spcBef>
                          <a:spcPct val="0"/>
                        </a:spcBef>
                        <a:spcAft>
                          <a:spcPct val="0"/>
                        </a:spcAft>
                        <a:buClrTx/>
                        <a:buSzTx/>
                        <a:buFont typeface="Arial" panose="020B0604020202020204" pitchFamily="34" charset="0"/>
                        <a:buNone/>
                        <a:tabLst/>
                      </a:pP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3</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、在铝箔纸上铺设一层钢丝网，间距</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100*100mm</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，规格</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2m*1m</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铺设要严整严密，钢网间用扎带捆扎，不平或翘曲的部位用钢钉固定在保温板上。设置防水层的房间如卫生间、厨房等固定钢丝网时不允许打钉，管材或钢网翘曲时应采取措施防止管材露出砼表面；确保管材或钢网与保温板连接紧密，如楼地面基层不平整，则要求装饰单位全面休整，至合格后再移交给地暖单位，且注意做好移交手续。</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（接下一页）</a:t>
                      </a:r>
                      <a:endParaRPr lang="zh-CN" altLang="zh-CN" sz="1200" kern="1200" dirty="0">
                        <a:solidFill>
                          <a:schemeClr val="dk1"/>
                        </a:solidFill>
                        <a:effectLst/>
                        <a:latin typeface="微软雅黑" panose="020B0503020204020204" pitchFamily="34" charset="-122"/>
                        <a:ea typeface="微软雅黑" panose="020B0503020204020204" pitchFamily="34" charset="-122"/>
                        <a:cs typeface="+mn-cs"/>
                      </a:endParaRPr>
                    </a:p>
                    <a:p>
                      <a:pPr marL="0" marR="0" lvl="0" indent="0" algn="l" defTabSz="755650" rtl="0" eaLnBrk="1" fontAlgn="base" latinLnBrk="0" hangingPunct="1">
                        <a:lnSpc>
                          <a:spcPts val="1200"/>
                        </a:lnSpc>
                        <a:spcBef>
                          <a:spcPct val="0"/>
                        </a:spcBef>
                        <a:spcAft>
                          <a:spcPct val="0"/>
                        </a:spcAft>
                        <a:buClrTx/>
                        <a:buSzTx/>
                        <a:buFont typeface="Arial" panose="020B0604020202020204" pitchFamily="34" charset="0"/>
                        <a:buNone/>
                        <a:tabLst/>
                      </a:pPr>
                      <a:endParaRPr lang="zh-CN" altLang="zh-CN" sz="1200" kern="1200" dirty="0">
                        <a:solidFill>
                          <a:schemeClr val="dk1"/>
                        </a:solidFill>
                        <a:effectLst/>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3" name="表格 12"/>
          <p:cNvGraphicFramePr>
            <a:graphicFrameLocks noGrp="1"/>
          </p:cNvGraphicFramePr>
          <p:nvPr/>
        </p:nvGraphicFramePr>
        <p:xfrm>
          <a:off x="4343939"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3103989905"/>
              </p:ext>
            </p:extLst>
          </p:nvPr>
        </p:nvGraphicFramePr>
        <p:xfrm>
          <a:off x="8386250" y="647798"/>
          <a:ext cx="2845873" cy="1245807"/>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657158">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pPr marL="0" marR="0" lvl="0" indent="0" algn="l" defTabSz="864017" rtl="0" eaLnBrk="1" fontAlgn="auto" latinLnBrk="0" hangingPunct="1">
                        <a:lnSpc>
                          <a:spcPct val="100000"/>
                        </a:lnSpc>
                        <a:spcBef>
                          <a:spcPts val="0"/>
                        </a:spcBef>
                        <a:spcAft>
                          <a:spcPts val="0"/>
                        </a:spcAft>
                        <a:buClrTx/>
                        <a:buSzTx/>
                        <a:buFontTx/>
                        <a:buNone/>
                        <a:tabLst/>
                        <a:defRPr/>
                      </a:pPr>
                      <a:r>
                        <a:rPr lang="zh-CN" altLang="en-US" sz="1200" b="0" kern="1200" dirty="0">
                          <a:solidFill>
                            <a:schemeClr val="tx1"/>
                          </a:solidFill>
                          <a:effectLst/>
                          <a:latin typeface="微软雅黑" panose="020B0503020204020204" pitchFamily="34" charset="-122"/>
                          <a:ea typeface="微软雅黑" panose="020B0503020204020204" pitchFamily="34" charset="-122"/>
                          <a:cs typeface="+mn-cs"/>
                        </a:rPr>
                        <a:t>安装工程细部节点构造</a:t>
                      </a:r>
                    </a:p>
                    <a:p>
                      <a:endParaRPr lang="zh-CN" altLang="en-US" sz="1200" b="0" dirty="0">
                        <a:solidFill>
                          <a:schemeClr val="tx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588649">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200000"/>
                        </a:lnSpc>
                      </a:pPr>
                      <a:r>
                        <a:rPr lang="zh-CN" altLang="zh-CN" sz="1200" b="0" kern="1200" dirty="0">
                          <a:solidFill>
                            <a:schemeClr val="tx1"/>
                          </a:solidFill>
                          <a:latin typeface="微软雅黑" panose="020B0503020204020204" pitchFamily="34" charset="-122"/>
                          <a:ea typeface="微软雅黑" panose="020B0503020204020204" pitchFamily="34" charset="-122"/>
                          <a:cs typeface="+mn-cs"/>
                        </a:rPr>
                        <a:t>地暖节点标准</a:t>
                      </a:r>
                      <a:endParaRPr lang="zh-CN" altLang="en-US" sz="1200" b="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pic>
        <p:nvPicPr>
          <p:cNvPr id="15" name="图片 14"/>
          <p:cNvPicPr/>
          <p:nvPr/>
        </p:nvPicPr>
        <p:blipFill>
          <a:blip r:embed="rId2">
            <a:extLst>
              <a:ext uri="{28A0092B-C50C-407E-A947-70E740481C1C}">
                <a14:useLocalDpi xmlns:a14="http://schemas.microsoft.com/office/drawing/2010/main" val="0"/>
              </a:ext>
            </a:extLst>
          </a:blip>
          <a:srcRect/>
          <a:stretch>
            <a:fillRect/>
          </a:stretch>
        </p:blipFill>
        <p:spPr>
          <a:xfrm>
            <a:off x="877301" y="1061884"/>
            <a:ext cx="3370776" cy="3185032"/>
          </a:xfrm>
          <a:prstGeom prst="rect">
            <a:avLst/>
          </a:prstGeom>
          <a:noFill/>
          <a:ln>
            <a:noFill/>
          </a:ln>
        </p:spPr>
      </p:pic>
      <p:pic>
        <p:nvPicPr>
          <p:cNvPr id="16" name="图片 15" descr="说明: DSCN7966.jpg"/>
          <p:cNvPicPr/>
          <p:nvPr/>
        </p:nvPicPr>
        <p:blipFill>
          <a:blip r:embed="rId3">
            <a:extLst>
              <a:ext uri="{28A0092B-C50C-407E-A947-70E740481C1C}">
                <a14:useLocalDpi xmlns:a14="http://schemas.microsoft.com/office/drawing/2010/main" val="0"/>
              </a:ext>
            </a:extLst>
          </a:blip>
          <a:srcRect/>
          <a:stretch>
            <a:fillRect/>
          </a:stretch>
        </p:blipFill>
        <p:spPr>
          <a:xfrm>
            <a:off x="5112172" y="1134049"/>
            <a:ext cx="2608081" cy="2807029"/>
          </a:xfrm>
          <a:prstGeom prst="rect">
            <a:avLst/>
          </a:prstGeom>
          <a:noFill/>
          <a:ln w="12700" cmpd="sng">
            <a:solidFill>
              <a:srgbClr val="000000"/>
            </a:solidFill>
            <a:miter lim="800000"/>
            <a:headEnd/>
            <a:tailEnd/>
          </a:ln>
          <a:effectLst/>
        </p:spPr>
      </p:pic>
    </p:spTree>
    <p:extLst>
      <p:ext uri="{BB962C8B-B14F-4D97-AF65-F5344CB8AC3E}">
        <p14:creationId xmlns:p14="http://schemas.microsoft.com/office/powerpoint/2010/main" val="163198258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extLst>
              <p:ext uri="{D42A27DB-BD31-4B8C-83A1-F6EECF244321}">
                <p14:modId xmlns:p14="http://schemas.microsoft.com/office/powerpoint/2010/main" val="2253923972"/>
              </p:ext>
            </p:extLst>
          </p:nvPr>
        </p:nvGraphicFramePr>
        <p:xfrm>
          <a:off x="454487" y="650153"/>
          <a:ext cx="7931033" cy="5266812"/>
        </p:xfrm>
        <a:graphic>
          <a:graphicData uri="http://schemas.openxmlformats.org/drawingml/2006/table">
            <a:tbl>
              <a:tblPr firstRow="1" bandRow="1">
                <a:tableStyleId>{5C22544A-7EE6-4342-B048-85BDC9FD1C3A}</a:tableStyleId>
              </a:tblPr>
              <a:tblGrid>
                <a:gridCol w="7931033">
                  <a:extLst>
                    <a:ext uri="{9D8B030D-6E8A-4147-A177-3AD203B41FA5}">
                      <a16:colId xmlns:a16="http://schemas.microsoft.com/office/drawing/2014/main" val="2451828727"/>
                    </a:ext>
                  </a:extLst>
                </a:gridCol>
              </a:tblGrid>
              <a:tr h="298572">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4955658">
                <a:tc>
                  <a:txBody>
                    <a:bodyPr/>
                    <a:lstStyle/>
                    <a:p>
                      <a:pPr marL="0" marR="0" lvl="0" indent="0" algn="l" defTabSz="755650" rtl="0" eaLnBrk="1" fontAlgn="base" latinLnBrk="0" hangingPunct="1">
                        <a:lnSpc>
                          <a:spcPts val="1200"/>
                        </a:lnSpc>
                        <a:spcBef>
                          <a:spcPct val="0"/>
                        </a:spcBef>
                        <a:spcAft>
                          <a:spcPct val="0"/>
                        </a:spcAft>
                        <a:buClrTx/>
                        <a:buSzTx/>
                        <a:buFont typeface="Arial" panose="020B0604020202020204" pitchFamily="34" charset="0"/>
                        <a:buNone/>
                        <a:tabLst/>
                      </a:pP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（接上一页）</a:t>
                      </a:r>
                      <a:endPar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endParaRPr>
                    </a:p>
                    <a:p>
                      <a:pPr marL="0" marR="0" lvl="0" indent="0" algn="l" defTabSz="755650" rtl="0" eaLnBrk="1" fontAlgn="base" latinLnBrk="0" hangingPunct="1">
                        <a:lnSpc>
                          <a:spcPct val="100000"/>
                        </a:lnSpc>
                        <a:spcBef>
                          <a:spcPct val="0"/>
                        </a:spcBef>
                        <a:spcAft>
                          <a:spcPct val="0"/>
                        </a:spcAft>
                        <a:buClrTx/>
                        <a:buSzTx/>
                        <a:buFont typeface="Arial" panose="020B0604020202020204" pitchFamily="34" charset="0"/>
                        <a:buNone/>
                        <a:tabLst/>
                      </a:pP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4</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、按地面设计要求间距将加热管用塑料管卡固定在苯板上，固定点的间距、弯头处间距不大于</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300mm</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，直线段间距不大于</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600mm</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，大于</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90</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°的弯曲管段的两端和中点均应固定。管子弯曲半径不宜小于管外径的</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8</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倍。安装过程中要防止管道被污染，每个回路加热管铺设完毕，要及时封堵管口。</a:t>
                      </a:r>
                    </a:p>
                    <a:p>
                      <a:pPr marL="0" marR="0" lvl="0" indent="0" algn="l" defTabSz="755650" rtl="0" eaLnBrk="1" fontAlgn="base" latinLnBrk="0" hangingPunct="1">
                        <a:lnSpc>
                          <a:spcPct val="100000"/>
                        </a:lnSpc>
                        <a:spcBef>
                          <a:spcPct val="0"/>
                        </a:spcBef>
                        <a:spcAft>
                          <a:spcPct val="0"/>
                        </a:spcAft>
                        <a:buClrTx/>
                        <a:buSzTx/>
                        <a:buFont typeface="Arial" panose="020B0604020202020204" pitchFamily="34" charset="0"/>
                        <a:buNone/>
                        <a:tabLst/>
                      </a:pP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5</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、检查地暖敷设的加热管有无损伤、管间距是否符合设计要求后，进行水压试验，从注水排气阀注入清水进行水压试验，试验压力为工作压力的</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1.5~2</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倍，但不小于</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0.6MPA</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，稳压</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1h</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内压力降不大于</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0.05Mpa</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，且不渗不漏为合格。</a:t>
                      </a:r>
                    </a:p>
                    <a:p>
                      <a:pPr marL="0" marR="0" lvl="0" indent="0" algn="l" defTabSz="755650" rtl="0" eaLnBrk="1" fontAlgn="base" latinLnBrk="0" hangingPunct="1">
                        <a:lnSpc>
                          <a:spcPct val="100000"/>
                        </a:lnSpc>
                        <a:spcBef>
                          <a:spcPct val="0"/>
                        </a:spcBef>
                        <a:spcAft>
                          <a:spcPct val="0"/>
                        </a:spcAft>
                        <a:buClrTx/>
                        <a:buSzTx/>
                        <a:buFont typeface="Arial" panose="020B0604020202020204" pitchFamily="34" charset="0"/>
                        <a:buNone/>
                        <a:tabLst/>
                      </a:pP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6</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、地暖辐射供暖地板当边长超过</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8m</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或面积超过</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40m2</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时，要设置伸缩缝，缝的尺寸为</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5~8mm</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，高度同细石砼垫层。塑料管穿越伸缩缝时，应设置长度不小于</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400mm</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的柔性套管。在分水器及加热管道密集处，管外用不短于</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100mm</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的波纹管保护，以降低混凝土膨胀。在缝中填充弹性膨胀膏（或进口弹性密封胶）</a:t>
                      </a:r>
                    </a:p>
                    <a:p>
                      <a:pPr marL="0" marR="0" lvl="0" indent="0" algn="l" defTabSz="755650" rtl="0" eaLnBrk="1" fontAlgn="base" latinLnBrk="0" hangingPunct="1">
                        <a:lnSpc>
                          <a:spcPct val="100000"/>
                        </a:lnSpc>
                        <a:spcBef>
                          <a:spcPct val="0"/>
                        </a:spcBef>
                        <a:spcAft>
                          <a:spcPct val="0"/>
                        </a:spcAft>
                        <a:buClrTx/>
                        <a:buSzTx/>
                        <a:buFont typeface="Arial" panose="020B0604020202020204" pitchFamily="34" charset="0"/>
                        <a:buNone/>
                        <a:tabLst/>
                      </a:pP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7</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、加热管验收合格后，回填细石混凝土，加热管保持不小于</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0.4Mpa</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的压力；垫层应用人工抹压密实，不得用机械振捣，不许踩压已铺设好的管道，细石砼接近初凝时，应在表面进行二次拍实、压抹，以防止顺管轴线出现塑性沉缩裂缝。表面压抹后应保湿养护</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14d</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以上，垫层达到养护期后，管道系统须带压施工。</a:t>
                      </a:r>
                    </a:p>
                    <a:p>
                      <a:pPr marL="0" marR="0" lvl="0" indent="0" algn="l" defTabSz="755650" rtl="0" eaLnBrk="1" fontAlgn="base" latinLnBrk="0" hangingPunct="1">
                        <a:lnSpc>
                          <a:spcPct val="100000"/>
                        </a:lnSpc>
                        <a:spcBef>
                          <a:spcPct val="0"/>
                        </a:spcBef>
                        <a:spcAft>
                          <a:spcPct val="0"/>
                        </a:spcAft>
                        <a:buClrTx/>
                        <a:buSzTx/>
                        <a:buFont typeface="Arial" panose="020B0604020202020204" pitchFamily="34" charset="0"/>
                        <a:buNone/>
                        <a:tabLst/>
                      </a:pP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8</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、地暖分水器进水处应装设过滤器，防止异物进入地板管道环路；分水器处应增设排水地漏，外侧浇筑止水地梁并做防水处理。</a:t>
                      </a:r>
                    </a:p>
                    <a:p>
                      <a:pPr marL="0" marR="0" lvl="0" indent="0" algn="l" defTabSz="755650" rtl="0" eaLnBrk="1" fontAlgn="base" latinLnBrk="0" hangingPunct="1">
                        <a:lnSpc>
                          <a:spcPct val="100000"/>
                        </a:lnSpc>
                        <a:spcBef>
                          <a:spcPct val="0"/>
                        </a:spcBef>
                        <a:spcAft>
                          <a:spcPct val="0"/>
                        </a:spcAft>
                        <a:buClrTx/>
                        <a:buSzTx/>
                        <a:buFont typeface="Arial" panose="020B0604020202020204" pitchFamily="34" charset="0"/>
                        <a:buNone/>
                        <a:tabLst/>
                      </a:pP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9</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、地暖及砼保护层宜先行施工，确保水汽有充分的干燥期。</a:t>
                      </a:r>
                    </a:p>
                    <a:p>
                      <a:pPr marL="0" marR="0" lvl="0" indent="0" algn="l" defTabSz="755650" rtl="0" eaLnBrk="1" fontAlgn="base" latinLnBrk="0" hangingPunct="1">
                        <a:lnSpc>
                          <a:spcPct val="100000"/>
                        </a:lnSpc>
                        <a:spcBef>
                          <a:spcPct val="0"/>
                        </a:spcBef>
                        <a:spcAft>
                          <a:spcPct val="0"/>
                        </a:spcAft>
                        <a:buClrTx/>
                        <a:buSzTx/>
                        <a:buFont typeface="Arial" panose="020B0604020202020204" pitchFamily="34" charset="0"/>
                        <a:buNone/>
                        <a:tabLst/>
                      </a:pP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10</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、注意地暖保护层及地板铺设完成后，严禁在有地热铺设木地板区域的地暖保护层上直接拌制砂灰等，后期木地板保洁时严禁使用拖把，防止拖把多余水分通过地板缝隙进入地板夹层导致地板及踢脚线受潮发霉。</a:t>
                      </a:r>
                    </a:p>
                    <a:p>
                      <a:pPr marL="0" marR="0" lvl="0" indent="0" algn="l" defTabSz="755650" rtl="0" eaLnBrk="1" fontAlgn="base" latinLnBrk="0" hangingPunct="1">
                        <a:lnSpc>
                          <a:spcPct val="100000"/>
                        </a:lnSpc>
                        <a:spcBef>
                          <a:spcPct val="0"/>
                        </a:spcBef>
                        <a:spcAft>
                          <a:spcPct val="0"/>
                        </a:spcAft>
                        <a:buClrTx/>
                        <a:buSzTx/>
                        <a:buFont typeface="Arial" panose="020B0604020202020204" pitchFamily="34" charset="0"/>
                        <a:buNone/>
                        <a:tabLst/>
                      </a:pP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11</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、对于交付业主后长期无人居住的精装修空关房，要加强业主的温馨提醒，必要时可委托物业公司代为通风透气，减少因长期密闭引起的木地板霉变。</a:t>
                      </a:r>
                    </a:p>
                    <a:p>
                      <a:pPr marL="0" marR="0" lvl="0" indent="0" algn="l" defTabSz="755650" rtl="0" eaLnBrk="1" fontAlgn="base" latinLnBrk="0" hangingPunct="1">
                        <a:lnSpc>
                          <a:spcPct val="100000"/>
                        </a:lnSpc>
                        <a:spcBef>
                          <a:spcPct val="0"/>
                        </a:spcBef>
                        <a:spcAft>
                          <a:spcPct val="0"/>
                        </a:spcAft>
                        <a:buClrTx/>
                        <a:buSzTx/>
                        <a:buFont typeface="Arial" panose="020B0604020202020204" pitchFamily="34" charset="0"/>
                        <a:buNone/>
                        <a:tabLst/>
                      </a:pP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12</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对于在交付时已开通燃气的项目公司在调试地暖设备时，注意地暖首次使用不宜将温度设置过高，避免水汽过快蒸发、凝结；交付业主前未通气、调试的项目，在通气后应由专业人员负责对地暖的调试，并向业主进行温馨提醒。</a:t>
                      </a:r>
                    </a:p>
                    <a:p>
                      <a:pPr marL="0" marR="0" lvl="0" indent="0" algn="l" defTabSz="755650" rtl="0" eaLnBrk="1" fontAlgn="base" latinLnBrk="0" hangingPunct="1">
                        <a:lnSpc>
                          <a:spcPct val="100000"/>
                        </a:lnSpc>
                        <a:spcBef>
                          <a:spcPct val="0"/>
                        </a:spcBef>
                        <a:spcAft>
                          <a:spcPct val="0"/>
                        </a:spcAft>
                        <a:buClrTx/>
                        <a:buSzTx/>
                        <a:buFont typeface="Arial" panose="020B0604020202020204" pitchFamily="34" charset="0"/>
                        <a:buNone/>
                        <a:tabLst/>
                      </a:pP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13</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各项目在进行地暖地板采购时，应加强质量的把控，确保所使用地板为专用地暖地板。</a:t>
                      </a:r>
                      <a:endParaRPr lang="en-US" altLang="zh-CN" sz="1200" kern="1200" dirty="0">
                        <a:solidFill>
                          <a:schemeClr val="dk1"/>
                        </a:solidFill>
                        <a:effectLst/>
                        <a:latin typeface="微软雅黑" panose="020B0503020204020204" pitchFamily="34" charset="-122"/>
                        <a:ea typeface="微软雅黑" panose="020B0503020204020204" pitchFamily="34" charset="-122"/>
                        <a:cs typeface="+mn-cs"/>
                      </a:endParaRPr>
                    </a:p>
                    <a:p>
                      <a:pPr marL="0" marR="0" lvl="0" indent="0" algn="l" defTabSz="755650" rtl="0" eaLnBrk="1" fontAlgn="base" latinLnBrk="0" hangingPunct="1">
                        <a:lnSpc>
                          <a:spcPct val="100000"/>
                        </a:lnSpc>
                        <a:spcBef>
                          <a:spcPct val="0"/>
                        </a:spcBef>
                        <a:spcAft>
                          <a:spcPct val="0"/>
                        </a:spcAft>
                        <a:buClrTx/>
                        <a:buSzTx/>
                        <a:buFont typeface="Arial" panose="020B0604020202020204" pitchFamily="34" charset="0"/>
                        <a:buNone/>
                        <a:tabLst/>
                      </a:pPr>
                      <a:endParaRPr lang="en-US" altLang="zh-CN" sz="1200" kern="1200" dirty="0">
                        <a:solidFill>
                          <a:schemeClr val="dk1"/>
                        </a:solidFill>
                        <a:effectLst/>
                        <a:latin typeface="微软雅黑" panose="020B0503020204020204" pitchFamily="34" charset="-122"/>
                        <a:ea typeface="微软雅黑" panose="020B0503020204020204" pitchFamily="34" charset="-122"/>
                        <a:cs typeface="+mn-cs"/>
                      </a:endParaRPr>
                    </a:p>
                    <a:p>
                      <a:pPr marL="0" marR="0" lvl="0" indent="0" algn="l" defTabSz="755650" rtl="0" eaLnBrk="1" fontAlgn="base" latinLnBrk="0" hangingPunct="1">
                        <a:lnSpc>
                          <a:spcPct val="100000"/>
                        </a:lnSpc>
                        <a:spcBef>
                          <a:spcPct val="0"/>
                        </a:spcBef>
                        <a:spcAft>
                          <a:spcPct val="0"/>
                        </a:spcAft>
                        <a:buClrTx/>
                        <a:buSzTx/>
                        <a:buFont typeface="Arial" panose="020B0604020202020204" pitchFamily="34" charset="0"/>
                        <a:buNone/>
                        <a:tabLst/>
                      </a:pPr>
                      <a:endParaRPr lang="en-US" altLang="zh-CN" sz="1200" kern="1200" dirty="0">
                        <a:solidFill>
                          <a:schemeClr val="dk1"/>
                        </a:solidFill>
                        <a:effectLst/>
                        <a:latin typeface="微软雅黑" panose="020B0503020204020204" pitchFamily="34" charset="-122"/>
                        <a:ea typeface="微软雅黑" panose="020B0503020204020204" pitchFamily="34" charset="-122"/>
                        <a:cs typeface="+mn-cs"/>
                      </a:endParaRPr>
                    </a:p>
                    <a:p>
                      <a:pPr marL="0" marR="0" lvl="0" indent="0" algn="l" defTabSz="755650" rtl="0" eaLnBrk="1" fontAlgn="base" latinLnBrk="0" hangingPunct="1">
                        <a:lnSpc>
                          <a:spcPct val="100000"/>
                        </a:lnSpc>
                        <a:spcBef>
                          <a:spcPct val="0"/>
                        </a:spcBef>
                        <a:spcAft>
                          <a:spcPct val="0"/>
                        </a:spcAft>
                        <a:buClrTx/>
                        <a:buSzTx/>
                        <a:buFont typeface="Arial" panose="020B0604020202020204" pitchFamily="34" charset="0"/>
                        <a:buNone/>
                        <a:tabLst/>
                      </a:pPr>
                      <a:endParaRPr lang="zh-CN" altLang="zh-CN" sz="1200" kern="1200" dirty="0">
                        <a:solidFill>
                          <a:schemeClr val="dk1"/>
                        </a:solidFill>
                        <a:effectLst/>
                        <a:latin typeface="微软雅黑" panose="020B0503020204020204" pitchFamily="34" charset="-122"/>
                        <a:ea typeface="微软雅黑" panose="020B0503020204020204" pitchFamily="34" charset="-122"/>
                        <a:cs typeface="+mn-cs"/>
                      </a:endParaRPr>
                    </a:p>
                    <a:p>
                      <a:pPr marL="0" marR="0" lvl="0" indent="0" algn="l" defTabSz="755650" rtl="0" eaLnBrk="1" fontAlgn="base" latinLnBrk="0" hangingPunct="1">
                        <a:lnSpc>
                          <a:spcPts val="1200"/>
                        </a:lnSpc>
                        <a:spcBef>
                          <a:spcPct val="0"/>
                        </a:spcBef>
                        <a:spcAft>
                          <a:spcPct val="0"/>
                        </a:spcAft>
                        <a:buClrTx/>
                        <a:buSzTx/>
                        <a:buFont typeface="Arial" panose="020B0604020202020204" pitchFamily="34" charset="0"/>
                        <a:buNone/>
                        <a:tabLst/>
                      </a:pPr>
                      <a:endPar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2601429052"/>
              </p:ext>
            </p:extLst>
          </p:nvPr>
        </p:nvGraphicFramePr>
        <p:xfrm>
          <a:off x="8386250" y="647798"/>
          <a:ext cx="2845873" cy="1245807"/>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657158">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pPr marL="0" marR="0" lvl="0" indent="0" algn="l" defTabSz="864017" rtl="0" eaLnBrk="1" fontAlgn="auto" latinLnBrk="0" hangingPunct="1">
                        <a:lnSpc>
                          <a:spcPct val="100000"/>
                        </a:lnSpc>
                        <a:spcBef>
                          <a:spcPts val="0"/>
                        </a:spcBef>
                        <a:spcAft>
                          <a:spcPts val="0"/>
                        </a:spcAft>
                        <a:buClrTx/>
                        <a:buSzTx/>
                        <a:buFontTx/>
                        <a:buNone/>
                        <a:tabLst/>
                        <a:defRPr/>
                      </a:pPr>
                      <a:r>
                        <a:rPr lang="zh-CN" altLang="en-US" sz="1200" b="0" kern="1200" dirty="0">
                          <a:solidFill>
                            <a:schemeClr val="tx1"/>
                          </a:solidFill>
                          <a:effectLst/>
                          <a:latin typeface="微软雅黑" panose="020B0503020204020204" pitchFamily="34" charset="-122"/>
                          <a:ea typeface="微软雅黑" panose="020B0503020204020204" pitchFamily="34" charset="-122"/>
                          <a:cs typeface="+mn-cs"/>
                        </a:rPr>
                        <a:t>安装工程细部节点构造</a:t>
                      </a:r>
                    </a:p>
                    <a:p>
                      <a:endParaRPr lang="zh-CN" altLang="en-US" sz="1200" b="0" dirty="0">
                        <a:solidFill>
                          <a:schemeClr val="tx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588649">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200000"/>
                        </a:lnSpc>
                      </a:pPr>
                      <a:r>
                        <a:rPr lang="zh-CN" altLang="zh-CN" sz="1200" b="0" kern="1200" dirty="0">
                          <a:solidFill>
                            <a:schemeClr val="tx1"/>
                          </a:solidFill>
                          <a:latin typeface="微软雅黑" panose="020B0503020204020204" pitchFamily="34" charset="-122"/>
                          <a:ea typeface="微软雅黑" panose="020B0503020204020204" pitchFamily="34" charset="-122"/>
                          <a:cs typeface="+mn-cs"/>
                        </a:rPr>
                        <a:t>地暖节点标准</a:t>
                      </a:r>
                      <a:endParaRPr lang="zh-CN" altLang="en-US" sz="1200" b="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spTree>
    <p:extLst>
      <p:ext uri="{BB962C8B-B14F-4D97-AF65-F5344CB8AC3E}">
        <p14:creationId xmlns:p14="http://schemas.microsoft.com/office/powerpoint/2010/main" val="315066937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3506" y="963280"/>
            <a:ext cx="2946538" cy="33278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nvGraphicFramePr>
        <p:xfrm>
          <a:off x="431652" y="4257103"/>
          <a:ext cx="10800471" cy="1828800"/>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240428">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381252">
                <a:tc>
                  <a:txBody>
                    <a:bodyPr/>
                    <a:lstStyle/>
                    <a:p>
                      <a:pPr marL="0" marR="0" lvl="0" indent="0" algn="l" defTabSz="755650" rtl="0" eaLnBrk="1" fontAlgn="base" latinLnBrk="0" hangingPunct="1">
                        <a:lnSpc>
                          <a:spcPts val="1200"/>
                        </a:lnSpc>
                        <a:spcBef>
                          <a:spcPct val="0"/>
                        </a:spcBef>
                        <a:spcAft>
                          <a:spcPct val="0"/>
                        </a:spcAft>
                        <a:buClrTx/>
                        <a:buSzTx/>
                        <a:buFont typeface="Arial" panose="020B0604020202020204" pitchFamily="34" charset="0"/>
                        <a:buNone/>
                        <a:tabLst/>
                      </a:pP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1.</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工序：分集水器→苯板→反射膜→铺地暖管→铺设钢丝网→打压→保护层</a:t>
                      </a:r>
                    </a:p>
                    <a:p>
                      <a:pPr marL="0" marR="0" lvl="0" indent="0" algn="l" defTabSz="755650" rtl="0" eaLnBrk="1" fontAlgn="base" latinLnBrk="0" hangingPunct="1">
                        <a:lnSpc>
                          <a:spcPts val="1200"/>
                        </a:lnSpc>
                        <a:spcBef>
                          <a:spcPct val="0"/>
                        </a:spcBef>
                        <a:spcAft>
                          <a:spcPct val="0"/>
                        </a:spcAft>
                        <a:buClrTx/>
                        <a:buSzTx/>
                        <a:buFont typeface="Arial" panose="020B0604020202020204" pitchFamily="34" charset="0"/>
                        <a:buNone/>
                        <a:tabLst/>
                      </a:pP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sym typeface="Calibri" panose="020F0502020204030204" pitchFamily="34" charset="0"/>
                        </a:rPr>
                        <a:t>2.</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sym typeface="宋体" panose="02010600030101010101" pitchFamily="2" charset="-122"/>
                        </a:rPr>
                        <a:t>重点说明：</a:t>
                      </a:r>
                    </a:p>
                    <a:p>
                      <a:pPr marL="0" marR="0" lvl="0" indent="0" algn="l" defTabSz="755650" rtl="0" eaLnBrk="1" fontAlgn="base" latinLnBrk="0" hangingPunct="1">
                        <a:lnSpc>
                          <a:spcPts val="1200"/>
                        </a:lnSpc>
                        <a:spcBef>
                          <a:spcPct val="0"/>
                        </a:spcBef>
                        <a:spcAft>
                          <a:spcPct val="0"/>
                        </a:spcAft>
                        <a:buClrTx/>
                        <a:buSzTx/>
                        <a:buFont typeface="Arial" panose="020B0604020202020204" pitchFamily="34" charset="0"/>
                        <a:buNone/>
                        <a:tabLst/>
                      </a:pP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1</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、分集水器用</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4</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个膨胀螺栓水平固定在墙面，安装要牢固用乳胶将</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10mm</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边角保温板沿墙粘贴，要求粘贴平整，搭接严密。</a:t>
                      </a:r>
                    </a:p>
                    <a:p>
                      <a:pPr marL="0" marR="0" lvl="0" indent="0" algn="l" defTabSz="755650" rtl="0" eaLnBrk="1" fontAlgn="base" latinLnBrk="0" hangingPunct="1">
                        <a:lnSpc>
                          <a:spcPts val="1200"/>
                        </a:lnSpc>
                        <a:spcBef>
                          <a:spcPct val="0"/>
                        </a:spcBef>
                        <a:spcAft>
                          <a:spcPct val="0"/>
                        </a:spcAft>
                        <a:buClrTx/>
                        <a:buSzTx/>
                        <a:buFont typeface="Arial" panose="020B0604020202020204" pitchFamily="34" charset="0"/>
                        <a:buNone/>
                        <a:tabLst/>
                      </a:pP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2</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、在找平层上铺设保温层（如</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2.5cm</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厚聚苯保温板、保温卷材或进口保温膜），板缝处用胶粘贴牢固，在地面保温层上铺设铝箔纸或粘一层带坐标分格线的复合镀铝聚酯膜，保温层要铺设平整。</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（接下一页）</a:t>
                      </a:r>
                      <a:endParaRPr lang="en-US" altLang="zh-CN" sz="1200" kern="1200" dirty="0">
                        <a:solidFill>
                          <a:schemeClr val="dk1"/>
                        </a:solidFill>
                        <a:effectLst/>
                        <a:latin typeface="微软雅黑" panose="020B0503020204020204" pitchFamily="34" charset="-122"/>
                        <a:ea typeface="微软雅黑" panose="020B0503020204020204" pitchFamily="34" charset="-122"/>
                        <a:cs typeface="+mn-cs"/>
                      </a:endParaRPr>
                    </a:p>
                    <a:p>
                      <a:pPr marL="0" marR="0" lvl="0" indent="0" algn="l" defTabSz="755650" rtl="0" eaLnBrk="1" fontAlgn="base" latinLnBrk="0" hangingPunct="1">
                        <a:lnSpc>
                          <a:spcPct val="100000"/>
                        </a:lnSpc>
                        <a:spcBef>
                          <a:spcPct val="0"/>
                        </a:spcBef>
                        <a:spcAft>
                          <a:spcPct val="0"/>
                        </a:spcAft>
                        <a:buClrTx/>
                        <a:buSzTx/>
                        <a:buFont typeface="Arial" panose="020B0604020202020204" pitchFamily="34" charset="0"/>
                        <a:buNone/>
                        <a:tabLst/>
                      </a:pP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3</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、在铝箔纸上铺设一层钢丝网，间距</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100*100mm</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，规格</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2m*1m</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铺设要严整严密，钢网间用扎带捆扎，不平或翘曲的部位用钢钉固定在保温板上。设置防水层的房间如卫生间、厨房等固定钢丝网时不允许打钉，管材或钢网翘曲时应采取措施防止管材露出砼表面；确保管材或钢网与保温板连接紧密，如楼地面基层不平整，则要求装饰单位全面休整，至合格后再移交给地暖单位，且注意做好移交手续。</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（接下一页）</a:t>
                      </a:r>
                      <a:endParaRPr lang="zh-CN" altLang="zh-CN" sz="1200" kern="1200" dirty="0">
                        <a:solidFill>
                          <a:schemeClr val="dk1"/>
                        </a:solidFill>
                        <a:effectLst/>
                        <a:latin typeface="微软雅黑" panose="020B0503020204020204" pitchFamily="34" charset="-122"/>
                        <a:ea typeface="微软雅黑" panose="020B0503020204020204" pitchFamily="34" charset="-122"/>
                        <a:cs typeface="+mn-cs"/>
                      </a:endParaRPr>
                    </a:p>
                    <a:p>
                      <a:pPr marL="0" marR="0" lvl="0" indent="0" algn="l" defTabSz="755650" rtl="0" eaLnBrk="1" fontAlgn="base" latinLnBrk="0" hangingPunct="1">
                        <a:lnSpc>
                          <a:spcPts val="1200"/>
                        </a:lnSpc>
                        <a:spcBef>
                          <a:spcPct val="0"/>
                        </a:spcBef>
                        <a:spcAft>
                          <a:spcPct val="0"/>
                        </a:spcAft>
                        <a:buClrTx/>
                        <a:buSzTx/>
                        <a:buFont typeface="Arial" panose="020B0604020202020204" pitchFamily="34" charset="0"/>
                        <a:buNone/>
                        <a:tabLst/>
                      </a:pPr>
                      <a:endParaRPr lang="zh-CN" altLang="zh-CN" sz="1200" kern="1200" dirty="0">
                        <a:solidFill>
                          <a:schemeClr val="dk1"/>
                        </a:solidFill>
                        <a:effectLst/>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3" name="表格 12"/>
          <p:cNvGraphicFramePr>
            <a:graphicFrameLocks noGrp="1"/>
          </p:cNvGraphicFramePr>
          <p:nvPr/>
        </p:nvGraphicFramePr>
        <p:xfrm>
          <a:off x="4343939"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1973476582"/>
              </p:ext>
            </p:extLst>
          </p:nvPr>
        </p:nvGraphicFramePr>
        <p:xfrm>
          <a:off x="8386250" y="647798"/>
          <a:ext cx="2845873" cy="1245807"/>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657158">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pPr marL="0" marR="0" lvl="0" indent="0" algn="l" defTabSz="864017" rtl="0" eaLnBrk="1" fontAlgn="auto" latinLnBrk="0" hangingPunct="1">
                        <a:lnSpc>
                          <a:spcPct val="100000"/>
                        </a:lnSpc>
                        <a:spcBef>
                          <a:spcPts val="0"/>
                        </a:spcBef>
                        <a:spcAft>
                          <a:spcPts val="0"/>
                        </a:spcAft>
                        <a:buClrTx/>
                        <a:buSzTx/>
                        <a:buFontTx/>
                        <a:buNone/>
                        <a:tabLst/>
                        <a:defRPr/>
                      </a:pPr>
                      <a:r>
                        <a:rPr lang="zh-CN" altLang="en-US" sz="1200" b="0" kern="1200" dirty="0">
                          <a:solidFill>
                            <a:schemeClr val="tx1"/>
                          </a:solidFill>
                          <a:effectLst/>
                          <a:latin typeface="微软雅黑" panose="020B0503020204020204" pitchFamily="34" charset="-122"/>
                          <a:ea typeface="微软雅黑" panose="020B0503020204020204" pitchFamily="34" charset="-122"/>
                          <a:cs typeface="+mn-cs"/>
                        </a:rPr>
                        <a:t>安装工程细部节点构造</a:t>
                      </a:r>
                    </a:p>
                    <a:p>
                      <a:endParaRPr lang="zh-CN" altLang="en-US" sz="1200" b="0" dirty="0">
                        <a:solidFill>
                          <a:schemeClr val="tx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588649">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200000"/>
                        </a:lnSpc>
                      </a:pPr>
                      <a:r>
                        <a:rPr lang="zh-CN" altLang="en-US" sz="1200" b="0" kern="1200" dirty="0">
                          <a:solidFill>
                            <a:schemeClr val="tx1"/>
                          </a:solidFill>
                          <a:latin typeface="微软雅黑" panose="020B0503020204020204" pitchFamily="34" charset="-122"/>
                          <a:ea typeface="微软雅黑" panose="020B0503020204020204" pitchFamily="34" charset="-122"/>
                          <a:cs typeface="+mn-cs"/>
                        </a:rPr>
                        <a:t>地漏安装</a:t>
                      </a:r>
                      <a:r>
                        <a:rPr lang="zh-CN" altLang="zh-CN" sz="1200" b="0" kern="1200" dirty="0">
                          <a:solidFill>
                            <a:schemeClr val="tx1"/>
                          </a:solidFill>
                          <a:latin typeface="微软雅黑" panose="020B0503020204020204" pitchFamily="34" charset="-122"/>
                          <a:ea typeface="微软雅黑" panose="020B0503020204020204" pitchFamily="34" charset="-122"/>
                          <a:cs typeface="+mn-cs"/>
                        </a:rPr>
                        <a:t>标准</a:t>
                      </a:r>
                      <a:endParaRPr lang="zh-CN" altLang="en-US" sz="1200" b="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pic>
        <p:nvPicPr>
          <p:cNvPr id="18" name="图片 17"/>
          <p:cNvPicPr/>
          <p:nvPr/>
        </p:nvPicPr>
        <p:blipFill>
          <a:blip r:embed="rId3" cstate="print">
            <a:extLst>
              <a:ext uri="{28A0092B-C50C-407E-A947-70E740481C1C}">
                <a14:useLocalDpi xmlns:a14="http://schemas.microsoft.com/office/drawing/2010/main" val="0"/>
              </a:ext>
            </a:extLst>
          </a:blip>
          <a:srcRect l="30603" t="20818" b="13396"/>
          <a:stretch>
            <a:fillRect/>
          </a:stretch>
        </p:blipFill>
        <p:spPr>
          <a:xfrm>
            <a:off x="4343939" y="1417864"/>
            <a:ext cx="3655650" cy="2219317"/>
          </a:xfrm>
          <a:prstGeom prst="rect">
            <a:avLst/>
          </a:prstGeom>
          <a:ln>
            <a:noFill/>
          </a:ln>
        </p:spPr>
      </p:pic>
    </p:spTree>
    <p:extLst>
      <p:ext uri="{BB962C8B-B14F-4D97-AF65-F5344CB8AC3E}">
        <p14:creationId xmlns:p14="http://schemas.microsoft.com/office/powerpoint/2010/main" val="100970028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9"/>
          <p:cNvPicPr>
            <a:picLocks noChangeAspect="1" noChangeArrowheads="1"/>
          </p:cNvPicPr>
          <p:nvPr/>
        </p:nvPicPr>
        <p:blipFill>
          <a:blip r:embed="rId2">
            <a:extLst>
              <a:ext uri="{28A0092B-C50C-407E-A947-70E740481C1C}">
                <a14:useLocalDpi xmlns:a14="http://schemas.microsoft.com/office/drawing/2010/main" val="0"/>
              </a:ext>
            </a:extLst>
          </a:blip>
          <a:srcRect l="20801" t="1756" r="11653" b="13403"/>
          <a:stretch>
            <a:fillRect/>
          </a:stretch>
        </p:blipFill>
        <p:spPr bwMode="auto">
          <a:xfrm>
            <a:off x="719684" y="738854"/>
            <a:ext cx="3431989" cy="3197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nvGraphicFramePr>
        <p:xfrm>
          <a:off x="432016" y="4049988"/>
          <a:ext cx="10800471" cy="1897122"/>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237467">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622802">
                <a:tc>
                  <a:txBody>
                    <a:bodyPr/>
                    <a:lstStyle/>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just" defTabSz="864017" rtl="0" eaLnBrk="1" fontAlgn="auto" latinLnBrk="0" hangingPunct="1">
                        <a:lnSpc>
                          <a:spcPts val="1200"/>
                        </a:lnSpc>
                        <a:spcBef>
                          <a:spcPts val="0"/>
                        </a:spcBef>
                        <a:spcAft>
                          <a:spcPts val="0"/>
                        </a:spcAft>
                        <a:buClrTx/>
                        <a:buSzTx/>
                        <a:buFontTx/>
                        <a:buNone/>
                        <a:tabLst/>
                        <a:defRPr/>
                      </a:pP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施工准备→放线→排版→编号→基层清理→扫浆→铺干硬性砂浆→刮石材背面粘接剂→铺石材→养护→保护→勾缝→结晶→保洁交付</a:t>
                      </a:r>
                    </a:p>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algn="just" defTabSz="864017" rtl="0" eaLnBrk="1" latinLnBrk="0" hangingPunct="1">
                        <a:lnSpc>
                          <a:spcPts val="1200"/>
                        </a:lnSpc>
                        <a:spcAft>
                          <a:spcPts val="0"/>
                        </a:spcAft>
                      </a:pP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浅色系列石材采用专用石材粘接剂，结合层白水泥和中砂或粗砂</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algn="just" defTabSz="864017" rtl="0" eaLnBrk="1" latinLnBrk="0" hangingPunct="1">
                        <a:lnSpc>
                          <a:spcPts val="1200"/>
                        </a:lnSpc>
                        <a:spcAft>
                          <a:spcPts val="0"/>
                        </a:spcAft>
                      </a:pP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）在出厂前石材需做六面防护，石材六面防护须纵横各一遍，待第一遍防护干了以后开始刷第二遍防护，现场切割后补刷。防护液为水性防护液。滴水在石材表面，形成水珠，不渗透入石材为合格</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algn="just" defTabSz="864017" rtl="0" eaLnBrk="1" latinLnBrk="0" hangingPunct="1">
                        <a:lnSpc>
                          <a:spcPts val="1200"/>
                        </a:lnSpc>
                        <a:spcAft>
                          <a:spcPts val="0"/>
                        </a:spcAft>
                      </a:pP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）大理石应先铲除背后网格布后进行铺贴，石材铺贴应按照图示起点铺贴</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algn="just" defTabSz="864017" rtl="0" eaLnBrk="1" latinLnBrk="0" hangingPunct="1">
                        <a:lnSpc>
                          <a:spcPts val="1200"/>
                        </a:lnSpc>
                        <a:spcAft>
                          <a:spcPts val="0"/>
                        </a:spcAft>
                      </a:pP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）石材地面房间套方后，按照设计进行排版并编号，形成排版图；拼花复杂波打线必须在工厂拼装完并试拼后编号出厂；铺贴时必须按照排版图铺贴</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algn="just" defTabSz="864017" rtl="0" eaLnBrk="1" latinLnBrk="0" hangingPunct="1">
                        <a:lnSpc>
                          <a:spcPts val="1200"/>
                        </a:lnSpc>
                        <a:spcAft>
                          <a:spcPts val="0"/>
                        </a:spcAft>
                      </a:pP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）石材质量控制环节：荒料→毛板→大板→规格板→工厂按照排版图试拼检查→包装出厂</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algn="just" defTabSz="864017" rtl="0" eaLnBrk="1" latinLnBrk="0" hangingPunct="1">
                        <a:lnSpc>
                          <a:spcPts val="1200"/>
                        </a:lnSpc>
                        <a:spcAft>
                          <a:spcPts val="0"/>
                        </a:spcAft>
                      </a:pP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6</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）石材铺贴完后养护三天后做好成品保护再进行下一道工序。</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3" name="表格 12"/>
          <p:cNvGraphicFramePr>
            <a:graphicFrameLocks noGrp="1"/>
          </p:cNvGraphicFramePr>
          <p:nvPr/>
        </p:nvGraphicFramePr>
        <p:xfrm>
          <a:off x="4343939"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pic>
        <p:nvPicPr>
          <p:cNvPr id="7" name="图片 5" descr="C:\Users\liuguodong\Downloads\62fb762bbdfb91b7de9147628d8a1020.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39705" y="1521305"/>
            <a:ext cx="3757018" cy="2312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2" name="表格 11"/>
          <p:cNvGraphicFramePr>
            <a:graphicFrameLocks noGrp="1"/>
          </p:cNvGraphicFramePr>
          <p:nvPr>
            <p:extLst>
              <p:ext uri="{D42A27DB-BD31-4B8C-83A1-F6EECF244321}">
                <p14:modId xmlns:p14="http://schemas.microsoft.com/office/powerpoint/2010/main" val="2725124744"/>
              </p:ext>
            </p:extLst>
          </p:nvPr>
        </p:nvGraphicFramePr>
        <p:xfrm>
          <a:off x="8386250" y="647800"/>
          <a:ext cx="2845873" cy="1132275"/>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564797">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r>
                        <a:rPr lang="zh-CN" altLang="en-US" sz="1200" b="0" dirty="0">
                          <a:solidFill>
                            <a:schemeClr val="tx1"/>
                          </a:solidFill>
                          <a:latin typeface="微软雅黑" panose="020B0503020204020204" pitchFamily="34" charset="-122"/>
                          <a:ea typeface="微软雅黑" panose="020B0503020204020204" pitchFamily="34" charset="-122"/>
                        </a:rPr>
                        <a:t>地面工程细部节点构造</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567478">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zh-CN" sz="1200" b="0" kern="1200" dirty="0">
                          <a:solidFill>
                            <a:schemeClr val="tx1"/>
                          </a:solidFill>
                          <a:effectLst/>
                          <a:latin typeface="微软雅黑" panose="020B0503020204020204" pitchFamily="34" charset="-122"/>
                          <a:ea typeface="微软雅黑" panose="020B0503020204020204" pitchFamily="34" charset="-122"/>
                          <a:cs typeface="+mn-cs"/>
                        </a:rPr>
                        <a:t>室内</a:t>
                      </a:r>
                      <a:r>
                        <a:rPr lang="zh-CN" altLang="en-US" sz="1200" b="0" kern="1200" dirty="0">
                          <a:solidFill>
                            <a:schemeClr val="tx1"/>
                          </a:solidFill>
                          <a:effectLst/>
                          <a:latin typeface="微软雅黑" panose="020B0503020204020204" pitchFamily="34" charset="-122"/>
                          <a:ea typeface="微软雅黑" panose="020B0503020204020204" pitchFamily="34" charset="-122"/>
                          <a:cs typeface="+mn-cs"/>
                        </a:rPr>
                        <a:t>地面石材</a:t>
                      </a:r>
                      <a:r>
                        <a:rPr lang="zh-CN" altLang="zh-CN" sz="1200" b="0" kern="1200" dirty="0">
                          <a:solidFill>
                            <a:schemeClr val="tx1"/>
                          </a:solidFill>
                          <a:effectLst/>
                          <a:latin typeface="微软雅黑" panose="020B0503020204020204" pitchFamily="34" charset="-122"/>
                          <a:ea typeface="微软雅黑" panose="020B0503020204020204" pitchFamily="34" charset="-122"/>
                          <a:cs typeface="+mn-cs"/>
                        </a:rPr>
                        <a:t>干铺法施工通用节点图</a:t>
                      </a:r>
                      <a:endParaRPr lang="zh-CN" altLang="en-US" sz="1200" b="0" dirty="0">
                        <a:solidFill>
                          <a:schemeClr val="tx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spTree>
    <p:extLst>
      <p:ext uri="{BB962C8B-B14F-4D97-AF65-F5344CB8AC3E}">
        <p14:creationId xmlns:p14="http://schemas.microsoft.com/office/powerpoint/2010/main" val="334324741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1"/>
          <p:cNvSpPr>
            <a:spLocks noGrp="1"/>
          </p:cNvSpPr>
          <p:nvPr>
            <p:ph type="body" sz="quarter" idx="4294967295"/>
          </p:nvPr>
        </p:nvSpPr>
        <p:spPr>
          <a:xfrm>
            <a:off x="790575" y="2755900"/>
            <a:ext cx="10729913" cy="1112838"/>
          </a:xfrm>
          <a:prstGeom prst="rect">
            <a:avLst/>
          </a:prstGeom>
        </p:spPr>
        <p:txBody>
          <a:bodyPr/>
          <a:lstStyle/>
          <a:p>
            <a:pPr marL="0" lvl="0" indent="0" algn="ctr">
              <a:buNone/>
            </a:pPr>
            <a:r>
              <a:rPr lang="zh-CN" altLang="en-US" sz="4400" dirty="0">
                <a:latin typeface="微软雅黑" panose="020B0503020204020204" pitchFamily="34" charset="-122"/>
                <a:ea typeface="微软雅黑" panose="020B0503020204020204" pitchFamily="34" charset="-122"/>
              </a:rPr>
              <a:t>第四章  地面</a:t>
            </a:r>
            <a:r>
              <a:rPr lang="zh-CN" altLang="zh-CN" sz="4400" dirty="0">
                <a:latin typeface="微软雅黑" panose="020B0503020204020204" pitchFamily="34" charset="-122"/>
                <a:ea typeface="微软雅黑" panose="020B0503020204020204" pitchFamily="34" charset="-122"/>
              </a:rPr>
              <a:t>工程细部节点构造标准</a:t>
            </a:r>
          </a:p>
        </p:txBody>
      </p:sp>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9330203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38"/>
          <p:cNvPicPr>
            <a:picLocks noChangeAspect="1" noChangeArrowheads="1"/>
          </p:cNvPicPr>
          <p:nvPr/>
        </p:nvPicPr>
        <p:blipFill>
          <a:blip r:embed="rId2">
            <a:extLst>
              <a:ext uri="{28A0092B-C50C-407E-A947-70E740481C1C}">
                <a14:useLocalDpi xmlns:a14="http://schemas.microsoft.com/office/drawing/2010/main" val="0"/>
              </a:ext>
            </a:extLst>
          </a:blip>
          <a:srcRect l="21170" t="1825" r="23309" b="16466"/>
          <a:stretch>
            <a:fillRect/>
          </a:stretch>
        </p:blipFill>
        <p:spPr bwMode="auto">
          <a:xfrm>
            <a:off x="887129" y="730480"/>
            <a:ext cx="3112322" cy="3186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nvGraphicFramePr>
        <p:xfrm>
          <a:off x="432016" y="4049988"/>
          <a:ext cx="10800471" cy="1897122"/>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237467">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622802">
                <a:tc>
                  <a:txBody>
                    <a:bodyPr/>
                    <a:lstStyle/>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just" defTabSz="864017" rtl="0" eaLnBrk="1" fontAlgn="base" latinLnBrk="0" hangingPunct="1">
                        <a:lnSpc>
                          <a:spcPts val="1200"/>
                        </a:lnSpc>
                        <a:spcBef>
                          <a:spcPct val="0"/>
                        </a:spcBef>
                        <a:spcAft>
                          <a:spcPts val="0"/>
                        </a:spcAft>
                        <a:buClrTx/>
                        <a:buSzTx/>
                        <a:buFont typeface="Arial" panose="020B0604020202020204" pitchFamily="34" charset="0"/>
                        <a:buNone/>
                      </a:pPr>
                      <a:r>
                        <a:rPr kumimoji="0" lang="zh-CN" altLang="en-US" sz="1200" b="0" i="0" u="none" strike="noStrike" cap="none" normalizeH="0" baseline="0" dirty="0">
                          <a:ln>
                            <a:noFill/>
                          </a:ln>
                          <a:solidFill>
                            <a:srgbClr val="000000"/>
                          </a:solidFill>
                          <a:effectLst/>
                          <a:latin typeface="Calibri" panose="020F0502020204030204" pitchFamily="34" charset="0"/>
                          <a:ea typeface="+mn-ea"/>
                          <a:sym typeface="宋体" panose="02010600030101010101" pitchFamily="2" charset="-122"/>
                        </a:rPr>
                        <a:t> </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施工准备→放线→排版→基层清理→扫浆→铺干硬性砂浆→瓷砖背面刮粘接剂→铺地砖→养护→保护→勾缝→保洁交付</a:t>
                      </a:r>
                    </a:p>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algn="just" defTabSz="864017" rtl="0" eaLnBrk="1" latinLnBrk="0" hangingPunct="1">
                        <a:lnSpc>
                          <a:spcPts val="1200"/>
                        </a:lnSpc>
                        <a:spcAft>
                          <a:spcPts val="0"/>
                        </a:spcAft>
                      </a:pP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）必须保证同一个房间的地转为同一色号砖。</a:t>
                      </a:r>
                    </a:p>
                    <a:p>
                      <a:pPr marL="0" algn="just" defTabSz="864017" rtl="0" eaLnBrk="1" latinLnBrk="0" hangingPunct="1">
                        <a:lnSpc>
                          <a:spcPts val="1200"/>
                        </a:lnSpc>
                        <a:spcAft>
                          <a:spcPts val="0"/>
                        </a:spcAft>
                      </a:pP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）地砖铺贴时必须注意砖背面的铺贴方向。</a:t>
                      </a:r>
                    </a:p>
                    <a:p>
                      <a:pPr marL="0" algn="just" defTabSz="864017" rtl="0" eaLnBrk="1" latinLnBrk="0" hangingPunct="1">
                        <a:lnSpc>
                          <a:spcPts val="1200"/>
                        </a:lnSpc>
                        <a:spcAft>
                          <a:spcPts val="0"/>
                        </a:spcAft>
                      </a:pP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）地砖铺贴应按照施工图示起点铺贴。</a:t>
                      </a:r>
                    </a:p>
                    <a:p>
                      <a:pPr marL="0" algn="just" defTabSz="864017" rtl="0" eaLnBrk="1" latinLnBrk="0" hangingPunct="1">
                        <a:lnSpc>
                          <a:spcPts val="1200"/>
                        </a:lnSpc>
                        <a:spcAft>
                          <a:spcPts val="0"/>
                        </a:spcAft>
                      </a:pP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）地砖地面必经房间套方后，按照设计进行排版并编号，形成排版图。</a:t>
                      </a:r>
                    </a:p>
                    <a:p>
                      <a:pPr marL="0" algn="just" defTabSz="864017" rtl="0" eaLnBrk="1" latinLnBrk="0" hangingPunct="1">
                        <a:lnSpc>
                          <a:spcPts val="1200"/>
                        </a:lnSpc>
                        <a:spcAft>
                          <a:spcPts val="0"/>
                        </a:spcAft>
                      </a:pP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）地砖铺贴完养护三天后做好成品保护再进行下一道工序。</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just" defTabSz="864017" rtl="0" eaLnBrk="1" fontAlgn="auto" latinLnBrk="0" hangingPunct="1">
                        <a:lnSpc>
                          <a:spcPts val="1200"/>
                        </a:lnSpc>
                        <a:spcBef>
                          <a:spcPts val="0"/>
                        </a:spcBef>
                        <a:spcAft>
                          <a:spcPts val="0"/>
                        </a:spcAft>
                        <a:buClrTx/>
                        <a:buSzTx/>
                        <a:buFontTx/>
                        <a:buNone/>
                        <a:tabLst/>
                        <a:defRPr/>
                      </a:pP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6</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）勾缝必须使用美缝剂。</a:t>
                      </a:r>
                    </a:p>
                    <a:p>
                      <a:pPr marL="0" algn="just" defTabSz="864017" rtl="0" eaLnBrk="1" latinLnBrk="0" hangingPunct="1">
                        <a:lnSpc>
                          <a:spcPts val="1200"/>
                        </a:lnSpc>
                        <a:spcAft>
                          <a:spcPts val="0"/>
                        </a:spcAft>
                      </a:pPr>
                      <a:endPar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3" name="表格 12"/>
          <p:cNvGraphicFramePr>
            <a:graphicFrameLocks noGrp="1"/>
          </p:cNvGraphicFramePr>
          <p:nvPr/>
        </p:nvGraphicFramePr>
        <p:xfrm>
          <a:off x="4343939"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187864119"/>
              </p:ext>
            </p:extLst>
          </p:nvPr>
        </p:nvGraphicFramePr>
        <p:xfrm>
          <a:off x="8386250" y="647800"/>
          <a:ext cx="2845873" cy="1132275"/>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564797">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r>
                        <a:rPr lang="zh-CN" altLang="en-US" sz="1200" b="0" dirty="0">
                          <a:solidFill>
                            <a:schemeClr val="tx1"/>
                          </a:solidFill>
                          <a:latin typeface="微软雅黑" panose="020B0503020204020204" pitchFamily="34" charset="-122"/>
                          <a:ea typeface="微软雅黑" panose="020B0503020204020204" pitchFamily="34" charset="-122"/>
                        </a:rPr>
                        <a:t>地面工程细部节点构造</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567478">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zh-CN" sz="1200" b="0" kern="1200" dirty="0">
                          <a:solidFill>
                            <a:schemeClr val="tx1"/>
                          </a:solidFill>
                          <a:effectLst/>
                          <a:latin typeface="微软雅黑" panose="020B0503020204020204" pitchFamily="34" charset="-122"/>
                          <a:ea typeface="微软雅黑" panose="020B0503020204020204" pitchFamily="34" charset="-122"/>
                          <a:cs typeface="+mn-cs"/>
                        </a:rPr>
                        <a:t>室内</a:t>
                      </a:r>
                      <a:r>
                        <a:rPr lang="zh-CN" altLang="en-US" sz="1200" b="0" kern="1200" dirty="0">
                          <a:solidFill>
                            <a:schemeClr val="tx1"/>
                          </a:solidFill>
                          <a:effectLst/>
                          <a:latin typeface="微软雅黑" panose="020B0503020204020204" pitchFamily="34" charset="-122"/>
                          <a:ea typeface="微软雅黑" panose="020B0503020204020204" pitchFamily="34" charset="-122"/>
                          <a:cs typeface="+mn-cs"/>
                        </a:rPr>
                        <a:t>地面</a:t>
                      </a:r>
                      <a:r>
                        <a:rPr lang="zh-CN" altLang="zh-CN" sz="1200" b="0" kern="1200" dirty="0">
                          <a:solidFill>
                            <a:schemeClr val="tx1"/>
                          </a:solidFill>
                          <a:effectLst/>
                          <a:latin typeface="微软雅黑" panose="020B0503020204020204" pitchFamily="34" charset="-122"/>
                          <a:ea typeface="微软雅黑" panose="020B0503020204020204" pitchFamily="34" charset="-122"/>
                          <a:cs typeface="+mn-cs"/>
                        </a:rPr>
                        <a:t>干铺法施工通用节点图</a:t>
                      </a:r>
                      <a:endParaRPr lang="zh-CN" altLang="en-US" sz="1200" b="0" dirty="0">
                        <a:solidFill>
                          <a:schemeClr val="tx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pic>
        <p:nvPicPr>
          <p:cNvPr id="14" name="图片 3"/>
          <p:cNvPicPr>
            <a:picLocks noChangeAspect="1" noChangeArrowheads="1"/>
          </p:cNvPicPr>
          <p:nvPr/>
        </p:nvPicPr>
        <p:blipFill>
          <a:blip r:embed="rId3">
            <a:extLst>
              <a:ext uri="{28A0092B-C50C-407E-A947-70E740481C1C}">
                <a14:useLocalDpi xmlns:a14="http://schemas.microsoft.com/office/drawing/2010/main" val="0"/>
              </a:ext>
            </a:extLst>
          </a:blip>
          <a:srcRect l="17418" t="62801" r="47652"/>
          <a:stretch>
            <a:fillRect/>
          </a:stretch>
        </p:blipFill>
        <p:spPr bwMode="auto">
          <a:xfrm>
            <a:off x="4343939" y="1247747"/>
            <a:ext cx="3432529" cy="2684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0348381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8"/>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505" t="1842" r="1468" b="13840"/>
          <a:stretch/>
        </p:blipFill>
        <p:spPr bwMode="auto">
          <a:xfrm>
            <a:off x="430923" y="1133664"/>
            <a:ext cx="4463546" cy="2834356"/>
          </a:xfrm>
          <a:prstGeom prst="rect">
            <a:avLst/>
          </a:prstGeom>
          <a:noFill/>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nvGraphicFramePr>
        <p:xfrm>
          <a:off x="432016" y="4049988"/>
          <a:ext cx="10800471" cy="1897122"/>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237467">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622802">
                <a:tc>
                  <a:txBody>
                    <a:bodyPr/>
                    <a:lstStyle/>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just" defTabSz="864017" rtl="0" eaLnBrk="1" fontAlgn="base" latinLnBrk="0" hangingPunct="1">
                        <a:lnSpc>
                          <a:spcPts val="1200"/>
                        </a:lnSpc>
                        <a:spcBef>
                          <a:spcPct val="0"/>
                        </a:spcBef>
                        <a:spcAft>
                          <a:spcPts val="0"/>
                        </a:spcAft>
                        <a:buClrTx/>
                        <a:buSzTx/>
                        <a:buFont typeface="Arial" panose="020B0604020202020204" pitchFamily="34" charset="0"/>
                        <a:buNone/>
                        <a:tabLst/>
                      </a:pP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  施工准备→放线→排版→编号→基层清理→扫浆→铺干硬性砂浆→刮石材/砖背面专业粘接剂→铺石材/砖→养护→保护→勾缝→结晶</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石材）→保洁交付</a:t>
                      </a:r>
                    </a:p>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755650" rtl="0" eaLnBrk="1" fontAlgn="base" latinLnBrk="0" hangingPunct="1">
                        <a:lnSpc>
                          <a:spcPts val="1200"/>
                        </a:lnSpc>
                        <a:spcBef>
                          <a:spcPct val="0"/>
                        </a:spcBef>
                        <a:spcAft>
                          <a:spcPct val="0"/>
                        </a:spcAft>
                        <a:buClrTx/>
                        <a:buSzTx/>
                        <a:buFont typeface="Arial" panose="020B0604020202020204" pitchFamily="34" charset="0"/>
                        <a:buNone/>
                        <a:tabLst/>
                      </a:pP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Calibri" panose="020F0502020204030204" pitchFamily="34"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）卫生间石材</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地砖铺贴前，须完成过门石铺贴补刷过门石周边防水并完成蓄水试验。卫生间湿区（如沐浴房、浴缸）的墙面防水高度不低于</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Calibri" panose="020F0502020204030204" pitchFamily="34" charset="0"/>
                        </a:rPr>
                        <a:t>1800mm</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，干区的墙面防水高度不低于</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Calibri" panose="020F0502020204030204" pitchFamily="34" charset="0"/>
                        </a:rPr>
                        <a:t>300mm</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a:t>
                      </a:r>
                    </a:p>
                    <a:p>
                      <a:pPr marL="0" marR="0" lvl="0" indent="0" algn="l" defTabSz="755650" rtl="0" eaLnBrk="1" fontAlgn="base" latinLnBrk="0" hangingPunct="1">
                        <a:lnSpc>
                          <a:spcPts val="1200"/>
                        </a:lnSpc>
                        <a:spcBef>
                          <a:spcPct val="0"/>
                        </a:spcBef>
                        <a:spcAft>
                          <a:spcPct val="0"/>
                        </a:spcAft>
                        <a:buClrTx/>
                        <a:buSzTx/>
                        <a:buFont typeface="Arial" panose="020B0604020202020204" pitchFamily="34" charset="0"/>
                        <a:buNone/>
                        <a:tabLst/>
                      </a:pP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Calibri" panose="020F0502020204030204" pitchFamily="34"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）石材</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地砖地面必经房间套方后，按照设计进行排版并编号，形成排版图；拼花复杂波打线必须在工厂拼装完并试拼后编号出厂；铺贴时必须按照排版图铺贴。</a:t>
                      </a:r>
                    </a:p>
                    <a:p>
                      <a:pPr marL="0" marR="0" lvl="0" indent="0" algn="l" defTabSz="755650" rtl="0" eaLnBrk="1" fontAlgn="base" latinLnBrk="0" hangingPunct="1">
                        <a:lnSpc>
                          <a:spcPts val="1200"/>
                        </a:lnSpc>
                        <a:spcBef>
                          <a:spcPct val="0"/>
                        </a:spcBef>
                        <a:spcAft>
                          <a:spcPct val="0"/>
                        </a:spcAft>
                        <a:buClrTx/>
                        <a:buSzTx/>
                        <a:buFont typeface="Arial" panose="020B0604020202020204" pitchFamily="34" charset="0"/>
                        <a:buNone/>
                        <a:tabLst/>
                        <a:defRPr/>
                      </a:pP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Calibri" panose="020F0502020204030204" pitchFamily="34" charset="0"/>
                        </a:rPr>
                        <a:t>3</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如有地暖系统，地暖管线不得穿门槛石底部，需从防水以上部位穿墙进入。</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3" name="表格 12"/>
          <p:cNvGraphicFramePr>
            <a:graphicFrameLocks noGrp="1"/>
          </p:cNvGraphicFramePr>
          <p:nvPr/>
        </p:nvGraphicFramePr>
        <p:xfrm>
          <a:off x="4466854" y="687946"/>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3978757328"/>
              </p:ext>
            </p:extLst>
          </p:nvPr>
        </p:nvGraphicFramePr>
        <p:xfrm>
          <a:off x="8386250" y="647800"/>
          <a:ext cx="2845873" cy="1132275"/>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564797">
                <a:tc>
                  <a:txBody>
                    <a:bodyPr/>
                    <a:lstStyle/>
                    <a:p>
                      <a:pPr algn="l"/>
                      <a:endParaRPr lang="en-US" altLang="zh-CN" sz="1200" dirty="0">
                        <a:solidFill>
                          <a:schemeClr val="tx1"/>
                        </a:solidFill>
                        <a:latin typeface="微软雅黑" panose="020B0503020204020204" pitchFamily="34" charset="-122"/>
                        <a:ea typeface="微软雅黑" panose="020B0503020204020204" pitchFamily="34" charset="-122"/>
                      </a:endParaRPr>
                    </a:p>
                    <a:p>
                      <a:pPr algn="l"/>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endParaRPr lang="en-US" altLang="zh-CN" sz="1200" b="0" dirty="0">
                        <a:solidFill>
                          <a:schemeClr val="tx1"/>
                        </a:solidFill>
                        <a:latin typeface="微软雅黑" panose="020B0503020204020204" pitchFamily="34" charset="-122"/>
                        <a:ea typeface="微软雅黑" panose="020B0503020204020204" pitchFamily="34" charset="-122"/>
                      </a:endParaRPr>
                    </a:p>
                    <a:p>
                      <a:pPr algn="l"/>
                      <a:r>
                        <a:rPr lang="zh-CN" altLang="en-US" sz="1200" b="0" dirty="0">
                          <a:solidFill>
                            <a:schemeClr val="tx1"/>
                          </a:solidFill>
                          <a:latin typeface="微软雅黑" panose="020B0503020204020204" pitchFamily="34" charset="-122"/>
                          <a:ea typeface="微软雅黑" panose="020B0503020204020204" pitchFamily="34" charset="-122"/>
                        </a:rPr>
                        <a:t>地面工程细部节点构造</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567478">
                <a:tc>
                  <a:txBody>
                    <a:bodyPr/>
                    <a:lstStyle/>
                    <a:p>
                      <a:pPr algn="l"/>
                      <a:endParaRPr lang="en-US" altLang="zh-CN" sz="1200" b="1" dirty="0">
                        <a:solidFill>
                          <a:schemeClr val="tx1"/>
                        </a:solidFill>
                        <a:latin typeface="微软雅黑" panose="020B0503020204020204" pitchFamily="34" charset="-122"/>
                        <a:ea typeface="微软雅黑" panose="020B0503020204020204" pitchFamily="34" charset="-122"/>
                      </a:endParaRPr>
                    </a:p>
                    <a:p>
                      <a:pPr algn="l"/>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864017" rtl="0" eaLnBrk="1" latinLnBrk="0" hangingPunct="1"/>
                      <a:r>
                        <a:rPr lang="zh-CN" altLang="zh-CN" sz="1200" b="0" kern="1200" dirty="0">
                          <a:solidFill>
                            <a:schemeClr val="tx1"/>
                          </a:solidFill>
                          <a:latin typeface="微软雅黑" panose="020B0503020204020204" pitchFamily="34" charset="-122"/>
                          <a:ea typeface="微软雅黑" panose="020B0503020204020204" pitchFamily="34" charset="-122"/>
                          <a:cs typeface="+mn-cs"/>
                        </a:rPr>
                        <a:t>卫生间地面石材</a:t>
                      </a:r>
                      <a:r>
                        <a:rPr lang="en-US" altLang="zh-CN" sz="1200" b="0" kern="1200" dirty="0">
                          <a:solidFill>
                            <a:schemeClr val="tx1"/>
                          </a:solidFill>
                          <a:latin typeface="微软雅黑" panose="020B0503020204020204" pitchFamily="34" charset="-122"/>
                          <a:ea typeface="微软雅黑" panose="020B0503020204020204" pitchFamily="34" charset="-122"/>
                          <a:cs typeface="+mn-cs"/>
                        </a:rPr>
                        <a:t>/</a:t>
                      </a:r>
                      <a:r>
                        <a:rPr lang="zh-CN" altLang="zh-CN" sz="1200" b="0" kern="1200" dirty="0">
                          <a:solidFill>
                            <a:schemeClr val="tx1"/>
                          </a:solidFill>
                          <a:latin typeface="微软雅黑" panose="020B0503020204020204" pitchFamily="34" charset="-122"/>
                          <a:ea typeface="微软雅黑" panose="020B0503020204020204" pitchFamily="34" charset="-122"/>
                          <a:cs typeface="+mn-cs"/>
                        </a:rPr>
                        <a:t>砖干铺法施工通用节点图</a:t>
                      </a:r>
                      <a:r>
                        <a:rPr lang="en-US" altLang="zh-CN" sz="1200" b="0" kern="1200" dirty="0">
                          <a:solidFill>
                            <a:schemeClr val="tx1"/>
                          </a:solidFill>
                          <a:latin typeface="微软雅黑" panose="020B0503020204020204" pitchFamily="34" charset="-122"/>
                          <a:ea typeface="微软雅黑" panose="020B0503020204020204" pitchFamily="34" charset="-122"/>
                          <a:cs typeface="+mn-cs"/>
                        </a:rPr>
                        <a:t>01</a:t>
                      </a:r>
                      <a:endParaRPr lang="zh-CN" altLang="en-US" sz="1200" b="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pic>
        <p:nvPicPr>
          <p:cNvPr id="17" name="图片 8" descr="https://timgsa.baidu.com/timg?image&amp;quality=80&amp;size=b9999_10000&amp;sec=1542004640983&amp;di=18286f161c4c73d58767652881959e4b&amp;imgtype=0&amp;src=http%3A%2F%2Fwww.zqins.com%2Fpublic%2Fuploads%2Fart%2F20180526%2F81c282457374c33312092430613e4d6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56434" y="1267720"/>
            <a:ext cx="3846796" cy="256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778410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19684" y="791815"/>
            <a:ext cx="10297144" cy="4336187"/>
          </a:xfrm>
          <a:prstGeom prst="rect">
            <a:avLst/>
          </a:prstGeom>
        </p:spPr>
        <p:txBody>
          <a:bodyPr wrap="square">
            <a:spAutoFit/>
          </a:bodyPr>
          <a:lstStyle/>
          <a:p>
            <a:pPr lvl="0" indent="30480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7</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涉水房间排水立管位置需浇筑混凝土墩台后再施工防水，混凝土墩台高度不低于</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300mm</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a:t>
            </a:r>
          </a:p>
          <a:p>
            <a:pPr lvl="0" indent="30480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8</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卫生间完工后必须进行闭水实验，闭水前需对地面砖进行美缝处理，蓄水试验完成后需由监理、项目工程部、物业、装饰施工单位四方会签，闭水深度最浅处干区不低于</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10mm,</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淋浴房不低于</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30mm</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，闭水时间不少于</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7</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天</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endParaRPr lang="en-US" altLang="zh-CN" sz="1400" kern="100" dirty="0">
              <a:latin typeface="微软雅黑" panose="020B0503020204020204" pitchFamily="34" charset="-122"/>
              <a:ea typeface="微软雅黑" panose="020B0503020204020204" pitchFamily="34" charset="-122"/>
              <a:cs typeface="宋体" panose="02010600030101010101" pitchFamily="2" charset="-122"/>
            </a:endParaRPr>
          </a:p>
          <a:p>
            <a:pPr lvl="0" indent="30480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9</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阳台门槛必须确保室内外建筑完成面高差≥</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50mm</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，阳台门槛位置需防水加强处理。</a:t>
            </a:r>
            <a:endParaRPr lang="en-US" altLang="zh-CN" sz="1400" kern="100" dirty="0">
              <a:latin typeface="微软雅黑" panose="020B0503020204020204" pitchFamily="34" charset="-122"/>
              <a:ea typeface="微软雅黑" panose="020B0503020204020204" pitchFamily="34" charset="-122"/>
              <a:cs typeface="宋体" panose="02010600030101010101" pitchFamily="2" charset="-122"/>
            </a:endParaRPr>
          </a:p>
          <a:p>
            <a:pPr indent="304800">
              <a:lnSpc>
                <a:spcPct val="200000"/>
              </a:lnSpc>
              <a:spcAft>
                <a:spcPts val="0"/>
              </a:spcAft>
            </a:pPr>
            <a:r>
              <a:rPr lang="zh-CN" altLang="en-US" sz="1400" b="1" kern="100" dirty="0">
                <a:latin typeface="微软雅黑" panose="020B0503020204020204" pitchFamily="34" charset="-122"/>
                <a:ea typeface="微软雅黑" panose="020B0503020204020204" pitchFamily="34" charset="-122"/>
                <a:cs typeface="宋体" panose="02010600030101010101" pitchFamily="2" charset="-122"/>
              </a:rPr>
              <a:t>（二）安装</a:t>
            </a:r>
            <a:r>
              <a:rPr lang="zh-CN" altLang="zh-CN" sz="1400" b="1" kern="100" dirty="0">
                <a:latin typeface="微软雅黑" panose="020B0503020204020204" pitchFamily="34" charset="-122"/>
                <a:ea typeface="微软雅黑" panose="020B0503020204020204" pitchFamily="34" charset="-122"/>
                <a:cs typeface="宋体" panose="02010600030101010101" pitchFamily="2" charset="-122"/>
              </a:rPr>
              <a:t>工程</a:t>
            </a:r>
          </a:p>
          <a:p>
            <a:pPr indent="30480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1</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空调百页宜采用</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PVC</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或者复合材质百叶，防止结露；若采用分体式空调冷凝水洞口需往室外找坡</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5%</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a:t>
            </a:r>
          </a:p>
          <a:p>
            <a:pPr indent="30480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2</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墙面开槽：</a:t>
            </a:r>
          </a:p>
          <a:p>
            <a:pPr marL="285750" indent="-285750">
              <a:lnSpc>
                <a:spcPct val="200000"/>
              </a:lnSpc>
              <a:spcAft>
                <a:spcPts val="0"/>
              </a:spcAft>
              <a:buFont typeface="Wingdings" panose="05000000000000000000" pitchFamily="2" charset="2"/>
              <a:buChar char="ü"/>
            </a:pP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两条相邻开槽槽边距离不得小于</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500mm,</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单槽宽度不得大于</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200mm</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a:t>
            </a:r>
          </a:p>
          <a:p>
            <a:pPr marL="285750" indent="-285750">
              <a:lnSpc>
                <a:spcPct val="200000"/>
              </a:lnSpc>
              <a:spcAft>
                <a:spcPts val="0"/>
              </a:spcAft>
              <a:buFont typeface="Wingdings" panose="05000000000000000000" pitchFamily="2" charset="2"/>
              <a:buChar char="ü"/>
            </a:pP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砖墙≤</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120mm</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厚的管线以构造柱方式预埋，不允许二次开槽后水泥砂浆补槽。</a:t>
            </a:r>
          </a:p>
          <a:p>
            <a:pPr marL="285750" indent="-285750">
              <a:lnSpc>
                <a:spcPct val="200000"/>
              </a:lnSpc>
              <a:spcAft>
                <a:spcPts val="0"/>
              </a:spcAft>
              <a:buFont typeface="Wingdings" panose="05000000000000000000" pitchFamily="2" charset="2"/>
              <a:buChar char="ü"/>
            </a:pP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开槽深度及宽度：管径的</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1.5</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倍，必须先弹线，用专业机械开槽。</a:t>
            </a:r>
          </a:p>
        </p:txBody>
      </p:sp>
    </p:spTree>
    <p:extLst>
      <p:ext uri="{BB962C8B-B14F-4D97-AF65-F5344CB8AC3E}">
        <p14:creationId xmlns:p14="http://schemas.microsoft.com/office/powerpoint/2010/main" val="380302659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2"/>
          <p:cNvPicPr>
            <a:picLocks noChangeAspect="1" noChangeArrowheads="1"/>
          </p:cNvPicPr>
          <p:nvPr/>
        </p:nvPicPr>
        <p:blipFill>
          <a:blip r:embed="rId2" cstate="print">
            <a:extLst>
              <a:ext uri="{28A0092B-C50C-407E-A947-70E740481C1C}">
                <a14:useLocalDpi xmlns:a14="http://schemas.microsoft.com/office/drawing/2010/main" val="0"/>
              </a:ext>
            </a:extLst>
          </a:blip>
          <a:srcRect l="5814" t="5777" r="10822" b="21693"/>
          <a:stretch>
            <a:fillRect/>
          </a:stretch>
        </p:blipFill>
        <p:spPr bwMode="auto">
          <a:xfrm>
            <a:off x="478626" y="1084755"/>
            <a:ext cx="4101301" cy="2515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nvGraphicFramePr>
        <p:xfrm>
          <a:off x="432016" y="4049988"/>
          <a:ext cx="10800471" cy="1897122"/>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237467">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622802">
                <a:tc>
                  <a:txBody>
                    <a:bodyPr/>
                    <a:lstStyle/>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just" defTabSz="864017" rtl="0" eaLnBrk="1" fontAlgn="base" latinLnBrk="0" hangingPunct="1">
                        <a:lnSpc>
                          <a:spcPts val="1200"/>
                        </a:lnSpc>
                        <a:spcBef>
                          <a:spcPct val="0"/>
                        </a:spcBef>
                        <a:spcAft>
                          <a:spcPts val="0"/>
                        </a:spcAft>
                        <a:buClrTx/>
                        <a:buSzTx/>
                        <a:buFont typeface="Arial" panose="020B0604020202020204" pitchFamily="34" charset="0"/>
                        <a:buNone/>
                        <a:tabLst/>
                      </a:pP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  施工准备→放线→排版→编号→基层清理→扫浆→铺干硬性砂浆→刮石材/砖背面专业粘接剂→铺石材/砖→养护→保护→勾缝→结晶</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石材）→保洁交付</a:t>
                      </a:r>
                    </a:p>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755650" rtl="0" eaLnBrk="1" fontAlgn="base" latinLnBrk="0" hangingPunct="1">
                        <a:lnSpc>
                          <a:spcPts val="1200"/>
                        </a:lnSpc>
                        <a:spcBef>
                          <a:spcPct val="0"/>
                        </a:spcBef>
                        <a:spcAft>
                          <a:spcPct val="0"/>
                        </a:spcAft>
                        <a:buClrTx/>
                        <a:buSzTx/>
                        <a:buFont typeface="Arial" panose="020B0604020202020204" pitchFamily="34" charset="0"/>
                        <a:buNone/>
                        <a:tabLst/>
                      </a:pP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Calibri" panose="020F0502020204030204" pitchFamily="34"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）卫生间石材</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地砖铺贴前，须完成过门石铺贴补刷过门石周边防水并完成蓄水试验。卫生间湿区（如沐浴房、浴缸）的墙面防水高度不低于</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Calibri" panose="020F0502020204030204" pitchFamily="34" charset="0"/>
                        </a:rPr>
                        <a:t>1800mm</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，干区的墙面防水高度不低于</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Calibri" panose="020F0502020204030204" pitchFamily="34" charset="0"/>
                        </a:rPr>
                        <a:t>300mm</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a:t>
                      </a:r>
                    </a:p>
                    <a:p>
                      <a:pPr marL="0" marR="0" lvl="0" indent="0" algn="l" defTabSz="755650" rtl="0" eaLnBrk="1" fontAlgn="base" latinLnBrk="0" hangingPunct="1">
                        <a:lnSpc>
                          <a:spcPts val="1200"/>
                        </a:lnSpc>
                        <a:spcBef>
                          <a:spcPct val="0"/>
                        </a:spcBef>
                        <a:spcAft>
                          <a:spcPct val="0"/>
                        </a:spcAft>
                        <a:buClrTx/>
                        <a:buSzTx/>
                        <a:buFont typeface="Arial" panose="020B0604020202020204" pitchFamily="34" charset="0"/>
                        <a:buNone/>
                        <a:tabLst/>
                      </a:pP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Calibri" panose="020F0502020204030204" pitchFamily="34"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）石材</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地砖地面必经房间套方后，按照设计进行排版并编号，形成排版图；拼花复杂波打线必须在工厂拼装完并试拼后编号出厂；铺贴时必须按照排版图铺贴。</a:t>
                      </a:r>
                    </a:p>
                    <a:p>
                      <a:pPr marL="0" marR="0" lvl="0" indent="0" algn="l" defTabSz="755650" rtl="0" eaLnBrk="1" fontAlgn="base" latinLnBrk="0" hangingPunct="1">
                        <a:lnSpc>
                          <a:spcPts val="1200"/>
                        </a:lnSpc>
                        <a:spcBef>
                          <a:spcPct val="0"/>
                        </a:spcBef>
                        <a:spcAft>
                          <a:spcPct val="0"/>
                        </a:spcAft>
                        <a:buClrTx/>
                        <a:buSzTx/>
                        <a:buFont typeface="Arial" panose="020B0604020202020204" pitchFamily="34" charset="0"/>
                        <a:buNone/>
                        <a:tabLst/>
                        <a:defRPr/>
                      </a:pP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Calibri" panose="020F0502020204030204" pitchFamily="34" charset="0"/>
                        </a:rPr>
                        <a:t>3</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如有地暖系统，地暖管线不得穿门槛石底部，需从防水以上部位穿墙进入。</a:t>
                      </a:r>
                    </a:p>
                    <a:p>
                      <a:pPr marL="0" marR="0" lvl="0" indent="0" algn="l" defTabSz="755650" rtl="0" eaLnBrk="1" fontAlgn="base" latinLnBrk="0" hangingPunct="1">
                        <a:lnSpc>
                          <a:spcPts val="1200"/>
                        </a:lnSpc>
                        <a:spcBef>
                          <a:spcPct val="0"/>
                        </a:spcBef>
                        <a:spcAft>
                          <a:spcPct val="0"/>
                        </a:spcAft>
                        <a:buClrTx/>
                        <a:buSzTx/>
                        <a:buFont typeface="Arial" panose="020B0604020202020204" pitchFamily="34" charset="0"/>
                        <a:buNone/>
                        <a:tabLst/>
                      </a:pPr>
                      <a:endPar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3" name="表格 12"/>
          <p:cNvGraphicFramePr>
            <a:graphicFrameLocks noGrp="1"/>
          </p:cNvGraphicFramePr>
          <p:nvPr/>
        </p:nvGraphicFramePr>
        <p:xfrm>
          <a:off x="4466854" y="687946"/>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3476221316"/>
              </p:ext>
            </p:extLst>
          </p:nvPr>
        </p:nvGraphicFramePr>
        <p:xfrm>
          <a:off x="8386250" y="647800"/>
          <a:ext cx="2845873" cy="1132275"/>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564797">
                <a:tc>
                  <a:txBody>
                    <a:bodyPr/>
                    <a:lstStyle/>
                    <a:p>
                      <a:pPr algn="l"/>
                      <a:endParaRPr lang="en-US" altLang="zh-CN" sz="1200" dirty="0">
                        <a:solidFill>
                          <a:schemeClr val="tx1"/>
                        </a:solidFill>
                        <a:latin typeface="微软雅黑" panose="020B0503020204020204" pitchFamily="34" charset="-122"/>
                        <a:ea typeface="微软雅黑" panose="020B0503020204020204" pitchFamily="34" charset="-122"/>
                      </a:endParaRPr>
                    </a:p>
                    <a:p>
                      <a:pPr algn="l"/>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endParaRPr lang="en-US" altLang="zh-CN" sz="1200" b="0" dirty="0">
                        <a:solidFill>
                          <a:schemeClr val="tx1"/>
                        </a:solidFill>
                        <a:latin typeface="微软雅黑" panose="020B0503020204020204" pitchFamily="34" charset="-122"/>
                        <a:ea typeface="微软雅黑" panose="020B0503020204020204" pitchFamily="34" charset="-122"/>
                      </a:endParaRPr>
                    </a:p>
                    <a:p>
                      <a:pPr algn="l"/>
                      <a:r>
                        <a:rPr lang="zh-CN" altLang="en-US" sz="1200" b="0" dirty="0">
                          <a:solidFill>
                            <a:schemeClr val="tx1"/>
                          </a:solidFill>
                          <a:latin typeface="微软雅黑" panose="020B0503020204020204" pitchFamily="34" charset="-122"/>
                          <a:ea typeface="微软雅黑" panose="020B0503020204020204" pitchFamily="34" charset="-122"/>
                        </a:rPr>
                        <a:t>地面工程细部节点构造</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567478">
                <a:tc>
                  <a:txBody>
                    <a:bodyPr/>
                    <a:lstStyle/>
                    <a:p>
                      <a:pPr algn="l"/>
                      <a:endParaRPr lang="en-US" altLang="zh-CN" sz="1200" b="1" dirty="0">
                        <a:solidFill>
                          <a:schemeClr val="tx1"/>
                        </a:solidFill>
                        <a:latin typeface="微软雅黑" panose="020B0503020204020204" pitchFamily="34" charset="-122"/>
                        <a:ea typeface="微软雅黑" panose="020B0503020204020204" pitchFamily="34" charset="-122"/>
                      </a:endParaRPr>
                    </a:p>
                    <a:p>
                      <a:pPr algn="l"/>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864017" rtl="0" eaLnBrk="1" latinLnBrk="0" hangingPunct="1"/>
                      <a:r>
                        <a:rPr lang="zh-CN" altLang="zh-CN" sz="1200" b="0" kern="1200" dirty="0">
                          <a:solidFill>
                            <a:schemeClr val="tx1"/>
                          </a:solidFill>
                          <a:latin typeface="微软雅黑" panose="020B0503020204020204" pitchFamily="34" charset="-122"/>
                          <a:ea typeface="微软雅黑" panose="020B0503020204020204" pitchFamily="34" charset="-122"/>
                          <a:cs typeface="+mn-cs"/>
                        </a:rPr>
                        <a:t>卫生间地面石材</a:t>
                      </a:r>
                      <a:r>
                        <a:rPr lang="en-US" altLang="zh-CN" sz="1200" b="0" kern="1200" dirty="0">
                          <a:solidFill>
                            <a:schemeClr val="tx1"/>
                          </a:solidFill>
                          <a:latin typeface="微软雅黑" panose="020B0503020204020204" pitchFamily="34" charset="-122"/>
                          <a:ea typeface="微软雅黑" panose="020B0503020204020204" pitchFamily="34" charset="-122"/>
                          <a:cs typeface="+mn-cs"/>
                        </a:rPr>
                        <a:t>/</a:t>
                      </a:r>
                      <a:r>
                        <a:rPr lang="zh-CN" altLang="zh-CN" sz="1200" b="0" kern="1200" dirty="0">
                          <a:solidFill>
                            <a:schemeClr val="tx1"/>
                          </a:solidFill>
                          <a:latin typeface="微软雅黑" panose="020B0503020204020204" pitchFamily="34" charset="-122"/>
                          <a:ea typeface="微软雅黑" panose="020B0503020204020204" pitchFamily="34" charset="-122"/>
                          <a:cs typeface="+mn-cs"/>
                        </a:rPr>
                        <a:t>砖干铺法施工通用节点图</a:t>
                      </a:r>
                      <a:r>
                        <a:rPr lang="en-US" altLang="zh-CN" sz="1200" b="0" kern="1200" dirty="0">
                          <a:solidFill>
                            <a:schemeClr val="tx1"/>
                          </a:solidFill>
                          <a:latin typeface="微软雅黑" panose="020B0503020204020204" pitchFamily="34" charset="-122"/>
                          <a:ea typeface="微软雅黑" panose="020B0503020204020204" pitchFamily="34" charset="-122"/>
                          <a:cs typeface="+mn-cs"/>
                        </a:rPr>
                        <a:t>02</a:t>
                      </a:r>
                      <a:endParaRPr lang="zh-CN" altLang="en-US" sz="1200" b="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pic>
        <p:nvPicPr>
          <p:cNvPr id="15" name="图片 36" descr="https://timgsa.baidu.com/timg?image&amp;quality=80&amp;size=b9999_10000&amp;sec=1542013762575&amp;di=578eebf34cba40b2a87484624c84eac8&amp;imgtype=0&amp;src=http%3A%2F%2Fpic29.huitu.com%2Fres%2F20150406%2F448_20150406215257874112_1.jpg"/>
          <p:cNvPicPr>
            <a:picLocks noChangeAspect="1" noChangeArrowheads="1"/>
          </p:cNvPicPr>
          <p:nvPr/>
        </p:nvPicPr>
        <p:blipFill>
          <a:blip r:embed="rId3">
            <a:extLst>
              <a:ext uri="{28A0092B-C50C-407E-A947-70E740481C1C}">
                <a14:useLocalDpi xmlns:a14="http://schemas.microsoft.com/office/drawing/2010/main" val="0"/>
              </a:ext>
            </a:extLst>
          </a:blip>
          <a:srcRect t="7719" b="9212"/>
          <a:stretch>
            <a:fillRect/>
          </a:stretch>
        </p:blipFill>
        <p:spPr bwMode="auto">
          <a:xfrm>
            <a:off x="4579927" y="1327215"/>
            <a:ext cx="3634357" cy="2112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377780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38"/>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5189" t="946" r="887" b="5018"/>
          <a:stretch/>
        </p:blipFill>
        <p:spPr bwMode="auto">
          <a:xfrm>
            <a:off x="431652" y="983019"/>
            <a:ext cx="4152953" cy="2970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矩形 16"/>
          <p:cNvSpPr/>
          <p:nvPr/>
        </p:nvSpPr>
        <p:spPr>
          <a:xfrm>
            <a:off x="2985651" y="3689948"/>
            <a:ext cx="187220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nvGraphicFramePr>
        <p:xfrm>
          <a:off x="432016" y="4049988"/>
          <a:ext cx="10800471" cy="1897122"/>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237467">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622802">
                <a:tc>
                  <a:txBody>
                    <a:bodyPr/>
                    <a:lstStyle/>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just" defTabSz="864017" rtl="0" eaLnBrk="1" fontAlgn="base" latinLnBrk="0" hangingPunct="1">
                        <a:lnSpc>
                          <a:spcPts val="1200"/>
                        </a:lnSpc>
                        <a:spcBef>
                          <a:spcPct val="0"/>
                        </a:spcBef>
                        <a:spcAft>
                          <a:spcPts val="0"/>
                        </a:spcAft>
                        <a:buClrTx/>
                        <a:buSzTx/>
                        <a:buFont typeface="Arial" panose="020B0604020202020204" pitchFamily="34" charset="0"/>
                        <a:buNone/>
                        <a:tabLst/>
                      </a:pP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  施工准备→放线→排版→编号→基层清理（防水保护层）→扫浆→铺干硬性砂浆→刮石材/砖背面专业粘接剂→铺石材/砖→养护→保护→勾缝→结晶</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石材）→保洁交付</a:t>
                      </a:r>
                    </a:p>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algn="just" defTabSz="864017" rtl="0" eaLnBrk="1" latinLnBrk="0" hangingPunct="1">
                        <a:lnSpc>
                          <a:spcPts val="1200"/>
                        </a:lnSpc>
                        <a:spcAft>
                          <a:spcPts val="0"/>
                        </a:spcAft>
                      </a:pP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）阳台</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石材</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地砖</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铺贴前，须完成过门石铺贴补刷过门石周边防水并完成蓄水试验。</a:t>
                      </a:r>
                    </a:p>
                    <a:p>
                      <a:pPr marL="0" algn="just" defTabSz="864017" rtl="0" eaLnBrk="1" latinLnBrk="0" hangingPunct="1">
                        <a:lnSpc>
                          <a:spcPts val="1200"/>
                        </a:lnSpc>
                        <a:spcAft>
                          <a:spcPts val="0"/>
                        </a:spcAft>
                      </a:pP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）找坡率</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0.3%-0.5%</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p>
                    <a:p>
                      <a:pPr marL="0" algn="just" defTabSz="864017" rtl="0" eaLnBrk="1" latinLnBrk="0" hangingPunct="1">
                        <a:lnSpc>
                          <a:spcPts val="1200"/>
                        </a:lnSpc>
                        <a:spcAft>
                          <a:spcPts val="0"/>
                        </a:spcAft>
                      </a:pP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）石材地面必经房间套方后，按照设计进行排版并编号，形成排版图；拼花复杂波打线必须在工厂拼装完并试拼后编号出厂；铺贴时必须按照排版图铺贴；排版时严格控制地漏与石材</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地砖</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的关系。</a:t>
                      </a:r>
                    </a:p>
                    <a:p>
                      <a:pPr marL="0" algn="just" defTabSz="864017" rtl="0" eaLnBrk="1" latinLnBrk="0" hangingPunct="1">
                        <a:lnSpc>
                          <a:spcPts val="1200"/>
                        </a:lnSpc>
                        <a:spcAft>
                          <a:spcPts val="0"/>
                        </a:spcAft>
                      </a:pP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）阳露台工序及防水施工必须按照集团防渗漏指引进行。</a:t>
                      </a:r>
                    </a:p>
                    <a:p>
                      <a:pPr marL="0" marR="0" lvl="0" indent="0" algn="l" defTabSz="755650" rtl="0" eaLnBrk="1" fontAlgn="base" latinLnBrk="0" hangingPunct="1">
                        <a:lnSpc>
                          <a:spcPts val="1200"/>
                        </a:lnSpc>
                        <a:spcBef>
                          <a:spcPct val="0"/>
                        </a:spcBef>
                        <a:spcAft>
                          <a:spcPct val="0"/>
                        </a:spcAft>
                        <a:buClrTx/>
                        <a:buSzTx/>
                        <a:buFont typeface="Arial" panose="020B0604020202020204" pitchFamily="34" charset="0"/>
                        <a:buNone/>
                        <a:tabLst/>
                      </a:pPr>
                      <a:endPar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3" name="表格 12"/>
          <p:cNvGraphicFramePr>
            <a:graphicFrameLocks noGrp="1"/>
          </p:cNvGraphicFramePr>
          <p:nvPr/>
        </p:nvGraphicFramePr>
        <p:xfrm>
          <a:off x="4466854" y="687946"/>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2765258464"/>
              </p:ext>
            </p:extLst>
          </p:nvPr>
        </p:nvGraphicFramePr>
        <p:xfrm>
          <a:off x="8386250" y="647800"/>
          <a:ext cx="2845873" cy="1132275"/>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564797">
                <a:tc>
                  <a:txBody>
                    <a:bodyPr/>
                    <a:lstStyle/>
                    <a:p>
                      <a:pPr algn="l"/>
                      <a:endParaRPr lang="en-US" altLang="zh-CN" sz="1200" dirty="0">
                        <a:solidFill>
                          <a:schemeClr val="tx1"/>
                        </a:solidFill>
                        <a:latin typeface="微软雅黑" panose="020B0503020204020204" pitchFamily="34" charset="-122"/>
                        <a:ea typeface="微软雅黑" panose="020B0503020204020204" pitchFamily="34" charset="-122"/>
                      </a:endParaRPr>
                    </a:p>
                    <a:p>
                      <a:pPr algn="l"/>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endParaRPr lang="en-US" altLang="zh-CN" sz="1200" b="0" dirty="0">
                        <a:solidFill>
                          <a:schemeClr val="tx1"/>
                        </a:solidFill>
                        <a:latin typeface="微软雅黑" panose="020B0503020204020204" pitchFamily="34" charset="-122"/>
                        <a:ea typeface="微软雅黑" panose="020B0503020204020204" pitchFamily="34" charset="-122"/>
                      </a:endParaRPr>
                    </a:p>
                    <a:p>
                      <a:pPr algn="l"/>
                      <a:r>
                        <a:rPr lang="zh-CN" altLang="en-US" sz="1200" b="0" dirty="0">
                          <a:solidFill>
                            <a:schemeClr val="tx1"/>
                          </a:solidFill>
                          <a:latin typeface="微软雅黑" panose="020B0503020204020204" pitchFamily="34" charset="-122"/>
                          <a:ea typeface="微软雅黑" panose="020B0503020204020204" pitchFamily="34" charset="-122"/>
                        </a:rPr>
                        <a:t>地面工程细部节点构造</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567478">
                <a:tc>
                  <a:txBody>
                    <a:bodyPr/>
                    <a:lstStyle/>
                    <a:p>
                      <a:pPr algn="l"/>
                      <a:endParaRPr lang="en-US" altLang="zh-CN" sz="1200" b="1" dirty="0">
                        <a:solidFill>
                          <a:schemeClr val="tx1"/>
                        </a:solidFill>
                        <a:latin typeface="微软雅黑" panose="020B0503020204020204" pitchFamily="34" charset="-122"/>
                        <a:ea typeface="微软雅黑" panose="020B0503020204020204" pitchFamily="34" charset="-122"/>
                      </a:endParaRPr>
                    </a:p>
                    <a:p>
                      <a:pPr algn="l"/>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864017" rtl="0" eaLnBrk="1" latinLnBrk="0" hangingPunct="1"/>
                      <a:r>
                        <a:rPr lang="zh-CN" altLang="zh-CN" sz="1200" b="0" kern="1200" dirty="0">
                          <a:solidFill>
                            <a:schemeClr val="tx1"/>
                          </a:solidFill>
                          <a:latin typeface="微软雅黑" panose="020B0503020204020204" pitchFamily="34" charset="-122"/>
                          <a:ea typeface="微软雅黑" panose="020B0503020204020204" pitchFamily="34" charset="-122"/>
                          <a:cs typeface="+mn-cs"/>
                        </a:rPr>
                        <a:t>露台地面石材</a:t>
                      </a:r>
                      <a:r>
                        <a:rPr lang="en-US" altLang="zh-CN" sz="1200" b="0" kern="1200" dirty="0">
                          <a:solidFill>
                            <a:schemeClr val="tx1"/>
                          </a:solidFill>
                          <a:latin typeface="微软雅黑" panose="020B0503020204020204" pitchFamily="34" charset="-122"/>
                          <a:ea typeface="微软雅黑" panose="020B0503020204020204" pitchFamily="34" charset="-122"/>
                          <a:cs typeface="+mn-cs"/>
                        </a:rPr>
                        <a:t>/</a:t>
                      </a:r>
                      <a:r>
                        <a:rPr lang="zh-CN" altLang="zh-CN" sz="1200" b="0" kern="1200" dirty="0">
                          <a:solidFill>
                            <a:schemeClr val="tx1"/>
                          </a:solidFill>
                          <a:latin typeface="微软雅黑" panose="020B0503020204020204" pitchFamily="34" charset="-122"/>
                          <a:ea typeface="微软雅黑" panose="020B0503020204020204" pitchFamily="34" charset="-122"/>
                          <a:cs typeface="+mn-cs"/>
                        </a:rPr>
                        <a:t>砖干铺法施工通用节点图</a:t>
                      </a:r>
                      <a:endParaRPr lang="zh-CN" altLang="en-US" sz="1200" b="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pic>
        <p:nvPicPr>
          <p:cNvPr id="18" name="Picture 3" descr="timgA0JRGDFZ"/>
          <p:cNvPicPr>
            <a:picLocks noChangeAspect="1" noChangeArrowheads="1"/>
          </p:cNvPicPr>
          <p:nvPr/>
        </p:nvPicPr>
        <p:blipFill>
          <a:blip r:embed="rId3" cstate="print">
            <a:extLst>
              <a:ext uri="{28A0092B-C50C-407E-A947-70E740481C1C}">
                <a14:useLocalDpi xmlns:a14="http://schemas.microsoft.com/office/drawing/2010/main" val="0"/>
              </a:ext>
            </a:extLst>
          </a:blip>
          <a:srcRect b="7297"/>
          <a:stretch>
            <a:fillRect/>
          </a:stretch>
        </p:blipFill>
        <p:spPr bwMode="auto">
          <a:xfrm>
            <a:off x="4597873" y="1287276"/>
            <a:ext cx="3651361" cy="2546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3322418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4"/>
          <p:cNvPicPr>
            <a:picLocks noChangeAspect="1" noChangeArrowheads="1"/>
          </p:cNvPicPr>
          <p:nvPr/>
        </p:nvPicPr>
        <p:blipFill rotWithShape="1">
          <a:blip r:embed="rId2">
            <a:extLst>
              <a:ext uri="{28A0092B-C50C-407E-A947-70E740481C1C}">
                <a14:useLocalDpi xmlns:a14="http://schemas.microsoft.com/office/drawing/2010/main" val="0"/>
              </a:ext>
            </a:extLst>
          </a:blip>
          <a:srcRect l="2011" t="3871" r="1724" b="2053"/>
          <a:stretch/>
        </p:blipFill>
        <p:spPr bwMode="auto">
          <a:xfrm>
            <a:off x="519659" y="791815"/>
            <a:ext cx="4757004" cy="31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矩形 16"/>
          <p:cNvSpPr/>
          <p:nvPr/>
        </p:nvSpPr>
        <p:spPr>
          <a:xfrm>
            <a:off x="3744020" y="3567620"/>
            <a:ext cx="1944216" cy="4146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nvGraphicFramePr>
        <p:xfrm>
          <a:off x="432016" y="4049988"/>
          <a:ext cx="10800471" cy="1897122"/>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237467">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622802">
                <a:tc>
                  <a:txBody>
                    <a:bodyPr/>
                    <a:lstStyle/>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just" defTabSz="864017" rtl="0" eaLnBrk="1" fontAlgn="base" latinLnBrk="0" hangingPunct="1">
                        <a:lnSpc>
                          <a:spcPts val="1200"/>
                        </a:lnSpc>
                        <a:spcBef>
                          <a:spcPct val="0"/>
                        </a:spcBef>
                        <a:spcAft>
                          <a:spcPts val="0"/>
                        </a:spcAft>
                        <a:buClrTx/>
                        <a:buSzTx/>
                        <a:buFont typeface="Arial" panose="020B0604020202020204" pitchFamily="34" charset="0"/>
                        <a:buNone/>
                      </a:pP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闭水试验→准备工作→放线→排版→细石混凝土坎制模浇捣→防水加强处理→铺地面石材或地砖→铺淋浴过坎石石材→养护→保护→保洁交付</a:t>
                      </a:r>
                    </a:p>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algn="just" defTabSz="864017" rtl="0" eaLnBrk="1" latinLnBrk="0" hangingPunct="1">
                        <a:lnSpc>
                          <a:spcPts val="1200"/>
                        </a:lnSpc>
                        <a:spcAft>
                          <a:spcPts val="0"/>
                        </a:spcAft>
                      </a:pP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）淋浴房挡水条需按设计图纸要求现场弹线，制模浇捣细石混凝土返砍，并与地面统一作防水处理。</a:t>
                      </a:r>
                    </a:p>
                    <a:p>
                      <a:pPr marL="0" algn="just" defTabSz="864017" rtl="0" eaLnBrk="1" latinLnBrk="0" hangingPunct="1">
                        <a:lnSpc>
                          <a:spcPts val="1200"/>
                        </a:lnSpc>
                        <a:spcAft>
                          <a:spcPts val="0"/>
                        </a:spcAft>
                      </a:pP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）凹槽位置注重圆滑处理。</a:t>
                      </a:r>
                    </a:p>
                    <a:p>
                      <a:pPr marL="0" algn="just" defTabSz="864017" rtl="0" eaLnBrk="1" latinLnBrk="0" hangingPunct="1">
                        <a:lnSpc>
                          <a:spcPts val="1200"/>
                        </a:lnSpc>
                        <a:spcAft>
                          <a:spcPts val="0"/>
                        </a:spcAft>
                      </a:pP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）地沟宽度应根据地漏规格确定。</a:t>
                      </a:r>
                    </a:p>
                    <a:p>
                      <a:pPr marL="0" algn="just" defTabSz="864017" rtl="0" eaLnBrk="1" latinLnBrk="0" hangingPunct="1">
                        <a:lnSpc>
                          <a:spcPts val="1200"/>
                        </a:lnSpc>
                        <a:spcAft>
                          <a:spcPts val="0"/>
                        </a:spcAft>
                      </a:pP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）淋浴玻璃隔断下坎细石混凝土挡水条需补刷防水。</a:t>
                      </a:r>
                    </a:p>
                    <a:p>
                      <a:pPr marL="0" marR="0" lvl="0" indent="0" algn="l" defTabSz="755650" rtl="0" eaLnBrk="1" fontAlgn="base" latinLnBrk="0" hangingPunct="1">
                        <a:lnSpc>
                          <a:spcPts val="1200"/>
                        </a:lnSpc>
                        <a:spcBef>
                          <a:spcPct val="0"/>
                        </a:spcBef>
                        <a:spcAft>
                          <a:spcPct val="0"/>
                        </a:spcAft>
                        <a:buClrTx/>
                        <a:buSzTx/>
                        <a:buFont typeface="Arial" panose="020B0604020202020204" pitchFamily="34" charset="0"/>
                        <a:buNone/>
                        <a:tabLst/>
                      </a:pPr>
                      <a:endPar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pic>
        <p:nvPicPr>
          <p:cNvPr id="14" name="图片 41" descr="https://timgsa.baidu.com/timg?image&amp;quality=80&amp;size=b9999_10000&amp;sec=1542021010265&amp;di=c9f5f7d988702332f34de819b43e01f1&amp;imgtype=0&amp;src=http%3A%2F%2Fd10.yihaodianimg.com%2FN05%2FM0A%2F87%2FB8%2FCgQI0lVjGtKAJ_RfAAVJ_WmNCQA83300_320x32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96148" y="1071498"/>
            <a:ext cx="2927158" cy="2927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2" name="表格 11"/>
          <p:cNvGraphicFramePr>
            <a:graphicFrameLocks noGrp="1"/>
          </p:cNvGraphicFramePr>
          <p:nvPr>
            <p:extLst>
              <p:ext uri="{D42A27DB-BD31-4B8C-83A1-F6EECF244321}">
                <p14:modId xmlns:p14="http://schemas.microsoft.com/office/powerpoint/2010/main" val="3556573067"/>
              </p:ext>
            </p:extLst>
          </p:nvPr>
        </p:nvGraphicFramePr>
        <p:xfrm>
          <a:off x="8386250" y="647800"/>
          <a:ext cx="2845873" cy="1132275"/>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564797">
                <a:tc>
                  <a:txBody>
                    <a:bodyPr/>
                    <a:lstStyle/>
                    <a:p>
                      <a:pPr algn="l"/>
                      <a:endParaRPr lang="en-US" altLang="zh-CN" sz="1200" dirty="0">
                        <a:solidFill>
                          <a:schemeClr val="tx1"/>
                        </a:solidFill>
                        <a:latin typeface="微软雅黑" panose="020B0503020204020204" pitchFamily="34" charset="-122"/>
                        <a:ea typeface="微软雅黑" panose="020B0503020204020204" pitchFamily="34" charset="-122"/>
                      </a:endParaRPr>
                    </a:p>
                    <a:p>
                      <a:pPr algn="l"/>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endParaRPr lang="en-US" altLang="zh-CN" sz="1200" b="0" dirty="0">
                        <a:solidFill>
                          <a:schemeClr val="tx1"/>
                        </a:solidFill>
                        <a:latin typeface="微软雅黑" panose="020B0503020204020204" pitchFamily="34" charset="-122"/>
                        <a:ea typeface="微软雅黑" panose="020B0503020204020204" pitchFamily="34" charset="-122"/>
                      </a:endParaRPr>
                    </a:p>
                    <a:p>
                      <a:pPr algn="l"/>
                      <a:r>
                        <a:rPr lang="zh-CN" altLang="en-US" sz="1200" b="0" dirty="0">
                          <a:solidFill>
                            <a:schemeClr val="tx1"/>
                          </a:solidFill>
                          <a:latin typeface="微软雅黑" panose="020B0503020204020204" pitchFamily="34" charset="-122"/>
                          <a:ea typeface="微软雅黑" panose="020B0503020204020204" pitchFamily="34" charset="-122"/>
                        </a:rPr>
                        <a:t>地面工程细部节点构造</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567478">
                <a:tc>
                  <a:txBody>
                    <a:bodyPr/>
                    <a:lstStyle/>
                    <a:p>
                      <a:pPr algn="l"/>
                      <a:endParaRPr lang="en-US" altLang="zh-CN" sz="1200" b="1" dirty="0">
                        <a:solidFill>
                          <a:schemeClr val="tx1"/>
                        </a:solidFill>
                        <a:latin typeface="微软雅黑" panose="020B0503020204020204" pitchFamily="34" charset="-122"/>
                        <a:ea typeface="微软雅黑" panose="020B0503020204020204" pitchFamily="34" charset="-122"/>
                      </a:endParaRPr>
                    </a:p>
                    <a:p>
                      <a:pPr algn="l"/>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864017" rtl="0" eaLnBrk="1" latinLnBrk="0" hangingPunct="1"/>
                      <a:r>
                        <a:rPr lang="zh-CN" altLang="zh-CN" sz="1200" b="0" kern="1200" dirty="0">
                          <a:solidFill>
                            <a:schemeClr val="tx1"/>
                          </a:solidFill>
                          <a:latin typeface="微软雅黑" panose="020B0503020204020204" pitchFamily="34" charset="-122"/>
                          <a:ea typeface="微软雅黑" panose="020B0503020204020204" pitchFamily="34" charset="-122"/>
                          <a:cs typeface="+mn-cs"/>
                        </a:rPr>
                        <a:t>淋浴房门槛石施工通用节点图</a:t>
                      </a:r>
                      <a:endParaRPr lang="zh-CN" altLang="en-US" sz="1200" b="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graphicFrame>
        <p:nvGraphicFramePr>
          <p:cNvPr id="13" name="表格 12"/>
          <p:cNvGraphicFramePr>
            <a:graphicFrameLocks noGrp="1"/>
          </p:cNvGraphicFramePr>
          <p:nvPr/>
        </p:nvGraphicFramePr>
        <p:xfrm>
          <a:off x="4466854" y="687946"/>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spTree>
    <p:extLst>
      <p:ext uri="{BB962C8B-B14F-4D97-AF65-F5344CB8AC3E}">
        <p14:creationId xmlns:p14="http://schemas.microsoft.com/office/powerpoint/2010/main" val="85592812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38"/>
          <p:cNvPicPr>
            <a:picLocks noChangeAspect="1" noChangeArrowheads="1"/>
          </p:cNvPicPr>
          <p:nvPr/>
        </p:nvPicPr>
        <p:blipFill rotWithShape="1">
          <a:blip r:embed="rId2">
            <a:extLst>
              <a:ext uri="{28A0092B-C50C-407E-A947-70E740481C1C}">
                <a14:useLocalDpi xmlns:a14="http://schemas.microsoft.com/office/drawing/2010/main" val="0"/>
              </a:ext>
            </a:extLst>
          </a:blip>
          <a:srcRect l="6790" t="23903" r="53924" b="32025"/>
          <a:stretch/>
        </p:blipFill>
        <p:spPr bwMode="auto">
          <a:xfrm>
            <a:off x="431652" y="2133630"/>
            <a:ext cx="2401868" cy="1872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38"/>
          <p:cNvPicPr>
            <a:picLocks noChangeAspect="1" noChangeArrowheads="1"/>
          </p:cNvPicPr>
          <p:nvPr/>
        </p:nvPicPr>
        <p:blipFill rotWithShape="1">
          <a:blip r:embed="rId2">
            <a:extLst>
              <a:ext uri="{28A0092B-C50C-407E-A947-70E740481C1C}">
                <a14:useLocalDpi xmlns:a14="http://schemas.microsoft.com/office/drawing/2010/main" val="0"/>
              </a:ext>
            </a:extLst>
          </a:blip>
          <a:srcRect l="49645" t="3616" r="5600" b="23496"/>
          <a:stretch/>
        </p:blipFill>
        <p:spPr bwMode="auto">
          <a:xfrm>
            <a:off x="2447876" y="1274810"/>
            <a:ext cx="2545399" cy="2880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图片 43" descr="https://timgsa.baidu.com/timg?image&amp;quality=80&amp;size=b9999_10000&amp;sec=1542021460585&amp;di=e18769cf82c16bf78a8aafda46502ec8&amp;imgtype=0&amp;src=http%3A%2F%2Fcdn.k618img.cn%2Fnews.k618.cn%2Froll%2F201712%2FW020171206404161300571.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7342" y="1221175"/>
            <a:ext cx="3255494" cy="2612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nvGraphicFramePr>
        <p:xfrm>
          <a:off x="432016" y="4049988"/>
          <a:ext cx="10800471" cy="1897122"/>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237467">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622802">
                <a:tc>
                  <a:txBody>
                    <a:bodyPr/>
                    <a:lstStyle/>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just" defTabSz="864017" rtl="0" eaLnBrk="1" fontAlgn="base" latinLnBrk="0" hangingPunct="1">
                        <a:lnSpc>
                          <a:spcPts val="1200"/>
                        </a:lnSpc>
                        <a:spcBef>
                          <a:spcPct val="0"/>
                        </a:spcBef>
                        <a:spcAft>
                          <a:spcPts val="0"/>
                        </a:spcAft>
                        <a:buClrTx/>
                        <a:buSzTx/>
                        <a:buFont typeface="Arial" panose="020B0604020202020204" pitchFamily="34" charset="0"/>
                        <a:buNone/>
                        <a:tabLst/>
                      </a:pP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施工准备→放线→排版定位→管口清理→管路检查→地漏安装→保护→保洁交付</a:t>
                      </a:r>
                    </a:p>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楼板开孔需大于排水管管径，孔壁需进行凿毛处理。需用专用模具支撑，浇捣需用细石混凝土分二次封堵浇捣密实。管根防水加强等措施按照集团防渗漏提指引进行。</a:t>
                      </a:r>
                    </a:p>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地漏的排水管口标高应根据地漏型号和找坡确定，使排水管与地漏连接紧密。</a:t>
                      </a:r>
                    </a:p>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地漏安装时周边的砂桨应填充密实。</a:t>
                      </a:r>
                    </a:p>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地漏、排水管口径需符合排水流量要求。</a:t>
                      </a:r>
                    </a:p>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地漏应选择带水封的防臭型地漏。</a:t>
                      </a:r>
                    </a:p>
                    <a:p>
                      <a:pPr marL="0" marR="0" lvl="0" indent="0" algn="l" defTabSz="755650" rtl="0" eaLnBrk="1" fontAlgn="base" latinLnBrk="0" hangingPunct="1">
                        <a:lnSpc>
                          <a:spcPts val="1200"/>
                        </a:lnSpc>
                        <a:spcBef>
                          <a:spcPct val="0"/>
                        </a:spcBef>
                        <a:spcAft>
                          <a:spcPct val="0"/>
                        </a:spcAft>
                        <a:buClrTx/>
                        <a:buSzTx/>
                        <a:buFont typeface="Arial" panose="020B0604020202020204" pitchFamily="34" charset="0"/>
                        <a:buNone/>
                        <a:tabLst/>
                      </a:pPr>
                      <a:endPar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2946217406"/>
              </p:ext>
            </p:extLst>
          </p:nvPr>
        </p:nvGraphicFramePr>
        <p:xfrm>
          <a:off x="8386250" y="647800"/>
          <a:ext cx="2845873" cy="1132275"/>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564797">
                <a:tc>
                  <a:txBody>
                    <a:bodyPr/>
                    <a:lstStyle/>
                    <a:p>
                      <a:pPr algn="l"/>
                      <a:endParaRPr lang="en-US" altLang="zh-CN" sz="1200" dirty="0">
                        <a:solidFill>
                          <a:schemeClr val="tx1"/>
                        </a:solidFill>
                        <a:latin typeface="微软雅黑" panose="020B0503020204020204" pitchFamily="34" charset="-122"/>
                        <a:ea typeface="微软雅黑" panose="020B0503020204020204" pitchFamily="34" charset="-122"/>
                      </a:endParaRPr>
                    </a:p>
                    <a:p>
                      <a:pPr algn="l"/>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endParaRPr lang="en-US" altLang="zh-CN" sz="1200" b="0" dirty="0">
                        <a:solidFill>
                          <a:schemeClr val="tx1"/>
                        </a:solidFill>
                        <a:latin typeface="微软雅黑" panose="020B0503020204020204" pitchFamily="34" charset="-122"/>
                        <a:ea typeface="微软雅黑" panose="020B0503020204020204" pitchFamily="34" charset="-122"/>
                      </a:endParaRPr>
                    </a:p>
                    <a:p>
                      <a:pPr algn="l"/>
                      <a:r>
                        <a:rPr lang="zh-CN" altLang="en-US" sz="1200" b="0" dirty="0">
                          <a:solidFill>
                            <a:schemeClr val="tx1"/>
                          </a:solidFill>
                          <a:latin typeface="微软雅黑" panose="020B0503020204020204" pitchFamily="34" charset="-122"/>
                          <a:ea typeface="微软雅黑" panose="020B0503020204020204" pitchFamily="34" charset="-122"/>
                        </a:rPr>
                        <a:t>地面工程细部节点构造</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567478">
                <a:tc>
                  <a:txBody>
                    <a:bodyPr/>
                    <a:lstStyle/>
                    <a:p>
                      <a:pPr algn="l"/>
                      <a:endParaRPr lang="en-US" altLang="zh-CN" sz="1200" b="1" dirty="0">
                        <a:solidFill>
                          <a:schemeClr val="tx1"/>
                        </a:solidFill>
                        <a:latin typeface="微软雅黑" panose="020B0503020204020204" pitchFamily="34" charset="-122"/>
                        <a:ea typeface="微软雅黑" panose="020B0503020204020204" pitchFamily="34" charset="-122"/>
                      </a:endParaRPr>
                    </a:p>
                    <a:p>
                      <a:pPr algn="l"/>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864017" rtl="0" eaLnBrk="1" latinLnBrk="0" hangingPunct="1">
                        <a:spcAft>
                          <a:spcPts val="0"/>
                        </a:spcAft>
                      </a:pPr>
                      <a:endParaRPr lang="en-US" altLang="zh-CN" sz="1200" b="0" kern="1200" dirty="0">
                        <a:solidFill>
                          <a:schemeClr val="tx1"/>
                        </a:solidFill>
                        <a:latin typeface="微软雅黑" panose="020B0503020204020204" pitchFamily="34" charset="-122"/>
                        <a:ea typeface="微软雅黑" panose="020B0503020204020204" pitchFamily="34" charset="-122"/>
                        <a:cs typeface="+mn-cs"/>
                      </a:endParaRPr>
                    </a:p>
                    <a:p>
                      <a:pPr marL="0" algn="l" defTabSz="864017" rtl="0" eaLnBrk="1" latinLnBrk="0" hangingPunct="1">
                        <a:spcAft>
                          <a:spcPts val="0"/>
                        </a:spcAft>
                      </a:pPr>
                      <a:r>
                        <a:rPr lang="zh-CN" altLang="en-US" sz="1200" b="0" kern="1200" dirty="0">
                          <a:solidFill>
                            <a:schemeClr val="tx1"/>
                          </a:solidFill>
                          <a:latin typeface="微软雅黑" panose="020B0503020204020204" pitchFamily="34" charset="-122"/>
                          <a:ea typeface="微软雅黑" panose="020B0503020204020204" pitchFamily="34" charset="-122"/>
                          <a:cs typeface="+mn-cs"/>
                        </a:rPr>
                        <a:t>淋浴房</a:t>
                      </a:r>
                      <a:r>
                        <a:rPr lang="zh-CN" altLang="zh-CN" sz="1200" b="0" kern="1200" dirty="0">
                          <a:solidFill>
                            <a:schemeClr val="tx1"/>
                          </a:solidFill>
                          <a:latin typeface="微软雅黑" panose="020B0503020204020204" pitchFamily="34" charset="-122"/>
                          <a:ea typeface="微软雅黑" panose="020B0503020204020204" pitchFamily="34" charset="-122"/>
                          <a:cs typeface="+mn-cs"/>
                        </a:rPr>
                        <a:t>地漏排水管剖面图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graphicFrame>
        <p:nvGraphicFramePr>
          <p:cNvPr id="13" name="表格 12"/>
          <p:cNvGraphicFramePr>
            <a:graphicFrameLocks noGrp="1"/>
          </p:cNvGraphicFramePr>
          <p:nvPr/>
        </p:nvGraphicFramePr>
        <p:xfrm>
          <a:off x="4466854" y="687946"/>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spTree>
    <p:extLst>
      <p:ext uri="{BB962C8B-B14F-4D97-AF65-F5344CB8AC3E}">
        <p14:creationId xmlns:p14="http://schemas.microsoft.com/office/powerpoint/2010/main" val="185673142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nvGraphicFramePr>
        <p:xfrm>
          <a:off x="432016" y="4049988"/>
          <a:ext cx="10800471" cy="2042160"/>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237467">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622802">
                <a:tc>
                  <a:txBody>
                    <a:bodyPr/>
                    <a:lstStyle/>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755650" rtl="0" eaLnBrk="1" fontAlgn="base" latinLnBrk="0" hangingPunct="1">
                        <a:lnSpc>
                          <a:spcPts val="1200"/>
                        </a:lnSpc>
                        <a:spcBef>
                          <a:spcPct val="0"/>
                        </a:spcBef>
                        <a:spcAft>
                          <a:spcPct val="0"/>
                        </a:spcAft>
                        <a:buClrTx/>
                        <a:buSzTx/>
                        <a:buFont typeface="Arial" panose="020B0604020202020204" pitchFamily="34" charset="0"/>
                        <a:buNone/>
                        <a:tabLst/>
                      </a:pPr>
                      <a:r>
                        <a:rPr kumimoji="0" lang="zh-CN" altLang="en-US" sz="1200" b="0" i="0" u="none" strike="noStrike" cap="none" normalizeH="0" baseline="0" dirty="0">
                          <a:ln>
                            <a:noFill/>
                          </a:ln>
                          <a:solidFill>
                            <a:srgbClr val="000000"/>
                          </a:solidFill>
                          <a:effectLst/>
                          <a:latin typeface="宋体" panose="02010600030101010101" pitchFamily="2" charset="-122"/>
                          <a:ea typeface="+mn-ea"/>
                          <a:sym typeface="宋体" panose="02010600030101010101" pitchFamily="2" charset="-122"/>
                        </a:rPr>
                        <a:t> </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施工准备→放线→排版→编号→基层清理→扫浆→铺干硬性砂浆→刮石材背面粘接剂→铺石材→养护→保护→勾缝→结晶→保洁交付</a:t>
                      </a:r>
                    </a:p>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algn="just" defTabSz="864017" rtl="0" eaLnBrk="1" latinLnBrk="0" hangingPunct="1">
                        <a:lnSpc>
                          <a:spcPts val="1200"/>
                        </a:lnSpc>
                        <a:spcAft>
                          <a:spcPts val="0"/>
                        </a:spcAft>
                      </a:pP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）浅色系列石材采用专用粘接剂，结合层白水泥和中砂或粗砂。</a:t>
                      </a:r>
                    </a:p>
                    <a:p>
                      <a:pPr marL="0" algn="just" defTabSz="864017" rtl="0" eaLnBrk="1" latinLnBrk="0" hangingPunct="1">
                        <a:lnSpc>
                          <a:spcPts val="1200"/>
                        </a:lnSpc>
                        <a:spcAft>
                          <a:spcPts val="0"/>
                        </a:spcAft>
                      </a:pP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）在出厂前石材需做六面防护，石材六面防护须纵横各一遍，待第一遍防护干了以后开始刷第二遍防护，现场切割后补刷。防护液为水性防护液。</a:t>
                      </a:r>
                    </a:p>
                    <a:p>
                      <a:pPr marL="0" algn="just" defTabSz="864017" rtl="0" eaLnBrk="1" latinLnBrk="0" hangingPunct="1">
                        <a:lnSpc>
                          <a:spcPts val="1200"/>
                        </a:lnSpc>
                        <a:spcAft>
                          <a:spcPts val="0"/>
                        </a:spcAft>
                      </a:pP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）大理石应先铲除背后网格布后进行铺贴，石材铺贴应按照图示起点铺贴。</a:t>
                      </a:r>
                    </a:p>
                    <a:p>
                      <a:pPr marL="0" algn="just" defTabSz="864017" rtl="0" eaLnBrk="1" latinLnBrk="0" hangingPunct="1">
                        <a:lnSpc>
                          <a:spcPts val="1200"/>
                        </a:lnSpc>
                        <a:spcAft>
                          <a:spcPts val="0"/>
                        </a:spcAft>
                      </a:pP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）石材地面必经套方后，按照设计进行排版并编号，形成排版图；拼花复杂波打线必须在工厂拼装完并试拼后编号出厂；铺贴时必须按照排版图铺贴。</a:t>
                      </a:r>
                    </a:p>
                    <a:p>
                      <a:pPr marL="0" algn="just" defTabSz="864017" rtl="0" eaLnBrk="1" latinLnBrk="0" hangingPunct="1">
                        <a:lnSpc>
                          <a:spcPts val="1200"/>
                        </a:lnSpc>
                        <a:spcAft>
                          <a:spcPts val="0"/>
                        </a:spcAft>
                      </a:pP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）石材质量控制环节：荒料→毛板→大板→规格板→工厂按照排版图试拼检查→包装出厂。</a:t>
                      </a:r>
                    </a:p>
                    <a:p>
                      <a:pPr marL="0" algn="just" defTabSz="864017" rtl="0" eaLnBrk="1" latinLnBrk="0" hangingPunct="1">
                        <a:lnSpc>
                          <a:spcPts val="1200"/>
                        </a:lnSpc>
                        <a:spcAft>
                          <a:spcPts val="0"/>
                        </a:spcAft>
                      </a:pP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6</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）石材铺贴完后养护三天后做好成品保护再进行下一道工序。</a:t>
                      </a:r>
                    </a:p>
                    <a:p>
                      <a:pPr marL="0" algn="just" defTabSz="864017" rtl="0" eaLnBrk="1" latinLnBrk="0" hangingPunct="1">
                        <a:lnSpc>
                          <a:spcPts val="1200"/>
                        </a:lnSpc>
                        <a:spcAft>
                          <a:spcPts val="0"/>
                        </a:spcAft>
                      </a:pP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7</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）踏步石材线型及防滑条的形式需按设计要求加工。</a:t>
                      </a:r>
                    </a:p>
                    <a:p>
                      <a:pPr marL="0" marR="0" lvl="0" indent="0" algn="l" defTabSz="755650" rtl="0" eaLnBrk="1" fontAlgn="base" latinLnBrk="0" hangingPunct="1">
                        <a:lnSpc>
                          <a:spcPts val="1200"/>
                        </a:lnSpc>
                        <a:spcBef>
                          <a:spcPct val="0"/>
                        </a:spcBef>
                        <a:spcAft>
                          <a:spcPct val="0"/>
                        </a:spcAft>
                        <a:buClrTx/>
                        <a:buSzTx/>
                        <a:buFont typeface="Arial" panose="020B0604020202020204" pitchFamily="34" charset="0"/>
                        <a:buNone/>
                        <a:tabLst/>
                      </a:pPr>
                      <a:endPar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439657993"/>
              </p:ext>
            </p:extLst>
          </p:nvPr>
        </p:nvGraphicFramePr>
        <p:xfrm>
          <a:off x="8386250" y="647800"/>
          <a:ext cx="2845873" cy="1132275"/>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564797">
                <a:tc>
                  <a:txBody>
                    <a:bodyPr/>
                    <a:lstStyle/>
                    <a:p>
                      <a:pPr algn="l"/>
                      <a:endParaRPr lang="en-US" altLang="zh-CN" sz="1200" dirty="0">
                        <a:solidFill>
                          <a:schemeClr val="tx1"/>
                        </a:solidFill>
                        <a:latin typeface="微软雅黑" panose="020B0503020204020204" pitchFamily="34" charset="-122"/>
                        <a:ea typeface="微软雅黑" panose="020B0503020204020204" pitchFamily="34" charset="-122"/>
                      </a:endParaRPr>
                    </a:p>
                    <a:p>
                      <a:pPr algn="l"/>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endParaRPr lang="en-US" altLang="zh-CN" sz="1200" b="0" dirty="0">
                        <a:solidFill>
                          <a:schemeClr val="tx1"/>
                        </a:solidFill>
                        <a:latin typeface="微软雅黑" panose="020B0503020204020204" pitchFamily="34" charset="-122"/>
                        <a:ea typeface="微软雅黑" panose="020B0503020204020204" pitchFamily="34" charset="-122"/>
                      </a:endParaRPr>
                    </a:p>
                    <a:p>
                      <a:pPr algn="l"/>
                      <a:r>
                        <a:rPr lang="zh-CN" altLang="en-US" sz="1200" b="0" dirty="0">
                          <a:solidFill>
                            <a:schemeClr val="tx1"/>
                          </a:solidFill>
                          <a:latin typeface="微软雅黑" panose="020B0503020204020204" pitchFamily="34" charset="-122"/>
                          <a:ea typeface="微软雅黑" panose="020B0503020204020204" pitchFamily="34" charset="-122"/>
                        </a:rPr>
                        <a:t>地面工程细部节点构造</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567478">
                <a:tc>
                  <a:txBody>
                    <a:bodyPr/>
                    <a:lstStyle/>
                    <a:p>
                      <a:pPr algn="l"/>
                      <a:endParaRPr lang="en-US" altLang="zh-CN" sz="1200" b="1" dirty="0">
                        <a:solidFill>
                          <a:schemeClr val="tx1"/>
                        </a:solidFill>
                        <a:latin typeface="微软雅黑" panose="020B0503020204020204" pitchFamily="34" charset="-122"/>
                        <a:ea typeface="微软雅黑" panose="020B0503020204020204" pitchFamily="34" charset="-122"/>
                      </a:endParaRPr>
                    </a:p>
                    <a:p>
                      <a:pPr algn="l"/>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864017" rtl="0" eaLnBrk="1" latinLnBrk="0" hangingPunct="1">
                        <a:spcAft>
                          <a:spcPts val="0"/>
                        </a:spcAft>
                      </a:pPr>
                      <a:r>
                        <a:rPr lang="zh-CN" altLang="zh-CN" sz="1200" b="0" kern="1200" dirty="0">
                          <a:solidFill>
                            <a:schemeClr val="tx1"/>
                          </a:solidFill>
                          <a:latin typeface="微软雅黑" panose="020B0503020204020204" pitchFamily="34" charset="-122"/>
                          <a:ea typeface="微软雅黑" panose="020B0503020204020204" pitchFamily="34" charset="-122"/>
                          <a:cs typeface="+mn-cs"/>
                        </a:rPr>
                        <a:t>楼梯地面施工通用节点图</a:t>
                      </a:r>
                      <a:r>
                        <a:rPr lang="en-US" altLang="zh-CN" sz="1200" b="0" kern="1200" dirty="0">
                          <a:solidFill>
                            <a:schemeClr val="tx1"/>
                          </a:solidFill>
                          <a:latin typeface="微软雅黑" panose="020B0503020204020204" pitchFamily="34" charset="-122"/>
                          <a:ea typeface="微软雅黑" panose="020B0503020204020204" pitchFamily="34" charset="-122"/>
                          <a:cs typeface="+mn-cs"/>
                        </a:rPr>
                        <a:t>01</a:t>
                      </a:r>
                      <a:endParaRPr lang="zh-CN" altLang="zh-CN" sz="1200" b="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graphicFrame>
        <p:nvGraphicFramePr>
          <p:cNvPr id="13" name="表格 12"/>
          <p:cNvGraphicFramePr>
            <a:graphicFrameLocks noGrp="1"/>
          </p:cNvGraphicFramePr>
          <p:nvPr/>
        </p:nvGraphicFramePr>
        <p:xfrm>
          <a:off x="4466854" y="687946"/>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pic>
        <p:nvPicPr>
          <p:cNvPr id="14" name="Picture 41"/>
          <p:cNvPicPr>
            <a:picLocks noChangeAspect="1" noChangeArrowheads="1"/>
          </p:cNvPicPr>
          <p:nvPr/>
        </p:nvPicPr>
        <p:blipFill rotWithShape="1">
          <a:blip r:embed="rId2">
            <a:extLst>
              <a:ext uri="{28A0092B-C50C-407E-A947-70E740481C1C}">
                <a14:useLocalDpi xmlns:a14="http://schemas.microsoft.com/office/drawing/2010/main" val="0"/>
              </a:ext>
            </a:extLst>
          </a:blip>
          <a:srcRect l="7267" t="15871" r="9067" b="32918"/>
          <a:stretch/>
        </p:blipFill>
        <p:spPr bwMode="auto">
          <a:xfrm>
            <a:off x="538048" y="1511895"/>
            <a:ext cx="5127972" cy="2190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图片 44" descr="https://timgsa.baidu.com/timg?image&amp;quality=80&amp;size=b9999_10000&amp;sec=1542021643476&amp;di=5f67b31016fb52ba1f711ec56b817890&amp;imgtype=0&amp;src=http%3A%2F%2Fimgsrc.baidu.com%2Fimgad%2Fpic%2Fitem%2Fd1a20cf431adcbef42317f3ca7af2edda3cc9f8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17613" y="790100"/>
            <a:ext cx="2353653" cy="3151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3064944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50"/>
          <p:cNvPicPr>
            <a:picLocks noChangeAspect="1" noChangeArrowheads="1"/>
          </p:cNvPicPr>
          <p:nvPr/>
        </p:nvPicPr>
        <p:blipFill>
          <a:blip r:embed="rId2">
            <a:extLst>
              <a:ext uri="{28A0092B-C50C-407E-A947-70E740481C1C}">
                <a14:useLocalDpi xmlns:a14="http://schemas.microsoft.com/office/drawing/2010/main" val="0"/>
              </a:ext>
            </a:extLst>
          </a:blip>
          <a:srcRect l="8307" t="5487" r="8020" b="5504"/>
          <a:stretch>
            <a:fillRect/>
          </a:stretch>
        </p:blipFill>
        <p:spPr bwMode="auto">
          <a:xfrm>
            <a:off x="430923" y="1084755"/>
            <a:ext cx="4393217" cy="3063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51" descr="https://timgsa.baidu.com/timg?image&amp;quality=80&amp;size=b9999_10000&amp;sec=1542023448678&amp;di=87b653f0538e51b5b8f8f5803d811561&amp;imgtype=0&amp;src=http%3A%2F%2Fp0.so.qhimgs1.com%2Ft0117ec3f2a022036f4.jpg"/>
          <p:cNvPicPr>
            <a:picLocks noChangeAspect="1" noChangeArrowheads="1"/>
          </p:cNvPicPr>
          <p:nvPr/>
        </p:nvPicPr>
        <p:blipFill rotWithShape="1">
          <a:blip r:embed="rId3">
            <a:extLst>
              <a:ext uri="{28A0092B-C50C-407E-A947-70E740481C1C}">
                <a14:useLocalDpi xmlns:a14="http://schemas.microsoft.com/office/drawing/2010/main" val="0"/>
              </a:ext>
            </a:extLst>
          </a:blip>
          <a:srcRect l="20767" t="928" r="5961" b="21892"/>
          <a:stretch/>
        </p:blipFill>
        <p:spPr bwMode="auto">
          <a:xfrm>
            <a:off x="4824140" y="1344243"/>
            <a:ext cx="3456384" cy="2052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nvGraphicFramePr>
        <p:xfrm>
          <a:off x="432016" y="4049988"/>
          <a:ext cx="10800471" cy="1897122"/>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237467">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622802">
                <a:tc>
                  <a:txBody>
                    <a:bodyPr/>
                    <a:lstStyle/>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just" defTabSz="864017" rtl="0" eaLnBrk="1" fontAlgn="base" latinLnBrk="0" hangingPunct="1">
                        <a:lnSpc>
                          <a:spcPts val="1200"/>
                        </a:lnSpc>
                        <a:spcBef>
                          <a:spcPct val="0"/>
                        </a:spcBef>
                        <a:spcAft>
                          <a:spcPts val="0"/>
                        </a:spcAft>
                        <a:buClrTx/>
                        <a:buSzTx/>
                        <a:buFont typeface="Arial" panose="020B0604020202020204" pitchFamily="34" charset="0"/>
                        <a:buNone/>
                        <a:tabLst/>
                      </a:pP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 施工准备→放线→量尺下单→材料加工→送货到场→现场预铺→吸尘器清扫→铺贴防潮膜并胶粘缝→铺木地板→收口条安装→踢脚线安装→检查整改→成品保护→保洁交付</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Calibri" panose="020F0502020204030204" pitchFamily="34" charset="0"/>
                        </a:rPr>
                        <a:t> </a:t>
                      </a:r>
                    </a:p>
                    <a:p>
                      <a:pPr marL="0" marR="0" lvl="0" indent="0" algn="l" defTabSz="755650" rtl="0" eaLnBrk="1" fontAlgn="base" latinLnBrk="0" hangingPunct="1">
                        <a:lnSpc>
                          <a:spcPts val="1200"/>
                        </a:lnSpc>
                        <a:spcBef>
                          <a:spcPct val="0"/>
                        </a:spcBef>
                        <a:spcAft>
                          <a:spcPct val="0"/>
                        </a:spcAft>
                        <a:buClrTx/>
                        <a:buSzTx/>
                        <a:buFont typeface="Arial" panose="020B0604020202020204" pitchFamily="34" charset="0"/>
                        <a:buNone/>
                        <a:tabLs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algn="just" defTabSz="864017" rtl="0" eaLnBrk="1" latinLnBrk="0" hangingPunct="1">
                        <a:lnSpc>
                          <a:spcPts val="1200"/>
                        </a:lnSpc>
                        <a:spcAft>
                          <a:spcPts val="0"/>
                        </a:spcAft>
                      </a:pP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）楼梯踏步背板用漆封闭，防止受潮变形</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algn="just" defTabSz="864017" rtl="0" eaLnBrk="1" latinLnBrk="0" hangingPunct="1">
                        <a:lnSpc>
                          <a:spcPts val="1200"/>
                        </a:lnSpc>
                        <a:spcAft>
                          <a:spcPts val="0"/>
                        </a:spcAft>
                      </a:pP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）预留栏杆安装孔件位置和尺寸，楼面标高准确；</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algn="just" defTabSz="864017" rtl="0" eaLnBrk="1" latinLnBrk="0" hangingPunct="1">
                        <a:lnSpc>
                          <a:spcPts val="1200"/>
                        </a:lnSpc>
                        <a:spcAft>
                          <a:spcPts val="0"/>
                        </a:spcAft>
                      </a:pP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）木质楼梯踏板</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安装应安排在内装修收尾阶段。</a:t>
                      </a:r>
                    </a:p>
                    <a:p>
                      <a:pPr marL="0" marR="0" lvl="0" indent="0" algn="l" defTabSz="755650" rtl="0" eaLnBrk="1" fontAlgn="base" latinLnBrk="0" hangingPunct="1">
                        <a:lnSpc>
                          <a:spcPts val="1200"/>
                        </a:lnSpc>
                        <a:spcBef>
                          <a:spcPct val="0"/>
                        </a:spcBef>
                        <a:spcAft>
                          <a:spcPct val="0"/>
                        </a:spcAft>
                        <a:buClrTx/>
                        <a:buSzTx/>
                        <a:buFont typeface="Arial" panose="020B0604020202020204" pitchFamily="34" charset="0"/>
                        <a:buNone/>
                        <a:tabLst/>
                      </a:pPr>
                      <a:endPar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2607535373"/>
              </p:ext>
            </p:extLst>
          </p:nvPr>
        </p:nvGraphicFramePr>
        <p:xfrm>
          <a:off x="8386250" y="647800"/>
          <a:ext cx="2845873" cy="1132275"/>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564797">
                <a:tc>
                  <a:txBody>
                    <a:bodyPr/>
                    <a:lstStyle/>
                    <a:p>
                      <a:pPr algn="l"/>
                      <a:endParaRPr lang="en-US" altLang="zh-CN" sz="1200" dirty="0">
                        <a:solidFill>
                          <a:schemeClr val="tx1"/>
                        </a:solidFill>
                        <a:latin typeface="微软雅黑" panose="020B0503020204020204" pitchFamily="34" charset="-122"/>
                        <a:ea typeface="微软雅黑" panose="020B0503020204020204" pitchFamily="34" charset="-122"/>
                      </a:endParaRPr>
                    </a:p>
                    <a:p>
                      <a:pPr algn="l"/>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endParaRPr lang="en-US" altLang="zh-CN" sz="1200" b="0" dirty="0">
                        <a:solidFill>
                          <a:schemeClr val="tx1"/>
                        </a:solidFill>
                        <a:latin typeface="微软雅黑" panose="020B0503020204020204" pitchFamily="34" charset="-122"/>
                        <a:ea typeface="微软雅黑" panose="020B0503020204020204" pitchFamily="34" charset="-122"/>
                      </a:endParaRPr>
                    </a:p>
                    <a:p>
                      <a:pPr algn="l"/>
                      <a:r>
                        <a:rPr lang="zh-CN" altLang="en-US" sz="1200" b="0" dirty="0">
                          <a:solidFill>
                            <a:schemeClr val="tx1"/>
                          </a:solidFill>
                          <a:latin typeface="微软雅黑" panose="020B0503020204020204" pitchFamily="34" charset="-122"/>
                          <a:ea typeface="微软雅黑" panose="020B0503020204020204" pitchFamily="34" charset="-122"/>
                        </a:rPr>
                        <a:t>地面工程细部节点构造</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567478">
                <a:tc>
                  <a:txBody>
                    <a:bodyPr/>
                    <a:lstStyle/>
                    <a:p>
                      <a:pPr algn="l"/>
                      <a:endParaRPr lang="en-US" altLang="zh-CN" sz="1200" b="1" dirty="0">
                        <a:solidFill>
                          <a:schemeClr val="tx1"/>
                        </a:solidFill>
                        <a:latin typeface="微软雅黑" panose="020B0503020204020204" pitchFamily="34" charset="-122"/>
                        <a:ea typeface="微软雅黑" panose="020B0503020204020204" pitchFamily="34" charset="-122"/>
                      </a:endParaRPr>
                    </a:p>
                    <a:p>
                      <a:pPr algn="l"/>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864017" rtl="0" eaLnBrk="1" latinLnBrk="0" hangingPunct="1">
                        <a:spcAft>
                          <a:spcPts val="0"/>
                        </a:spcAft>
                      </a:pPr>
                      <a:r>
                        <a:rPr lang="zh-CN" altLang="zh-CN" sz="1200" b="0" kern="1200" dirty="0">
                          <a:solidFill>
                            <a:schemeClr val="tx1"/>
                          </a:solidFill>
                          <a:latin typeface="微软雅黑" panose="020B0503020204020204" pitchFamily="34" charset="-122"/>
                          <a:ea typeface="微软雅黑" panose="020B0503020204020204" pitchFamily="34" charset="-122"/>
                          <a:cs typeface="+mn-cs"/>
                        </a:rPr>
                        <a:t>楼梯地面施工通用节点图</a:t>
                      </a:r>
                      <a:r>
                        <a:rPr lang="en-US" altLang="zh-CN" sz="1200" b="0" kern="1200" dirty="0">
                          <a:solidFill>
                            <a:schemeClr val="tx1"/>
                          </a:solidFill>
                          <a:latin typeface="微软雅黑" panose="020B0503020204020204" pitchFamily="34" charset="-122"/>
                          <a:ea typeface="微软雅黑" panose="020B0503020204020204" pitchFamily="34" charset="-122"/>
                          <a:cs typeface="+mn-cs"/>
                        </a:rPr>
                        <a:t>02</a:t>
                      </a:r>
                      <a:endParaRPr lang="zh-CN" altLang="zh-CN" sz="1200" b="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graphicFrame>
        <p:nvGraphicFramePr>
          <p:cNvPr id="13" name="表格 12"/>
          <p:cNvGraphicFramePr>
            <a:graphicFrameLocks noGrp="1"/>
          </p:cNvGraphicFramePr>
          <p:nvPr/>
        </p:nvGraphicFramePr>
        <p:xfrm>
          <a:off x="4466854" y="687946"/>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spTree>
    <p:extLst>
      <p:ext uri="{BB962C8B-B14F-4D97-AF65-F5344CB8AC3E}">
        <p14:creationId xmlns:p14="http://schemas.microsoft.com/office/powerpoint/2010/main" val="11008180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8"/>
          <p:cNvPicPr>
            <a:picLocks noChangeAspect="1" noChangeArrowheads="1"/>
          </p:cNvPicPr>
          <p:nvPr/>
        </p:nvPicPr>
        <p:blipFill>
          <a:blip r:embed="rId2">
            <a:extLst>
              <a:ext uri="{28A0092B-C50C-407E-A947-70E740481C1C}">
                <a14:useLocalDpi xmlns:a14="http://schemas.microsoft.com/office/drawing/2010/main" val="0"/>
              </a:ext>
            </a:extLst>
          </a:blip>
          <a:srcRect l="17096" t="2867" r="13188" b="15758"/>
          <a:stretch>
            <a:fillRect/>
          </a:stretch>
        </p:blipFill>
        <p:spPr bwMode="auto">
          <a:xfrm>
            <a:off x="478626" y="910168"/>
            <a:ext cx="3895983" cy="3139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nvGraphicFramePr>
        <p:xfrm>
          <a:off x="432016" y="4049988"/>
          <a:ext cx="10800471" cy="2042160"/>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237467">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622802">
                <a:tc>
                  <a:txBody>
                    <a:bodyPr/>
                    <a:lstStyle/>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just" defTabSz="864017" rtl="0" eaLnBrk="1" fontAlgn="base" latinLnBrk="0" hangingPunct="1">
                        <a:lnSpc>
                          <a:spcPts val="1200"/>
                        </a:lnSpc>
                        <a:spcBef>
                          <a:spcPct val="0"/>
                        </a:spcBef>
                        <a:spcAft>
                          <a:spcPts val="0"/>
                        </a:spcAft>
                        <a:buClrTx/>
                        <a:buSzTx/>
                        <a:buFont typeface="Arial" panose="020B0604020202020204" pitchFamily="34" charset="0"/>
                        <a:buNone/>
                        <a:tabLst/>
                      </a:pP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施工准备→水泥砂浆地面全面检查→地面整改→移交→基层清理、吸尘器清扫→铺贴防潮膜并胶粘缝→弹设铺贴控制十字线→铺木地板→收口条安装→踢脚线安装→检查整改→成品保护→保洁交付</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Calibri" panose="020F0502020204030204" pitchFamily="34" charset="0"/>
                        </a:rPr>
                        <a:t> </a:t>
                      </a:r>
                    </a:p>
                    <a:p>
                      <a:pPr marL="0" marR="0" lvl="0" indent="0" algn="just" defTabSz="864017" rtl="0" eaLnBrk="1" fontAlgn="base" latinLnBrk="0" hangingPunct="1">
                        <a:lnSpc>
                          <a:spcPts val="1200"/>
                        </a:lnSpc>
                        <a:spcBef>
                          <a:spcPct val="0"/>
                        </a:spcBef>
                        <a:spcAft>
                          <a:spcPts val="0"/>
                        </a:spcAft>
                        <a:buClrTx/>
                        <a:buSzTx/>
                        <a:buFont typeface="Arial" panose="020B0604020202020204" pitchFamily="34" charset="0"/>
                        <a:buNone/>
                        <a:tabLs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algn="just" defTabSz="864017" rtl="0" eaLnBrk="1" latinLnBrk="0" hangingPunct="1">
                        <a:lnSpc>
                          <a:spcPts val="1200"/>
                        </a:lnSpc>
                        <a:spcAft>
                          <a:spcPts val="0"/>
                        </a:spcAft>
                      </a:pP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）全面检查水泥砂浆地面平整度并与总包办理移交手续，地面达到干燥后方可铺贴。</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                                   </a:t>
                      </a:r>
                      <a:endPar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algn="just" defTabSz="864017" rtl="0" eaLnBrk="1" latinLnBrk="0" hangingPunct="1">
                        <a:lnSpc>
                          <a:spcPts val="1200"/>
                        </a:lnSpc>
                        <a:spcAft>
                          <a:spcPts val="0"/>
                        </a:spcAft>
                      </a:pP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）地板专用塑料防潮薄膜要沿踢脚线上翻</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50mm</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，接口处互叠用透明胶带粘贴，防止水气进入。</a:t>
                      </a:r>
                    </a:p>
                    <a:p>
                      <a:pPr marL="0" algn="just" defTabSz="864017" rtl="0" eaLnBrk="1" latinLnBrk="0" hangingPunct="1">
                        <a:lnSpc>
                          <a:spcPts val="1200"/>
                        </a:lnSpc>
                        <a:spcAft>
                          <a:spcPts val="0"/>
                        </a:spcAft>
                      </a:pP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）木地板提前</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7</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天运到施工区域平衡含水率。</a:t>
                      </a:r>
                    </a:p>
                    <a:p>
                      <a:pPr marL="0" algn="just" defTabSz="864017" rtl="0" eaLnBrk="1" latinLnBrk="0" hangingPunct="1">
                        <a:lnSpc>
                          <a:spcPts val="1200"/>
                        </a:lnSpc>
                        <a:spcAft>
                          <a:spcPts val="0"/>
                        </a:spcAft>
                      </a:pP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）木地板基层必须用大功率吸尘器清理地面浮灰。</a:t>
                      </a:r>
                    </a:p>
                    <a:p>
                      <a:pPr marL="0" algn="just" defTabSz="864017" rtl="0" eaLnBrk="1" latinLnBrk="0" hangingPunct="1">
                        <a:lnSpc>
                          <a:spcPts val="1200"/>
                        </a:lnSpc>
                        <a:spcAft>
                          <a:spcPts val="0"/>
                        </a:spcAft>
                      </a:pP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）木地板施工时安装时要严格根据房间预排版并采取顺光铺。</a:t>
                      </a:r>
                    </a:p>
                    <a:p>
                      <a:pPr marL="0" algn="just" defTabSz="864017" rtl="0" eaLnBrk="1" latinLnBrk="0" hangingPunct="1">
                        <a:lnSpc>
                          <a:spcPts val="1200"/>
                        </a:lnSpc>
                        <a:spcAft>
                          <a:spcPts val="0"/>
                        </a:spcAft>
                      </a:pP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6</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）木地板与墙面之间留设</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8-10mm</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伸缩缝并设置弹簧。</a:t>
                      </a:r>
                    </a:p>
                    <a:p>
                      <a:pPr marL="0" marR="0" lvl="0" indent="0" algn="l" defTabSz="755650" rtl="0" eaLnBrk="1" fontAlgn="base" latinLnBrk="0" hangingPunct="1">
                        <a:lnSpc>
                          <a:spcPts val="1200"/>
                        </a:lnSpc>
                        <a:spcBef>
                          <a:spcPct val="0"/>
                        </a:spcBef>
                        <a:spcAft>
                          <a:spcPct val="0"/>
                        </a:spcAft>
                        <a:buClrTx/>
                        <a:buSzTx/>
                        <a:buFont typeface="Arial" panose="020B0604020202020204" pitchFamily="34" charset="0"/>
                        <a:buNone/>
                        <a:tabLst/>
                      </a:pPr>
                      <a:endPar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4154767896"/>
              </p:ext>
            </p:extLst>
          </p:nvPr>
        </p:nvGraphicFramePr>
        <p:xfrm>
          <a:off x="8386250" y="647800"/>
          <a:ext cx="2845873" cy="1132275"/>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564797">
                <a:tc>
                  <a:txBody>
                    <a:bodyPr/>
                    <a:lstStyle/>
                    <a:p>
                      <a:pPr algn="l"/>
                      <a:endParaRPr lang="en-US" altLang="zh-CN" sz="1200" dirty="0">
                        <a:solidFill>
                          <a:schemeClr val="tx1"/>
                        </a:solidFill>
                        <a:latin typeface="微软雅黑" panose="020B0503020204020204" pitchFamily="34" charset="-122"/>
                        <a:ea typeface="微软雅黑" panose="020B0503020204020204" pitchFamily="34" charset="-122"/>
                      </a:endParaRPr>
                    </a:p>
                    <a:p>
                      <a:pPr algn="l"/>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endParaRPr lang="en-US" altLang="zh-CN" sz="1200" b="0" dirty="0">
                        <a:solidFill>
                          <a:schemeClr val="tx1"/>
                        </a:solidFill>
                        <a:latin typeface="微软雅黑" panose="020B0503020204020204" pitchFamily="34" charset="-122"/>
                        <a:ea typeface="微软雅黑" panose="020B0503020204020204" pitchFamily="34" charset="-122"/>
                      </a:endParaRPr>
                    </a:p>
                    <a:p>
                      <a:pPr algn="l"/>
                      <a:r>
                        <a:rPr lang="zh-CN" altLang="en-US" sz="1200" b="0" dirty="0">
                          <a:solidFill>
                            <a:schemeClr val="tx1"/>
                          </a:solidFill>
                          <a:latin typeface="微软雅黑" panose="020B0503020204020204" pitchFamily="34" charset="-122"/>
                          <a:ea typeface="微软雅黑" panose="020B0503020204020204" pitchFamily="34" charset="-122"/>
                        </a:rPr>
                        <a:t>地面工程细部节点构造</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567478">
                <a:tc>
                  <a:txBody>
                    <a:bodyPr/>
                    <a:lstStyle/>
                    <a:p>
                      <a:pPr algn="l"/>
                      <a:endParaRPr lang="en-US" altLang="zh-CN" sz="1200" b="1" dirty="0">
                        <a:solidFill>
                          <a:schemeClr val="tx1"/>
                        </a:solidFill>
                        <a:latin typeface="微软雅黑" panose="020B0503020204020204" pitchFamily="34" charset="-122"/>
                        <a:ea typeface="微软雅黑" panose="020B0503020204020204" pitchFamily="34" charset="-122"/>
                      </a:endParaRPr>
                    </a:p>
                    <a:p>
                      <a:pPr algn="l"/>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864017" rtl="0" eaLnBrk="1" latinLnBrk="0" hangingPunct="1">
                        <a:spcAft>
                          <a:spcPts val="0"/>
                        </a:spcAft>
                      </a:pPr>
                      <a:r>
                        <a:rPr lang="zh-CN" altLang="zh-CN" sz="1200" b="0" kern="1200" dirty="0">
                          <a:solidFill>
                            <a:schemeClr val="tx1"/>
                          </a:solidFill>
                          <a:latin typeface="微软雅黑" panose="020B0503020204020204" pitchFamily="34" charset="-122"/>
                          <a:ea typeface="微软雅黑" panose="020B0503020204020204" pitchFamily="34" charset="-122"/>
                          <a:cs typeface="+mn-cs"/>
                        </a:rPr>
                        <a:t>木地板铺装施工通用节点图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graphicFrame>
        <p:nvGraphicFramePr>
          <p:cNvPr id="13" name="表格 12"/>
          <p:cNvGraphicFramePr>
            <a:graphicFrameLocks noGrp="1"/>
          </p:cNvGraphicFramePr>
          <p:nvPr/>
        </p:nvGraphicFramePr>
        <p:xfrm>
          <a:off x="4466854" y="687946"/>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64019" y="1392317"/>
            <a:ext cx="3824489" cy="2549659"/>
          </a:xfrm>
          <a:prstGeom prst="rect">
            <a:avLst/>
          </a:prstGeom>
        </p:spPr>
      </p:pic>
    </p:spTree>
    <p:extLst>
      <p:ext uri="{BB962C8B-B14F-4D97-AF65-F5344CB8AC3E}">
        <p14:creationId xmlns:p14="http://schemas.microsoft.com/office/powerpoint/2010/main" val="177360667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5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5643" y="1058786"/>
            <a:ext cx="3680426" cy="2911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60839" y="1093015"/>
            <a:ext cx="3592009" cy="2842641"/>
          </a:xfrm>
          <a:prstGeom prst="rect">
            <a:avLst/>
          </a:prstGeom>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nvGraphicFramePr>
        <p:xfrm>
          <a:off x="432016" y="4049988"/>
          <a:ext cx="10800471" cy="1897122"/>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237467">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622802">
                <a:tc>
                  <a:txBody>
                    <a:bodyPr/>
                    <a:lstStyle/>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just" defTabSz="864017" rtl="0" eaLnBrk="1" fontAlgn="base" latinLnBrk="0" hangingPunct="1">
                        <a:lnSpc>
                          <a:spcPts val="1200"/>
                        </a:lnSpc>
                        <a:spcBef>
                          <a:spcPct val="0"/>
                        </a:spcBef>
                        <a:spcAft>
                          <a:spcPts val="0"/>
                        </a:spcAft>
                        <a:buClrTx/>
                        <a:buSzTx/>
                        <a:buFont typeface="Arial" panose="020B0604020202020204" pitchFamily="34" charset="0"/>
                        <a:buNone/>
                      </a:pP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施工准备→地面全面检查→地面整改→移交→基层清理、吸尘器清扫→铺贴防潮膜并胶粘缝→弹设铺贴控制十字线→铺木地板→收口条安装→踢脚线安装→检查整改→成品保护→保洁交付</a:t>
                      </a:r>
                    </a:p>
                    <a:p>
                      <a:pPr marL="0" marR="0" lvl="0" indent="0" algn="just" defTabSz="864017" rtl="0" eaLnBrk="1" fontAlgn="base" latinLnBrk="0" hangingPunct="1">
                        <a:lnSpc>
                          <a:spcPts val="1200"/>
                        </a:lnSpc>
                        <a:spcBef>
                          <a:spcPct val="0"/>
                        </a:spcBef>
                        <a:spcAft>
                          <a:spcPts val="0"/>
                        </a:spcAft>
                        <a:buClrTx/>
                        <a:buSzTx/>
                        <a:buFont typeface="Arial" panose="020B0604020202020204" pitchFamily="34" charset="0"/>
                        <a:buNone/>
                        <a:tabLs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just" defTabSz="864017" rtl="0" eaLnBrk="1" fontAlgn="base" latinLnBrk="0" hangingPunct="1">
                        <a:lnSpc>
                          <a:spcPts val="1200"/>
                        </a:lnSpc>
                        <a:spcBef>
                          <a:spcPct val="0"/>
                        </a:spcBef>
                        <a:spcAft>
                          <a:spcPts val="0"/>
                        </a:spcAft>
                        <a:buClrTx/>
                        <a:buSzTx/>
                        <a:buFont typeface="Arial" panose="020B0604020202020204" pitchFamily="34" charset="0"/>
                        <a:buNone/>
                      </a:pP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Calibri" panose="020F0502020204030204" pitchFamily="34"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）地板找平层平整度控制在</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3mm/2M</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，踢脚与墙体、地面平直度控制在</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1mm/2M;</a:t>
                      </a:r>
                    </a:p>
                    <a:p>
                      <a:pPr marL="0" marR="0" lvl="0" indent="0" algn="just" defTabSz="864017" rtl="0" eaLnBrk="1" fontAlgn="base" latinLnBrk="0" hangingPunct="1">
                        <a:lnSpc>
                          <a:spcPts val="1200"/>
                        </a:lnSpc>
                        <a:spcBef>
                          <a:spcPct val="0"/>
                        </a:spcBef>
                        <a:spcAft>
                          <a:spcPts val="0"/>
                        </a:spcAft>
                        <a:buClrTx/>
                        <a:buSzTx/>
                        <a:buFont typeface="Arial" panose="020B0604020202020204" pitchFamily="34" charset="0"/>
                        <a:buNone/>
                      </a:pP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Calibri" panose="020F0502020204030204" pitchFamily="34"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）踢脚线应在墙面刷完第一遍乳胶漆后安装。</a:t>
                      </a:r>
                    </a:p>
                    <a:p>
                      <a:pPr marL="0" marR="0" lvl="0" indent="0" algn="just" defTabSz="864017" rtl="0" eaLnBrk="1" fontAlgn="base" latinLnBrk="0" hangingPunct="1">
                        <a:lnSpc>
                          <a:spcPts val="1200"/>
                        </a:lnSpc>
                        <a:spcBef>
                          <a:spcPct val="0"/>
                        </a:spcBef>
                        <a:spcAft>
                          <a:spcPts val="0"/>
                        </a:spcAft>
                        <a:buClrTx/>
                        <a:buSzTx/>
                        <a:buFont typeface="Arial" panose="020B0604020202020204" pitchFamily="34" charset="0"/>
                        <a:buNone/>
                      </a:pP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3</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）踢脚线安装之前，吸尘器吸净地板与墙体缝隙内尘土；</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endParaRPr>
                    </a:p>
                    <a:p>
                      <a:pPr marL="0" marR="0" lvl="0" indent="0" algn="just" defTabSz="864017" rtl="0" eaLnBrk="1" fontAlgn="base" latinLnBrk="0" hangingPunct="1">
                        <a:lnSpc>
                          <a:spcPts val="1200"/>
                        </a:lnSpc>
                        <a:spcBef>
                          <a:spcPct val="0"/>
                        </a:spcBef>
                        <a:spcAft>
                          <a:spcPts val="0"/>
                        </a:spcAft>
                        <a:buClrTx/>
                        <a:buSzTx/>
                        <a:buFont typeface="Arial" panose="020B0604020202020204" pitchFamily="34" charset="0"/>
                        <a:buNone/>
                      </a:pP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Calibri" panose="020F0502020204030204" pitchFamily="34" charset="0"/>
                        </a:rPr>
                        <a:t>4</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）木地板防潮膜须沿踢脚线四周上翻</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Calibri" panose="020F0502020204030204" pitchFamily="34" charset="0"/>
                        </a:rPr>
                        <a:t>50mm</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a:t>
                      </a:r>
                    </a:p>
                    <a:p>
                      <a:pPr marL="0" marR="0" lvl="0" indent="0" algn="l" defTabSz="755650" rtl="0" eaLnBrk="1" fontAlgn="base" latinLnBrk="0" hangingPunct="1">
                        <a:lnSpc>
                          <a:spcPts val="1200"/>
                        </a:lnSpc>
                        <a:spcBef>
                          <a:spcPct val="0"/>
                        </a:spcBef>
                        <a:spcAft>
                          <a:spcPct val="0"/>
                        </a:spcAft>
                        <a:buClrTx/>
                        <a:buSzTx/>
                        <a:buFont typeface="Arial" panose="020B0604020202020204" pitchFamily="34" charset="0"/>
                        <a:buNone/>
                        <a:tabLst/>
                      </a:pPr>
                      <a:endPar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1437410833"/>
              </p:ext>
            </p:extLst>
          </p:nvPr>
        </p:nvGraphicFramePr>
        <p:xfrm>
          <a:off x="8386250" y="647800"/>
          <a:ext cx="2845873" cy="1132275"/>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564797">
                <a:tc>
                  <a:txBody>
                    <a:bodyPr/>
                    <a:lstStyle/>
                    <a:p>
                      <a:pPr algn="l"/>
                      <a:endParaRPr lang="en-US" altLang="zh-CN" sz="1200" dirty="0">
                        <a:solidFill>
                          <a:schemeClr val="tx1"/>
                        </a:solidFill>
                        <a:latin typeface="微软雅黑" panose="020B0503020204020204" pitchFamily="34" charset="-122"/>
                        <a:ea typeface="微软雅黑" panose="020B0503020204020204" pitchFamily="34" charset="-122"/>
                      </a:endParaRPr>
                    </a:p>
                    <a:p>
                      <a:pPr algn="l"/>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endParaRPr lang="en-US" altLang="zh-CN" sz="1200" b="0" dirty="0">
                        <a:solidFill>
                          <a:schemeClr val="tx1"/>
                        </a:solidFill>
                        <a:latin typeface="微软雅黑" panose="020B0503020204020204" pitchFamily="34" charset="-122"/>
                        <a:ea typeface="微软雅黑" panose="020B0503020204020204" pitchFamily="34" charset="-122"/>
                      </a:endParaRPr>
                    </a:p>
                    <a:p>
                      <a:pPr algn="l"/>
                      <a:r>
                        <a:rPr lang="zh-CN" altLang="en-US" sz="1200" b="0" dirty="0">
                          <a:solidFill>
                            <a:schemeClr val="tx1"/>
                          </a:solidFill>
                          <a:latin typeface="微软雅黑" panose="020B0503020204020204" pitchFamily="34" charset="-122"/>
                          <a:ea typeface="微软雅黑" panose="020B0503020204020204" pitchFamily="34" charset="-122"/>
                        </a:rPr>
                        <a:t>地面工程细部节点构造</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567478">
                <a:tc>
                  <a:txBody>
                    <a:bodyPr/>
                    <a:lstStyle/>
                    <a:p>
                      <a:pPr algn="l"/>
                      <a:endParaRPr lang="en-US" altLang="zh-CN" sz="1200" b="1" dirty="0">
                        <a:solidFill>
                          <a:schemeClr val="tx1"/>
                        </a:solidFill>
                        <a:latin typeface="微软雅黑" panose="020B0503020204020204" pitchFamily="34" charset="-122"/>
                        <a:ea typeface="微软雅黑" panose="020B0503020204020204" pitchFamily="34" charset="-122"/>
                      </a:endParaRPr>
                    </a:p>
                    <a:p>
                      <a:pPr algn="l"/>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864017" rtl="0" eaLnBrk="1" latinLnBrk="0" hangingPunct="1">
                        <a:spcAft>
                          <a:spcPts val="0"/>
                        </a:spcAft>
                      </a:pPr>
                      <a:endParaRPr lang="en-US" altLang="zh-CN" sz="1200" b="0" kern="1200" dirty="0">
                        <a:solidFill>
                          <a:schemeClr val="tx1"/>
                        </a:solidFill>
                        <a:latin typeface="微软雅黑" panose="020B0503020204020204" pitchFamily="34" charset="-122"/>
                        <a:ea typeface="微软雅黑" panose="020B0503020204020204" pitchFamily="34" charset="-122"/>
                        <a:cs typeface="+mn-cs"/>
                      </a:endParaRPr>
                    </a:p>
                    <a:p>
                      <a:pPr marL="0" algn="l" defTabSz="864017" rtl="0" eaLnBrk="1" latinLnBrk="0" hangingPunct="1">
                        <a:spcAft>
                          <a:spcPts val="0"/>
                        </a:spcAft>
                      </a:pPr>
                      <a:r>
                        <a:rPr lang="zh-CN" altLang="en-US" sz="1200" b="0" kern="1200" dirty="0">
                          <a:solidFill>
                            <a:schemeClr val="tx1"/>
                          </a:solidFill>
                          <a:latin typeface="微软雅黑" panose="020B0503020204020204" pitchFamily="34" charset="-122"/>
                          <a:ea typeface="微软雅黑" panose="020B0503020204020204" pitchFamily="34" charset="-122"/>
                          <a:cs typeface="+mn-cs"/>
                        </a:rPr>
                        <a:t>踢脚线</a:t>
                      </a:r>
                      <a:r>
                        <a:rPr lang="zh-CN" altLang="zh-CN" sz="1200" b="0" kern="1200" dirty="0">
                          <a:solidFill>
                            <a:schemeClr val="tx1"/>
                          </a:solidFill>
                          <a:latin typeface="微软雅黑" panose="020B0503020204020204" pitchFamily="34" charset="-122"/>
                          <a:ea typeface="微软雅黑" panose="020B0503020204020204" pitchFamily="34" charset="-122"/>
                          <a:cs typeface="+mn-cs"/>
                        </a:rPr>
                        <a:t>施工通用节点图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graphicFrame>
        <p:nvGraphicFramePr>
          <p:cNvPr id="13" name="表格 12"/>
          <p:cNvGraphicFramePr>
            <a:graphicFrameLocks noGrp="1"/>
          </p:cNvGraphicFramePr>
          <p:nvPr/>
        </p:nvGraphicFramePr>
        <p:xfrm>
          <a:off x="4466854" y="687946"/>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spTree>
    <p:extLst>
      <p:ext uri="{BB962C8B-B14F-4D97-AF65-F5344CB8AC3E}">
        <p14:creationId xmlns:p14="http://schemas.microsoft.com/office/powerpoint/2010/main" val="186555034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46"/>
          <p:cNvPicPr>
            <a:picLocks noChangeAspect="1" noChangeArrowheads="1"/>
          </p:cNvPicPr>
          <p:nvPr/>
        </p:nvPicPr>
        <p:blipFill>
          <a:blip r:embed="rId2">
            <a:extLst>
              <a:ext uri="{28A0092B-C50C-407E-A947-70E740481C1C}">
                <a14:useLocalDpi xmlns:a14="http://schemas.microsoft.com/office/drawing/2010/main" val="0"/>
              </a:ext>
            </a:extLst>
          </a:blip>
          <a:srcRect l="2133" t="1662" r="3075" b="2988"/>
          <a:stretch>
            <a:fillRect/>
          </a:stretch>
        </p:blipFill>
        <p:spPr bwMode="auto">
          <a:xfrm>
            <a:off x="538045" y="1072510"/>
            <a:ext cx="3939742" cy="2948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66855" y="1051697"/>
            <a:ext cx="3309614" cy="2935046"/>
          </a:xfrm>
          <a:prstGeom prst="rect">
            <a:avLst/>
          </a:prstGeom>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nvGraphicFramePr>
        <p:xfrm>
          <a:off x="432016" y="4049988"/>
          <a:ext cx="10800471" cy="1897122"/>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237467">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622802">
                <a:tc>
                  <a:txBody>
                    <a:bodyPr/>
                    <a:lstStyle/>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just" defTabSz="864017" rtl="0" eaLnBrk="1" fontAlgn="base" latinLnBrk="0" hangingPunct="1">
                        <a:lnSpc>
                          <a:spcPts val="1200"/>
                        </a:lnSpc>
                        <a:spcBef>
                          <a:spcPct val="0"/>
                        </a:spcBef>
                        <a:spcAft>
                          <a:spcPts val="0"/>
                        </a:spcAft>
                        <a:buClrTx/>
                        <a:buSzTx/>
                        <a:buFont typeface="Arial" panose="020B0604020202020204" pitchFamily="34" charset="0"/>
                        <a:buNone/>
                      </a:pP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施工准备→地面全面检查→地面整改→基层清理、吸尘器清扫→涂刷界面剂→铺设塑胶地板→检查整改→成品保护→保洁交付</a:t>
                      </a:r>
                    </a:p>
                    <a:p>
                      <a:pPr marL="0" marR="0" lvl="0" indent="0" algn="just" defTabSz="864017" rtl="0" eaLnBrk="1" fontAlgn="base" latinLnBrk="0" hangingPunct="1">
                        <a:lnSpc>
                          <a:spcPts val="1200"/>
                        </a:lnSpc>
                        <a:spcBef>
                          <a:spcPct val="0"/>
                        </a:spcBef>
                        <a:spcAft>
                          <a:spcPts val="0"/>
                        </a:spcAft>
                        <a:buClrTx/>
                        <a:buSzTx/>
                        <a:buFont typeface="Arial" panose="020B0604020202020204" pitchFamily="34" charset="0"/>
                        <a:buNone/>
                        <a:tabLs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algn="just" defTabSz="864017" rtl="0" eaLnBrk="1" latinLnBrk="0" hangingPunct="1">
                        <a:lnSpc>
                          <a:spcPts val="1200"/>
                        </a:lnSpc>
                        <a:spcAft>
                          <a:spcPts val="0"/>
                        </a:spcAft>
                      </a:pP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）基层应达到表面不起砂、不起皮、不起灰、不空鼓，无油渍，手摸无粗糙感。 基层与塑料地板块背面同时涂胶，胶面不粘手时即可铺贴；铺贴时，将气泡赶净；块材铺设时，两块材料之间应紧贴并没有接缝；卷材铺设时，两块材料的搭接处应采用 重叠切割，一般是要求重叠</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30mm</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，注意保持一刀割断。</a:t>
                      </a:r>
                    </a:p>
                    <a:p>
                      <a:pPr marL="0" algn="just" defTabSz="864017" rtl="0" eaLnBrk="1" latinLnBrk="0" hangingPunct="1">
                        <a:lnSpc>
                          <a:spcPts val="1200"/>
                        </a:lnSpc>
                        <a:spcAft>
                          <a:spcPts val="0"/>
                        </a:spcAft>
                      </a:pP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）为避免拼接缝的产生及卫生死角，踢脚与地面连接处制作成内圆角，踢脚与地面 整体铺贴。</a:t>
                      </a:r>
                    </a:p>
                    <a:p>
                      <a:pPr marL="0" algn="just" defTabSz="864017" rtl="0" eaLnBrk="1" latinLnBrk="0" hangingPunct="1">
                        <a:lnSpc>
                          <a:spcPts val="1200"/>
                        </a:lnSpc>
                        <a:spcAft>
                          <a:spcPts val="0"/>
                        </a:spcAft>
                      </a:pP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）地胶板地面基层必须使用自流平水泥处理，这样可避免基层起砂、油渍造成的起 鼓脱落等问题，但要注意自流平水泥在北方使用的温度因素，防止气温过低造成的粉化等质量问题。</a:t>
                      </a:r>
                    </a:p>
                    <a:p>
                      <a:pPr marL="0" marR="0" lvl="0" indent="0" algn="l" defTabSz="755650" rtl="0" eaLnBrk="1" fontAlgn="base" latinLnBrk="0" hangingPunct="1">
                        <a:lnSpc>
                          <a:spcPts val="1200"/>
                        </a:lnSpc>
                        <a:spcBef>
                          <a:spcPct val="0"/>
                        </a:spcBef>
                        <a:spcAft>
                          <a:spcPct val="0"/>
                        </a:spcAft>
                        <a:buClrTx/>
                        <a:buSzTx/>
                        <a:buFont typeface="Arial" panose="020B0604020202020204" pitchFamily="34" charset="0"/>
                        <a:buNone/>
                        <a:tabLst/>
                      </a:pPr>
                      <a:endPar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1871928178"/>
              </p:ext>
            </p:extLst>
          </p:nvPr>
        </p:nvGraphicFramePr>
        <p:xfrm>
          <a:off x="8386250" y="647800"/>
          <a:ext cx="2845873" cy="1132275"/>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564797">
                <a:tc>
                  <a:txBody>
                    <a:bodyPr/>
                    <a:lstStyle/>
                    <a:p>
                      <a:pPr algn="l"/>
                      <a:endParaRPr lang="en-US" altLang="zh-CN" sz="1200" dirty="0">
                        <a:solidFill>
                          <a:schemeClr val="tx1"/>
                        </a:solidFill>
                        <a:latin typeface="微软雅黑" panose="020B0503020204020204" pitchFamily="34" charset="-122"/>
                        <a:ea typeface="微软雅黑" panose="020B0503020204020204" pitchFamily="34" charset="-122"/>
                      </a:endParaRPr>
                    </a:p>
                    <a:p>
                      <a:pPr algn="l"/>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endParaRPr lang="en-US" altLang="zh-CN" sz="1200" b="0" dirty="0">
                        <a:solidFill>
                          <a:schemeClr val="tx1"/>
                        </a:solidFill>
                        <a:latin typeface="微软雅黑" panose="020B0503020204020204" pitchFamily="34" charset="-122"/>
                        <a:ea typeface="微软雅黑" panose="020B0503020204020204" pitchFamily="34" charset="-122"/>
                      </a:endParaRPr>
                    </a:p>
                    <a:p>
                      <a:pPr algn="l"/>
                      <a:r>
                        <a:rPr lang="zh-CN" altLang="en-US" sz="1200" b="0" dirty="0">
                          <a:solidFill>
                            <a:schemeClr val="tx1"/>
                          </a:solidFill>
                          <a:latin typeface="微软雅黑" panose="020B0503020204020204" pitchFamily="34" charset="-122"/>
                          <a:ea typeface="微软雅黑" panose="020B0503020204020204" pitchFamily="34" charset="-122"/>
                        </a:rPr>
                        <a:t>地面工程细部节点构造</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567478">
                <a:tc>
                  <a:txBody>
                    <a:bodyPr/>
                    <a:lstStyle/>
                    <a:p>
                      <a:pPr algn="l"/>
                      <a:endParaRPr lang="en-US" altLang="zh-CN" sz="1200" b="1" dirty="0">
                        <a:solidFill>
                          <a:schemeClr val="tx1"/>
                        </a:solidFill>
                        <a:latin typeface="微软雅黑" panose="020B0503020204020204" pitchFamily="34" charset="-122"/>
                        <a:ea typeface="微软雅黑" panose="020B0503020204020204" pitchFamily="34" charset="-122"/>
                      </a:endParaRPr>
                    </a:p>
                    <a:p>
                      <a:pPr algn="l"/>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864017" rtl="0" eaLnBrk="1" latinLnBrk="0" hangingPunct="1">
                        <a:spcAft>
                          <a:spcPts val="0"/>
                        </a:spcAft>
                      </a:pPr>
                      <a:endParaRPr lang="en-US" altLang="zh-CN" sz="1200" b="0" kern="1200" dirty="0">
                        <a:solidFill>
                          <a:schemeClr val="tx1"/>
                        </a:solidFill>
                        <a:latin typeface="微软雅黑" panose="020B0503020204020204" pitchFamily="34" charset="-122"/>
                        <a:ea typeface="微软雅黑" panose="020B0503020204020204" pitchFamily="34" charset="-122"/>
                        <a:cs typeface="+mn-cs"/>
                      </a:endParaRPr>
                    </a:p>
                    <a:p>
                      <a:pPr marL="0" algn="l" defTabSz="864017" rtl="0" eaLnBrk="1" latinLnBrk="0" hangingPunct="1">
                        <a:spcAft>
                          <a:spcPts val="0"/>
                        </a:spcAft>
                      </a:pPr>
                      <a:r>
                        <a:rPr lang="zh-CN" altLang="zh-CN" sz="1200" b="0" kern="1200" dirty="0">
                          <a:solidFill>
                            <a:schemeClr val="tx1"/>
                          </a:solidFill>
                          <a:latin typeface="微软雅黑" panose="020B0503020204020204" pitchFamily="34" charset="-122"/>
                          <a:ea typeface="微软雅黑" panose="020B0503020204020204" pitchFamily="34" charset="-122"/>
                          <a:cs typeface="+mn-cs"/>
                        </a:rPr>
                        <a:t>塑胶地板施工通用节点图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graphicFrame>
        <p:nvGraphicFramePr>
          <p:cNvPr id="13" name="表格 12"/>
          <p:cNvGraphicFramePr>
            <a:graphicFrameLocks noGrp="1"/>
          </p:cNvGraphicFramePr>
          <p:nvPr/>
        </p:nvGraphicFramePr>
        <p:xfrm>
          <a:off x="4466854" y="687946"/>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spTree>
    <p:extLst>
      <p:ext uri="{BB962C8B-B14F-4D97-AF65-F5344CB8AC3E}">
        <p14:creationId xmlns:p14="http://schemas.microsoft.com/office/powerpoint/2010/main" val="291711398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57"/>
          <p:cNvPicPr>
            <a:picLocks noChangeAspect="1" noChangeArrowheads="1"/>
          </p:cNvPicPr>
          <p:nvPr/>
        </p:nvPicPr>
        <p:blipFill>
          <a:blip r:embed="rId2">
            <a:extLst>
              <a:ext uri="{28A0092B-C50C-407E-A947-70E740481C1C}">
                <a14:useLocalDpi xmlns:a14="http://schemas.microsoft.com/office/drawing/2010/main" val="0"/>
              </a:ext>
            </a:extLst>
          </a:blip>
          <a:srcRect l="1227" r="2191" b="1276"/>
          <a:stretch>
            <a:fillRect/>
          </a:stretch>
        </p:blipFill>
        <p:spPr bwMode="auto">
          <a:xfrm>
            <a:off x="477897" y="977052"/>
            <a:ext cx="3988228" cy="3048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图片 58" descr="https://timgsa.baidu.com/timg?image&amp;quality=80&amp;size=b9999_10000&amp;sec=1542024400329&amp;di=20e87247e3a8dd22454bdef1f212dabd&amp;imgtype=0&amp;src=http%3A%2F%2Fclubfiles.libaclub.com%2F2012%2F08%2F27%2F17%2F3564834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66125" y="1655911"/>
            <a:ext cx="3696146" cy="207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nvGraphicFramePr>
        <p:xfrm>
          <a:off x="432016" y="4049988"/>
          <a:ext cx="10800471" cy="1897122"/>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237467">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622802">
                <a:tc>
                  <a:txBody>
                    <a:bodyPr/>
                    <a:lstStyle/>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just" defTabSz="864017" rtl="0" eaLnBrk="1" fontAlgn="base" latinLnBrk="0" hangingPunct="1">
                        <a:lnSpc>
                          <a:spcPts val="1200"/>
                        </a:lnSpc>
                        <a:spcBef>
                          <a:spcPct val="0"/>
                        </a:spcBef>
                        <a:spcAft>
                          <a:spcPts val="0"/>
                        </a:spcAft>
                        <a:buClrTx/>
                        <a:buSzTx/>
                        <a:buFont typeface="Arial" panose="020B0604020202020204" pitchFamily="34" charset="0"/>
                        <a:buNone/>
                      </a:pP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闭水试验→准备工作→放线→排版→门槛底部防水加强处理→铺地面石材或地砖→养护→保护→保洁交付</a:t>
                      </a:r>
                    </a:p>
                    <a:p>
                      <a:pPr marL="0" marR="0" lvl="0" indent="0" algn="just" defTabSz="864017" rtl="0" eaLnBrk="1" fontAlgn="base" latinLnBrk="0" hangingPunct="1">
                        <a:lnSpc>
                          <a:spcPts val="1200"/>
                        </a:lnSpc>
                        <a:spcBef>
                          <a:spcPct val="0"/>
                        </a:spcBef>
                        <a:spcAft>
                          <a:spcPts val="0"/>
                        </a:spcAft>
                        <a:buClrTx/>
                        <a:buSzTx/>
                        <a:buFont typeface="Arial" panose="020B0604020202020204" pitchFamily="34" charset="0"/>
                        <a:buNone/>
                        <a:tabLs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algn="just" defTabSz="864017" rtl="0" eaLnBrk="1" latinLnBrk="0" hangingPunct="1">
                        <a:lnSpc>
                          <a:spcPts val="1200"/>
                        </a:lnSpc>
                        <a:spcAft>
                          <a:spcPts val="0"/>
                        </a:spcAft>
                      </a:pP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）设计必须确保室内外建筑完成面高差≥</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50mm</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          </a:t>
                      </a:r>
                      <a:endPar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algn="just" defTabSz="864017" rtl="0" eaLnBrk="1" latinLnBrk="0" hangingPunct="1">
                        <a:lnSpc>
                          <a:spcPts val="1200"/>
                        </a:lnSpc>
                        <a:spcAft>
                          <a:spcPts val="0"/>
                        </a:spcAft>
                      </a:pP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）防水施工必须按照集团防渗漏指引进行。</a:t>
                      </a:r>
                    </a:p>
                    <a:p>
                      <a:pPr marL="0" marR="0" lvl="0" indent="0" algn="l" defTabSz="755650" rtl="0" eaLnBrk="1" fontAlgn="base" latinLnBrk="0" hangingPunct="1">
                        <a:lnSpc>
                          <a:spcPts val="1200"/>
                        </a:lnSpc>
                        <a:spcBef>
                          <a:spcPct val="0"/>
                        </a:spcBef>
                        <a:spcAft>
                          <a:spcPct val="0"/>
                        </a:spcAft>
                        <a:buClrTx/>
                        <a:buSzTx/>
                        <a:buFont typeface="Arial" panose="020B0604020202020204" pitchFamily="34" charset="0"/>
                        <a:buNone/>
                        <a:tabLst/>
                      </a:pPr>
                      <a:endPar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3688154365"/>
              </p:ext>
            </p:extLst>
          </p:nvPr>
        </p:nvGraphicFramePr>
        <p:xfrm>
          <a:off x="8386250" y="647800"/>
          <a:ext cx="2845873" cy="1132275"/>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564797">
                <a:tc>
                  <a:txBody>
                    <a:bodyPr/>
                    <a:lstStyle/>
                    <a:p>
                      <a:pPr algn="l"/>
                      <a:endParaRPr lang="en-US" altLang="zh-CN" sz="1200" dirty="0">
                        <a:solidFill>
                          <a:schemeClr val="tx1"/>
                        </a:solidFill>
                        <a:latin typeface="微软雅黑" panose="020B0503020204020204" pitchFamily="34" charset="-122"/>
                        <a:ea typeface="微软雅黑" panose="020B0503020204020204" pitchFamily="34" charset="-122"/>
                      </a:endParaRPr>
                    </a:p>
                    <a:p>
                      <a:pPr algn="l"/>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endParaRPr lang="en-US" altLang="zh-CN" sz="1200" b="0" dirty="0">
                        <a:solidFill>
                          <a:schemeClr val="tx1"/>
                        </a:solidFill>
                        <a:latin typeface="微软雅黑" panose="020B0503020204020204" pitchFamily="34" charset="-122"/>
                        <a:ea typeface="微软雅黑" panose="020B0503020204020204" pitchFamily="34" charset="-122"/>
                      </a:endParaRPr>
                    </a:p>
                    <a:p>
                      <a:pPr algn="l"/>
                      <a:r>
                        <a:rPr lang="zh-CN" altLang="en-US" sz="1200" b="0" dirty="0">
                          <a:solidFill>
                            <a:schemeClr val="tx1"/>
                          </a:solidFill>
                          <a:latin typeface="微软雅黑" panose="020B0503020204020204" pitchFamily="34" charset="-122"/>
                          <a:ea typeface="微软雅黑" panose="020B0503020204020204" pitchFamily="34" charset="-122"/>
                        </a:rPr>
                        <a:t>地面工程细部节点构造</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567478">
                <a:tc>
                  <a:txBody>
                    <a:bodyPr/>
                    <a:lstStyle/>
                    <a:p>
                      <a:pPr algn="l"/>
                      <a:endParaRPr lang="en-US" altLang="zh-CN" sz="1200" b="1" dirty="0">
                        <a:solidFill>
                          <a:schemeClr val="tx1"/>
                        </a:solidFill>
                        <a:latin typeface="微软雅黑" panose="020B0503020204020204" pitchFamily="34" charset="-122"/>
                        <a:ea typeface="微软雅黑" panose="020B0503020204020204" pitchFamily="34" charset="-122"/>
                      </a:endParaRPr>
                    </a:p>
                    <a:p>
                      <a:pPr algn="l"/>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864017" rtl="0" eaLnBrk="1" latinLnBrk="0" hangingPunct="1">
                        <a:spcAft>
                          <a:spcPts val="0"/>
                        </a:spcAft>
                      </a:pPr>
                      <a:r>
                        <a:rPr lang="zh-CN" altLang="zh-CN" sz="1200" b="0" kern="1200" dirty="0">
                          <a:solidFill>
                            <a:schemeClr val="tx1"/>
                          </a:solidFill>
                          <a:latin typeface="微软雅黑" panose="020B0503020204020204" pitchFamily="34" charset="-122"/>
                          <a:ea typeface="微软雅黑" panose="020B0503020204020204" pitchFamily="34" charset="-122"/>
                          <a:cs typeface="+mn-cs"/>
                        </a:rPr>
                        <a:t>阳台移门门槛施工通用节点图</a:t>
                      </a:r>
                      <a:r>
                        <a:rPr lang="en-US" altLang="zh-CN" sz="1200" b="0" kern="1200" dirty="0">
                          <a:solidFill>
                            <a:schemeClr val="tx1"/>
                          </a:solidFill>
                          <a:latin typeface="微软雅黑" panose="020B0503020204020204" pitchFamily="34" charset="-122"/>
                          <a:ea typeface="微软雅黑" panose="020B0503020204020204" pitchFamily="34" charset="-122"/>
                          <a:cs typeface="+mn-cs"/>
                        </a:rPr>
                        <a:t>01</a:t>
                      </a:r>
                      <a:endParaRPr lang="zh-CN" altLang="zh-CN" sz="1200" b="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graphicFrame>
        <p:nvGraphicFramePr>
          <p:cNvPr id="13" name="表格 12"/>
          <p:cNvGraphicFramePr>
            <a:graphicFrameLocks noGrp="1"/>
          </p:cNvGraphicFramePr>
          <p:nvPr/>
        </p:nvGraphicFramePr>
        <p:xfrm>
          <a:off x="4466854" y="687946"/>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spTree>
    <p:extLst>
      <p:ext uri="{BB962C8B-B14F-4D97-AF65-F5344CB8AC3E}">
        <p14:creationId xmlns:p14="http://schemas.microsoft.com/office/powerpoint/2010/main" val="5335091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19684" y="791815"/>
            <a:ext cx="10297144" cy="5628849"/>
          </a:xfrm>
          <a:prstGeom prst="rect">
            <a:avLst/>
          </a:prstGeom>
        </p:spPr>
        <p:txBody>
          <a:bodyPr wrap="square">
            <a:spAutoFit/>
          </a:bodyPr>
          <a:lstStyle/>
          <a:p>
            <a:pPr marL="285750" indent="-285750">
              <a:lnSpc>
                <a:spcPct val="200000"/>
              </a:lnSpc>
              <a:spcAft>
                <a:spcPts val="0"/>
              </a:spcAft>
              <a:buFont typeface="Wingdings" panose="05000000000000000000" pitchFamily="2" charset="2"/>
              <a:buChar char="ü"/>
            </a:pP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水平开槽不允许超过</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500mm</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a:t>
            </a:r>
          </a:p>
          <a:p>
            <a:pPr marL="285750" indent="-285750">
              <a:lnSpc>
                <a:spcPct val="200000"/>
              </a:lnSpc>
              <a:spcAft>
                <a:spcPts val="0"/>
              </a:spcAft>
              <a:buFont typeface="Wingdings" panose="05000000000000000000" pitchFamily="2" charset="2"/>
              <a:buChar char="ü"/>
            </a:pP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双管以上须进行挂网防开裂加固。单管用水泥砂浆填补，双管以上必须使用细石砼填补，严禁先粉刷后开槽。</a:t>
            </a:r>
          </a:p>
          <a:p>
            <a:pPr marL="285750" indent="-285750">
              <a:lnSpc>
                <a:spcPct val="200000"/>
              </a:lnSpc>
              <a:spcAft>
                <a:spcPts val="0"/>
              </a:spcAft>
              <a:buFont typeface="Wingdings" panose="05000000000000000000" pitchFamily="2" charset="2"/>
              <a:buChar char="ü"/>
            </a:pP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检查开槽、补槽质量，防止空鼓开裂。</a:t>
            </a:r>
            <a:endParaRPr lang="en-US" altLang="zh-CN" sz="1400" kern="100" dirty="0">
              <a:latin typeface="微软雅黑" panose="020B0503020204020204" pitchFamily="34" charset="-122"/>
              <a:ea typeface="微软雅黑" panose="020B0503020204020204" pitchFamily="34" charset="-122"/>
              <a:cs typeface="宋体" panose="02010600030101010101" pitchFamily="2" charset="-122"/>
            </a:endParaRPr>
          </a:p>
          <a:p>
            <a:pPr indent="304800" eaLnBrk="0" hangingPunct="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3</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）管线安装：</a:t>
            </a:r>
          </a:p>
          <a:p>
            <a:pPr marL="285750" indent="-285750" eaLnBrk="0" hangingPunct="0">
              <a:lnSpc>
                <a:spcPct val="200000"/>
              </a:lnSpc>
              <a:spcAft>
                <a:spcPts val="0"/>
              </a:spcAft>
              <a:buFont typeface="Wingdings" panose="05000000000000000000" pitchFamily="2" charset="2"/>
              <a:buChar char="ü"/>
            </a:pP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天花内线管走向整齐，沿顶棚铺设，禁止与天花龙骨共用吊筋。</a:t>
            </a:r>
          </a:p>
          <a:p>
            <a:pPr marL="285750" indent="-285750" eaLnBrk="0" hangingPunct="0">
              <a:lnSpc>
                <a:spcPct val="200000"/>
              </a:lnSpc>
              <a:spcAft>
                <a:spcPts val="0"/>
              </a:spcAft>
              <a:buFont typeface="Wingdings" panose="05000000000000000000" pitchFamily="2" charset="2"/>
              <a:buChar char="ü"/>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PVC</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管管卡间距不大于</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600MM</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KBG</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JDG</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线管管卡固定间距不大于</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1000mm</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，接线盒两端</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200MM</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内须设管卡；线管转弯处两端须设管卡，转弯处距管卡不大于</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200MM</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。水暖管支架安装间距，冷水、热水间距必须满足以下实测实量表格要求。</a:t>
            </a:r>
          </a:p>
          <a:p>
            <a:pPr>
              <a:lnSpc>
                <a:spcPct val="200000"/>
              </a:lnSpc>
              <a:spcAft>
                <a:spcPts val="0"/>
              </a:spcAft>
            </a:pPr>
            <a:endParaRPr lang="zh-CN" altLang="zh-CN" sz="1400" kern="100" dirty="0">
              <a:latin typeface="微软雅黑" panose="020B0503020204020204" pitchFamily="34" charset="-122"/>
              <a:ea typeface="微软雅黑" panose="020B0503020204020204" pitchFamily="34" charset="-122"/>
              <a:cs typeface="宋体" panose="02010600030101010101" pitchFamily="2" charset="-122"/>
            </a:endParaRPr>
          </a:p>
          <a:p>
            <a:pPr lvl="0" indent="304800">
              <a:lnSpc>
                <a:spcPct val="200000"/>
              </a:lnSpc>
              <a:spcAft>
                <a:spcPts val="0"/>
              </a:spcAft>
            </a:pPr>
            <a:endParaRPr lang="en-US" altLang="zh-CN" sz="1400" kern="100" dirty="0">
              <a:latin typeface="微软雅黑" panose="020B0503020204020204" pitchFamily="34" charset="-122"/>
              <a:ea typeface="微软雅黑" panose="020B0503020204020204" pitchFamily="34" charset="-122"/>
              <a:cs typeface="宋体" panose="02010600030101010101" pitchFamily="2" charset="-122"/>
            </a:endParaRPr>
          </a:p>
          <a:p>
            <a:pPr lvl="0" indent="304800">
              <a:lnSpc>
                <a:spcPct val="200000"/>
              </a:lnSpc>
              <a:spcAft>
                <a:spcPts val="0"/>
              </a:spcAft>
            </a:pPr>
            <a:endParaRPr lang="zh-CN" altLang="zh-CN" sz="1400" kern="100" dirty="0">
              <a:latin typeface="微软雅黑" panose="020B0503020204020204" pitchFamily="34" charset="-122"/>
              <a:ea typeface="微软雅黑" panose="020B0503020204020204" pitchFamily="34" charset="-122"/>
              <a:cs typeface="宋体" panose="02010600030101010101" pitchFamily="2" charset="-122"/>
            </a:endParaRPr>
          </a:p>
          <a:p>
            <a:pPr lvl="0" indent="304800">
              <a:lnSpc>
                <a:spcPct val="200000"/>
              </a:lnSpc>
              <a:spcAft>
                <a:spcPts val="0"/>
              </a:spcAft>
            </a:pPr>
            <a:endParaRPr lang="zh-CN" altLang="zh-CN" sz="1400" kern="100" dirty="0">
              <a:latin typeface="微软雅黑" panose="020B0503020204020204" pitchFamily="34" charset="-122"/>
              <a:ea typeface="微软雅黑" panose="020B0503020204020204" pitchFamily="34" charset="-122"/>
              <a:cs typeface="宋体" panose="02010600030101010101" pitchFamily="2" charset="-122"/>
            </a:endParaRPr>
          </a:p>
          <a:p>
            <a:pPr lvl="0" indent="304800">
              <a:lnSpc>
                <a:spcPct val="200000"/>
              </a:lnSpc>
              <a:spcAft>
                <a:spcPts val="0"/>
              </a:spcAft>
            </a:pPr>
            <a:endParaRPr lang="zh-CN" altLang="zh-CN" sz="1400" kern="100" dirty="0">
              <a:latin typeface="微软雅黑" panose="020B0503020204020204" pitchFamily="34" charset="-122"/>
              <a:ea typeface="微软雅黑" panose="020B0503020204020204" pitchFamily="34" charset="-122"/>
              <a:cs typeface="宋体" panose="02010600030101010101" pitchFamily="2" charset="-122"/>
            </a:endParaRPr>
          </a:p>
          <a:p>
            <a:pPr indent="304800">
              <a:lnSpc>
                <a:spcPct val="200000"/>
              </a:lnSpc>
              <a:spcAft>
                <a:spcPts val="0"/>
              </a:spcAft>
            </a:pPr>
            <a:endParaRPr lang="zh-CN" altLang="zh-CN" sz="1400" kern="100" dirty="0">
              <a:latin typeface="微软雅黑" panose="020B0503020204020204" pitchFamily="34" charset="-122"/>
              <a:ea typeface="微软雅黑" panose="020B0503020204020204" pitchFamily="34" charset="-122"/>
              <a:cs typeface="宋体" panose="02010600030101010101" pitchFamily="2" charset="-122"/>
            </a:endParaRPr>
          </a:p>
        </p:txBody>
      </p:sp>
      <p:graphicFrame>
        <p:nvGraphicFramePr>
          <p:cNvPr id="9" name="表格 8"/>
          <p:cNvGraphicFramePr>
            <a:graphicFrameLocks noGrp="1"/>
          </p:cNvGraphicFramePr>
          <p:nvPr>
            <p:extLst>
              <p:ext uri="{D42A27DB-BD31-4B8C-83A1-F6EECF244321}">
                <p14:modId xmlns:p14="http://schemas.microsoft.com/office/powerpoint/2010/main" val="1460828698"/>
              </p:ext>
            </p:extLst>
          </p:nvPr>
        </p:nvGraphicFramePr>
        <p:xfrm>
          <a:off x="1151732" y="4608239"/>
          <a:ext cx="9361043" cy="1064068"/>
        </p:xfrm>
        <a:graphic>
          <a:graphicData uri="http://schemas.openxmlformats.org/drawingml/2006/table">
            <a:tbl>
              <a:tblPr firstRow="1" firstCol="1" bandRow="1">
                <a:tableStyleId>{5C22544A-7EE6-4342-B048-85BDC9FD1C3A}</a:tableStyleId>
              </a:tblPr>
              <a:tblGrid>
                <a:gridCol w="780086">
                  <a:extLst>
                    <a:ext uri="{9D8B030D-6E8A-4147-A177-3AD203B41FA5}">
                      <a16:colId xmlns:a16="http://schemas.microsoft.com/office/drawing/2014/main" val="20000"/>
                    </a:ext>
                  </a:extLst>
                </a:gridCol>
                <a:gridCol w="589721">
                  <a:extLst>
                    <a:ext uri="{9D8B030D-6E8A-4147-A177-3AD203B41FA5}">
                      <a16:colId xmlns:a16="http://schemas.microsoft.com/office/drawing/2014/main" val="20001"/>
                    </a:ext>
                  </a:extLst>
                </a:gridCol>
                <a:gridCol w="530749">
                  <a:extLst>
                    <a:ext uri="{9D8B030D-6E8A-4147-A177-3AD203B41FA5}">
                      <a16:colId xmlns:a16="http://schemas.microsoft.com/office/drawing/2014/main" val="20002"/>
                    </a:ext>
                  </a:extLst>
                </a:gridCol>
                <a:gridCol w="530749">
                  <a:extLst>
                    <a:ext uri="{9D8B030D-6E8A-4147-A177-3AD203B41FA5}">
                      <a16:colId xmlns:a16="http://schemas.microsoft.com/office/drawing/2014/main" val="20003"/>
                    </a:ext>
                  </a:extLst>
                </a:gridCol>
                <a:gridCol w="530749">
                  <a:extLst>
                    <a:ext uri="{9D8B030D-6E8A-4147-A177-3AD203B41FA5}">
                      <a16:colId xmlns:a16="http://schemas.microsoft.com/office/drawing/2014/main" val="20004"/>
                    </a:ext>
                  </a:extLst>
                </a:gridCol>
                <a:gridCol w="530749">
                  <a:extLst>
                    <a:ext uri="{9D8B030D-6E8A-4147-A177-3AD203B41FA5}">
                      <a16:colId xmlns:a16="http://schemas.microsoft.com/office/drawing/2014/main" val="20005"/>
                    </a:ext>
                  </a:extLst>
                </a:gridCol>
                <a:gridCol w="530749">
                  <a:extLst>
                    <a:ext uri="{9D8B030D-6E8A-4147-A177-3AD203B41FA5}">
                      <a16:colId xmlns:a16="http://schemas.microsoft.com/office/drawing/2014/main" val="20006"/>
                    </a:ext>
                  </a:extLst>
                </a:gridCol>
                <a:gridCol w="530749">
                  <a:extLst>
                    <a:ext uri="{9D8B030D-6E8A-4147-A177-3AD203B41FA5}">
                      <a16:colId xmlns:a16="http://schemas.microsoft.com/office/drawing/2014/main" val="20007"/>
                    </a:ext>
                  </a:extLst>
                </a:gridCol>
                <a:gridCol w="530749">
                  <a:extLst>
                    <a:ext uri="{9D8B030D-6E8A-4147-A177-3AD203B41FA5}">
                      <a16:colId xmlns:a16="http://schemas.microsoft.com/office/drawing/2014/main" val="20008"/>
                    </a:ext>
                  </a:extLst>
                </a:gridCol>
                <a:gridCol w="530749">
                  <a:extLst>
                    <a:ext uri="{9D8B030D-6E8A-4147-A177-3AD203B41FA5}">
                      <a16:colId xmlns:a16="http://schemas.microsoft.com/office/drawing/2014/main" val="20009"/>
                    </a:ext>
                  </a:extLst>
                </a:gridCol>
                <a:gridCol w="530749">
                  <a:extLst>
                    <a:ext uri="{9D8B030D-6E8A-4147-A177-3AD203B41FA5}">
                      <a16:colId xmlns:a16="http://schemas.microsoft.com/office/drawing/2014/main" val="20010"/>
                    </a:ext>
                  </a:extLst>
                </a:gridCol>
                <a:gridCol w="530749">
                  <a:extLst>
                    <a:ext uri="{9D8B030D-6E8A-4147-A177-3AD203B41FA5}">
                      <a16:colId xmlns:a16="http://schemas.microsoft.com/office/drawing/2014/main" val="20011"/>
                    </a:ext>
                  </a:extLst>
                </a:gridCol>
                <a:gridCol w="530749">
                  <a:extLst>
                    <a:ext uri="{9D8B030D-6E8A-4147-A177-3AD203B41FA5}">
                      <a16:colId xmlns:a16="http://schemas.microsoft.com/office/drawing/2014/main" val="20012"/>
                    </a:ext>
                  </a:extLst>
                </a:gridCol>
                <a:gridCol w="530749">
                  <a:extLst>
                    <a:ext uri="{9D8B030D-6E8A-4147-A177-3AD203B41FA5}">
                      <a16:colId xmlns:a16="http://schemas.microsoft.com/office/drawing/2014/main" val="20013"/>
                    </a:ext>
                  </a:extLst>
                </a:gridCol>
                <a:gridCol w="811124">
                  <a:extLst>
                    <a:ext uri="{9D8B030D-6E8A-4147-A177-3AD203B41FA5}">
                      <a16:colId xmlns:a16="http://schemas.microsoft.com/office/drawing/2014/main" val="20014"/>
                    </a:ext>
                  </a:extLst>
                </a:gridCol>
                <a:gridCol w="811124">
                  <a:extLst>
                    <a:ext uri="{9D8B030D-6E8A-4147-A177-3AD203B41FA5}">
                      <a16:colId xmlns:a16="http://schemas.microsoft.com/office/drawing/2014/main" val="20015"/>
                    </a:ext>
                  </a:extLst>
                </a:gridCol>
              </a:tblGrid>
              <a:tr h="287590">
                <a:tc gridSpan="3">
                  <a:txBody>
                    <a:bodyPr/>
                    <a:lstStyle/>
                    <a:p>
                      <a:pPr algn="ctr">
                        <a:lnSpc>
                          <a:spcPct val="200000"/>
                        </a:lnSpc>
                        <a:spcAft>
                          <a:spcPts val="0"/>
                        </a:spcAft>
                      </a:pPr>
                      <a:r>
                        <a:rPr lang="zh-CN" sz="1000" b="1" kern="100" dirty="0">
                          <a:solidFill>
                            <a:schemeClr val="tx1"/>
                          </a:solidFill>
                          <a:effectLst/>
                          <a:latin typeface="微软雅黑" panose="020B0503020204020204" pitchFamily="34" charset="-122"/>
                          <a:ea typeface="微软雅黑" panose="020B0503020204020204" pitchFamily="34" charset="-122"/>
                        </a:rPr>
                        <a:t>管径（</a:t>
                      </a:r>
                      <a:r>
                        <a:rPr lang="en-US" sz="1000" b="1" kern="100" dirty="0">
                          <a:solidFill>
                            <a:schemeClr val="tx1"/>
                          </a:solidFill>
                          <a:effectLst/>
                          <a:latin typeface="微软雅黑" panose="020B0503020204020204" pitchFamily="34" charset="-122"/>
                          <a:ea typeface="微软雅黑" panose="020B0503020204020204" pitchFamily="34" charset="-122"/>
                        </a:rPr>
                        <a:t>mm</a:t>
                      </a:r>
                      <a:r>
                        <a:rPr lang="zh-CN" sz="1000" b="1" kern="100" dirty="0">
                          <a:solidFill>
                            <a:schemeClr val="tx1"/>
                          </a:solidFill>
                          <a:effectLst/>
                          <a:latin typeface="微软雅黑" panose="020B0503020204020204" pitchFamily="34" charset="-122"/>
                          <a:ea typeface="微软雅黑" panose="020B0503020204020204" pitchFamily="34" charset="-122"/>
                        </a:rPr>
                        <a:t>）</a:t>
                      </a:r>
                      <a:endParaRPr lang="zh-CN" sz="2000" b="1"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c>
                  <a:txBody>
                    <a:bodyPr/>
                    <a:lstStyle/>
                    <a:p>
                      <a:pPr algn="ctr">
                        <a:lnSpc>
                          <a:spcPct val="200000"/>
                        </a:lnSpc>
                        <a:spcAft>
                          <a:spcPts val="0"/>
                        </a:spcAft>
                      </a:pPr>
                      <a:r>
                        <a:rPr lang="en-US" sz="1000" kern="100" dirty="0">
                          <a:solidFill>
                            <a:schemeClr val="tx1"/>
                          </a:solidFill>
                          <a:effectLst/>
                          <a:latin typeface="微软雅黑" panose="020B0503020204020204" pitchFamily="34" charset="-122"/>
                          <a:ea typeface="微软雅黑" panose="020B0503020204020204" pitchFamily="34" charset="-122"/>
                        </a:rPr>
                        <a:t>12</a:t>
                      </a:r>
                      <a:endParaRPr 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200000"/>
                        </a:lnSpc>
                        <a:spcAft>
                          <a:spcPts val="0"/>
                        </a:spcAft>
                      </a:pPr>
                      <a:r>
                        <a:rPr lang="en-US" sz="1000" kern="100" dirty="0">
                          <a:solidFill>
                            <a:schemeClr val="tx1"/>
                          </a:solidFill>
                          <a:effectLst/>
                          <a:latin typeface="微软雅黑" panose="020B0503020204020204" pitchFamily="34" charset="-122"/>
                          <a:ea typeface="微软雅黑" panose="020B0503020204020204" pitchFamily="34" charset="-122"/>
                        </a:rPr>
                        <a:t>14</a:t>
                      </a:r>
                      <a:endParaRPr 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200000"/>
                        </a:lnSpc>
                        <a:spcAft>
                          <a:spcPts val="0"/>
                        </a:spcAft>
                      </a:pPr>
                      <a:r>
                        <a:rPr lang="en-US" sz="1000" kern="100" dirty="0">
                          <a:solidFill>
                            <a:schemeClr val="tx1"/>
                          </a:solidFill>
                          <a:effectLst/>
                          <a:latin typeface="微软雅黑" panose="020B0503020204020204" pitchFamily="34" charset="-122"/>
                          <a:ea typeface="微软雅黑" panose="020B0503020204020204" pitchFamily="34" charset="-122"/>
                        </a:rPr>
                        <a:t>16</a:t>
                      </a:r>
                      <a:endParaRPr 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200000"/>
                        </a:lnSpc>
                        <a:spcAft>
                          <a:spcPts val="0"/>
                        </a:spcAft>
                      </a:pPr>
                      <a:r>
                        <a:rPr lang="en-US" sz="1000" kern="100" dirty="0">
                          <a:solidFill>
                            <a:schemeClr val="tx1"/>
                          </a:solidFill>
                          <a:effectLst/>
                          <a:latin typeface="微软雅黑" panose="020B0503020204020204" pitchFamily="34" charset="-122"/>
                          <a:ea typeface="微软雅黑" panose="020B0503020204020204" pitchFamily="34" charset="-122"/>
                        </a:rPr>
                        <a:t>18</a:t>
                      </a:r>
                      <a:endParaRPr 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200000"/>
                        </a:lnSpc>
                        <a:spcAft>
                          <a:spcPts val="0"/>
                        </a:spcAft>
                      </a:pPr>
                      <a:r>
                        <a:rPr lang="en-US" sz="1000" kern="100" dirty="0">
                          <a:solidFill>
                            <a:schemeClr val="tx1"/>
                          </a:solidFill>
                          <a:effectLst/>
                          <a:latin typeface="微软雅黑" panose="020B0503020204020204" pitchFamily="34" charset="-122"/>
                          <a:ea typeface="微软雅黑" panose="020B0503020204020204" pitchFamily="34" charset="-122"/>
                        </a:rPr>
                        <a:t>20</a:t>
                      </a:r>
                      <a:endParaRPr 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200000"/>
                        </a:lnSpc>
                        <a:spcAft>
                          <a:spcPts val="0"/>
                        </a:spcAft>
                      </a:pPr>
                      <a:r>
                        <a:rPr lang="en-US" sz="1000" kern="100" dirty="0">
                          <a:solidFill>
                            <a:schemeClr val="tx1"/>
                          </a:solidFill>
                          <a:effectLst/>
                          <a:latin typeface="微软雅黑" panose="020B0503020204020204" pitchFamily="34" charset="-122"/>
                          <a:ea typeface="微软雅黑" panose="020B0503020204020204" pitchFamily="34" charset="-122"/>
                        </a:rPr>
                        <a:t>25</a:t>
                      </a:r>
                      <a:endParaRPr 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200000"/>
                        </a:lnSpc>
                        <a:spcAft>
                          <a:spcPts val="0"/>
                        </a:spcAft>
                      </a:pPr>
                      <a:r>
                        <a:rPr lang="en-US" sz="1000" kern="100" dirty="0">
                          <a:solidFill>
                            <a:schemeClr val="tx1"/>
                          </a:solidFill>
                          <a:effectLst/>
                          <a:latin typeface="微软雅黑" panose="020B0503020204020204" pitchFamily="34" charset="-122"/>
                          <a:ea typeface="微软雅黑" panose="020B0503020204020204" pitchFamily="34" charset="-122"/>
                        </a:rPr>
                        <a:t>32</a:t>
                      </a:r>
                      <a:endParaRPr 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200000"/>
                        </a:lnSpc>
                        <a:spcAft>
                          <a:spcPts val="0"/>
                        </a:spcAft>
                      </a:pPr>
                      <a:r>
                        <a:rPr lang="en-US" sz="1000" kern="100" dirty="0">
                          <a:solidFill>
                            <a:schemeClr val="tx1"/>
                          </a:solidFill>
                          <a:effectLst/>
                          <a:latin typeface="微软雅黑" panose="020B0503020204020204" pitchFamily="34" charset="-122"/>
                          <a:ea typeface="微软雅黑" panose="020B0503020204020204" pitchFamily="34" charset="-122"/>
                        </a:rPr>
                        <a:t>40</a:t>
                      </a:r>
                      <a:endParaRPr 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200000"/>
                        </a:lnSpc>
                        <a:spcAft>
                          <a:spcPts val="0"/>
                        </a:spcAft>
                      </a:pPr>
                      <a:r>
                        <a:rPr lang="en-US" sz="1000" kern="100" dirty="0">
                          <a:solidFill>
                            <a:schemeClr val="tx1"/>
                          </a:solidFill>
                          <a:effectLst/>
                          <a:latin typeface="微软雅黑" panose="020B0503020204020204" pitchFamily="34" charset="-122"/>
                          <a:ea typeface="微软雅黑" panose="020B0503020204020204" pitchFamily="34" charset="-122"/>
                        </a:rPr>
                        <a:t>50</a:t>
                      </a:r>
                      <a:endParaRPr 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200000"/>
                        </a:lnSpc>
                        <a:spcAft>
                          <a:spcPts val="0"/>
                        </a:spcAft>
                      </a:pPr>
                      <a:r>
                        <a:rPr lang="en-US" sz="1000" kern="100" dirty="0">
                          <a:solidFill>
                            <a:schemeClr val="tx1"/>
                          </a:solidFill>
                          <a:effectLst/>
                          <a:latin typeface="微软雅黑" panose="020B0503020204020204" pitchFamily="34" charset="-122"/>
                          <a:ea typeface="微软雅黑" panose="020B0503020204020204" pitchFamily="34" charset="-122"/>
                        </a:rPr>
                        <a:t>63</a:t>
                      </a:r>
                      <a:endParaRPr 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200000"/>
                        </a:lnSpc>
                        <a:spcAft>
                          <a:spcPts val="0"/>
                        </a:spcAft>
                      </a:pPr>
                      <a:r>
                        <a:rPr lang="en-US" sz="1000" kern="100" dirty="0">
                          <a:solidFill>
                            <a:schemeClr val="tx1"/>
                          </a:solidFill>
                          <a:effectLst/>
                          <a:latin typeface="微软雅黑" panose="020B0503020204020204" pitchFamily="34" charset="-122"/>
                          <a:ea typeface="微软雅黑" panose="020B0503020204020204" pitchFamily="34" charset="-122"/>
                        </a:rPr>
                        <a:t>75</a:t>
                      </a:r>
                      <a:endParaRPr 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200000"/>
                        </a:lnSpc>
                        <a:spcAft>
                          <a:spcPts val="0"/>
                        </a:spcAft>
                      </a:pPr>
                      <a:r>
                        <a:rPr lang="en-US" sz="1000" kern="100" dirty="0">
                          <a:solidFill>
                            <a:schemeClr val="tx1"/>
                          </a:solidFill>
                          <a:effectLst/>
                          <a:latin typeface="微软雅黑" panose="020B0503020204020204" pitchFamily="34" charset="-122"/>
                          <a:ea typeface="微软雅黑" panose="020B0503020204020204" pitchFamily="34" charset="-122"/>
                        </a:rPr>
                        <a:t>90</a:t>
                      </a:r>
                      <a:endParaRPr 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200000"/>
                        </a:lnSpc>
                        <a:spcAft>
                          <a:spcPts val="0"/>
                        </a:spcAft>
                      </a:pPr>
                      <a:r>
                        <a:rPr lang="en-US" sz="1000" kern="100" dirty="0">
                          <a:solidFill>
                            <a:schemeClr val="tx1"/>
                          </a:solidFill>
                          <a:effectLst/>
                          <a:latin typeface="微软雅黑" panose="020B0503020204020204" pitchFamily="34" charset="-122"/>
                          <a:ea typeface="微软雅黑" panose="020B0503020204020204" pitchFamily="34" charset="-122"/>
                        </a:rPr>
                        <a:t>110</a:t>
                      </a:r>
                      <a:endParaRPr lang="zh-CN" sz="20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61595">
                <a:tc rowSpan="3">
                  <a:txBody>
                    <a:bodyPr/>
                    <a:lstStyle/>
                    <a:p>
                      <a:pPr algn="just">
                        <a:lnSpc>
                          <a:spcPct val="200000"/>
                        </a:lnSpc>
                        <a:spcAft>
                          <a:spcPts val="0"/>
                        </a:spcAft>
                      </a:pPr>
                      <a:r>
                        <a:rPr lang="zh-CN" sz="1000" b="1" kern="100" dirty="0">
                          <a:solidFill>
                            <a:schemeClr val="tx1"/>
                          </a:solidFill>
                          <a:effectLst/>
                          <a:latin typeface="微软雅黑" panose="020B0503020204020204" pitchFamily="34" charset="-122"/>
                          <a:ea typeface="微软雅黑" panose="020B0503020204020204" pitchFamily="34" charset="-122"/>
                        </a:rPr>
                        <a:t>最大间距</a:t>
                      </a:r>
                      <a:endParaRPr lang="zh-CN" sz="2000" b="1" kern="100" dirty="0">
                        <a:solidFill>
                          <a:schemeClr val="tx1"/>
                        </a:solidFill>
                        <a:effectLst/>
                        <a:latin typeface="微软雅黑" panose="020B0503020204020204" pitchFamily="34" charset="-122"/>
                        <a:ea typeface="微软雅黑" panose="020B0503020204020204" pitchFamily="34" charset="-122"/>
                      </a:endParaRPr>
                    </a:p>
                    <a:p>
                      <a:pPr algn="ctr">
                        <a:lnSpc>
                          <a:spcPct val="200000"/>
                        </a:lnSpc>
                        <a:spcAft>
                          <a:spcPts val="0"/>
                        </a:spcAft>
                      </a:pPr>
                      <a:r>
                        <a:rPr lang="zh-CN" sz="1000" b="1" kern="100" dirty="0">
                          <a:solidFill>
                            <a:schemeClr val="tx1"/>
                          </a:solidFill>
                          <a:effectLst/>
                          <a:latin typeface="微软雅黑" panose="020B0503020204020204" pitchFamily="34" charset="-122"/>
                          <a:ea typeface="微软雅黑" panose="020B0503020204020204" pitchFamily="34" charset="-122"/>
                        </a:rPr>
                        <a:t>（</a:t>
                      </a:r>
                      <a:r>
                        <a:rPr lang="en-US" sz="1000" b="1" kern="100" dirty="0">
                          <a:solidFill>
                            <a:schemeClr val="tx1"/>
                          </a:solidFill>
                          <a:effectLst/>
                          <a:latin typeface="微软雅黑" panose="020B0503020204020204" pitchFamily="34" charset="-122"/>
                          <a:ea typeface="微软雅黑" panose="020B0503020204020204" pitchFamily="34" charset="-122"/>
                        </a:rPr>
                        <a:t>m</a:t>
                      </a:r>
                      <a:r>
                        <a:rPr lang="zh-CN" sz="1000" b="1" kern="100" dirty="0">
                          <a:solidFill>
                            <a:schemeClr val="tx1"/>
                          </a:solidFill>
                          <a:effectLst/>
                          <a:latin typeface="微软雅黑" panose="020B0503020204020204" pitchFamily="34" charset="-122"/>
                          <a:ea typeface="微软雅黑" panose="020B0503020204020204" pitchFamily="34" charset="-122"/>
                        </a:rPr>
                        <a:t>）</a:t>
                      </a:r>
                      <a:endParaRPr lang="zh-CN" sz="2000" b="1"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a:lnSpc>
                          <a:spcPct val="200000"/>
                        </a:lnSpc>
                        <a:spcAft>
                          <a:spcPts val="0"/>
                        </a:spcAft>
                      </a:pPr>
                      <a:r>
                        <a:rPr lang="zh-CN" sz="1000" b="1" kern="100" dirty="0">
                          <a:solidFill>
                            <a:schemeClr val="tx1"/>
                          </a:solidFill>
                          <a:effectLst/>
                          <a:latin typeface="微软雅黑" panose="020B0503020204020204" pitchFamily="34" charset="-122"/>
                          <a:ea typeface="微软雅黑" panose="020B0503020204020204" pitchFamily="34" charset="-122"/>
                        </a:rPr>
                        <a:t>立 管</a:t>
                      </a:r>
                      <a:endParaRPr lang="zh-CN" sz="2000" b="1"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a:txBody>
                    <a:bodyPr/>
                    <a:lstStyle/>
                    <a:p>
                      <a:pPr algn="ctr">
                        <a:lnSpc>
                          <a:spcPct val="200000"/>
                        </a:lnSpc>
                        <a:spcAft>
                          <a:spcPts val="0"/>
                        </a:spcAft>
                      </a:pPr>
                      <a:r>
                        <a:rPr lang="en-US" sz="800" kern="100" dirty="0">
                          <a:solidFill>
                            <a:schemeClr val="tx1"/>
                          </a:solidFill>
                          <a:effectLst/>
                          <a:latin typeface="微软雅黑" panose="020B0503020204020204" pitchFamily="34" charset="-122"/>
                          <a:ea typeface="微软雅黑" panose="020B0503020204020204" pitchFamily="34" charset="-122"/>
                        </a:rPr>
                        <a:t>0.5</a:t>
                      </a:r>
                      <a:endParaRPr 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200000"/>
                        </a:lnSpc>
                        <a:spcAft>
                          <a:spcPts val="0"/>
                        </a:spcAft>
                      </a:pPr>
                      <a:r>
                        <a:rPr lang="en-US" sz="800" kern="100" dirty="0">
                          <a:solidFill>
                            <a:schemeClr val="tx1"/>
                          </a:solidFill>
                          <a:effectLst/>
                          <a:latin typeface="微软雅黑" panose="020B0503020204020204" pitchFamily="34" charset="-122"/>
                          <a:ea typeface="微软雅黑" panose="020B0503020204020204" pitchFamily="34" charset="-122"/>
                        </a:rPr>
                        <a:t>0.6</a:t>
                      </a:r>
                      <a:endParaRPr 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200000"/>
                        </a:lnSpc>
                        <a:spcAft>
                          <a:spcPts val="0"/>
                        </a:spcAft>
                      </a:pPr>
                      <a:r>
                        <a:rPr lang="en-US" sz="800" kern="100">
                          <a:solidFill>
                            <a:schemeClr val="tx1"/>
                          </a:solidFill>
                          <a:effectLst/>
                          <a:latin typeface="微软雅黑" panose="020B0503020204020204" pitchFamily="34" charset="-122"/>
                          <a:ea typeface="微软雅黑" panose="020B0503020204020204" pitchFamily="34" charset="-122"/>
                        </a:rPr>
                        <a:t>0.7</a:t>
                      </a:r>
                      <a:endParaRPr lang="zh-CN" sz="16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200000"/>
                        </a:lnSpc>
                        <a:spcAft>
                          <a:spcPts val="0"/>
                        </a:spcAft>
                      </a:pPr>
                      <a:r>
                        <a:rPr lang="en-US" sz="800" kern="100">
                          <a:solidFill>
                            <a:schemeClr val="tx1"/>
                          </a:solidFill>
                          <a:effectLst/>
                          <a:latin typeface="微软雅黑" panose="020B0503020204020204" pitchFamily="34" charset="-122"/>
                          <a:ea typeface="微软雅黑" panose="020B0503020204020204" pitchFamily="34" charset="-122"/>
                        </a:rPr>
                        <a:t>0.8</a:t>
                      </a:r>
                      <a:endParaRPr lang="zh-CN" sz="16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200000"/>
                        </a:lnSpc>
                        <a:spcAft>
                          <a:spcPts val="0"/>
                        </a:spcAft>
                      </a:pPr>
                      <a:r>
                        <a:rPr lang="en-US" sz="800" kern="100" dirty="0">
                          <a:solidFill>
                            <a:schemeClr val="tx1"/>
                          </a:solidFill>
                          <a:effectLst/>
                          <a:latin typeface="微软雅黑" panose="020B0503020204020204" pitchFamily="34" charset="-122"/>
                          <a:ea typeface="微软雅黑" panose="020B0503020204020204" pitchFamily="34" charset="-122"/>
                        </a:rPr>
                        <a:t>0.9</a:t>
                      </a:r>
                      <a:endParaRPr 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200000"/>
                        </a:lnSpc>
                        <a:spcAft>
                          <a:spcPts val="0"/>
                        </a:spcAft>
                      </a:pPr>
                      <a:r>
                        <a:rPr lang="en-US" sz="800" kern="100">
                          <a:solidFill>
                            <a:schemeClr val="tx1"/>
                          </a:solidFill>
                          <a:effectLst/>
                          <a:latin typeface="微软雅黑" panose="020B0503020204020204" pitchFamily="34" charset="-122"/>
                          <a:ea typeface="微软雅黑" panose="020B0503020204020204" pitchFamily="34" charset="-122"/>
                        </a:rPr>
                        <a:t>1.0</a:t>
                      </a:r>
                      <a:endParaRPr lang="zh-CN" sz="16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200000"/>
                        </a:lnSpc>
                        <a:spcAft>
                          <a:spcPts val="0"/>
                        </a:spcAft>
                      </a:pPr>
                      <a:r>
                        <a:rPr lang="en-US" sz="800" kern="100">
                          <a:solidFill>
                            <a:schemeClr val="tx1"/>
                          </a:solidFill>
                          <a:effectLst/>
                          <a:latin typeface="微软雅黑" panose="020B0503020204020204" pitchFamily="34" charset="-122"/>
                          <a:ea typeface="微软雅黑" panose="020B0503020204020204" pitchFamily="34" charset="-122"/>
                        </a:rPr>
                        <a:t>1.1</a:t>
                      </a:r>
                      <a:endParaRPr lang="zh-CN" sz="16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200000"/>
                        </a:lnSpc>
                        <a:spcAft>
                          <a:spcPts val="0"/>
                        </a:spcAft>
                      </a:pPr>
                      <a:r>
                        <a:rPr lang="en-US" sz="800" kern="100">
                          <a:solidFill>
                            <a:schemeClr val="tx1"/>
                          </a:solidFill>
                          <a:effectLst/>
                          <a:latin typeface="微软雅黑" panose="020B0503020204020204" pitchFamily="34" charset="-122"/>
                          <a:ea typeface="微软雅黑" panose="020B0503020204020204" pitchFamily="34" charset="-122"/>
                        </a:rPr>
                        <a:t>1.3</a:t>
                      </a:r>
                      <a:endParaRPr lang="zh-CN" sz="16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200000"/>
                        </a:lnSpc>
                        <a:spcAft>
                          <a:spcPts val="0"/>
                        </a:spcAft>
                      </a:pPr>
                      <a:r>
                        <a:rPr lang="en-US" sz="800" kern="100">
                          <a:solidFill>
                            <a:schemeClr val="tx1"/>
                          </a:solidFill>
                          <a:effectLst/>
                          <a:latin typeface="微软雅黑" panose="020B0503020204020204" pitchFamily="34" charset="-122"/>
                          <a:ea typeface="微软雅黑" panose="020B0503020204020204" pitchFamily="34" charset="-122"/>
                        </a:rPr>
                        <a:t>1.6</a:t>
                      </a:r>
                      <a:endParaRPr lang="zh-CN" sz="16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200000"/>
                        </a:lnSpc>
                        <a:spcAft>
                          <a:spcPts val="0"/>
                        </a:spcAft>
                      </a:pPr>
                      <a:r>
                        <a:rPr lang="en-US" sz="800" kern="100">
                          <a:solidFill>
                            <a:schemeClr val="tx1"/>
                          </a:solidFill>
                          <a:effectLst/>
                          <a:latin typeface="微软雅黑" panose="020B0503020204020204" pitchFamily="34" charset="-122"/>
                          <a:ea typeface="微软雅黑" panose="020B0503020204020204" pitchFamily="34" charset="-122"/>
                        </a:rPr>
                        <a:t>1.8</a:t>
                      </a:r>
                      <a:endParaRPr lang="zh-CN" sz="16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200000"/>
                        </a:lnSpc>
                        <a:spcAft>
                          <a:spcPts val="0"/>
                        </a:spcAft>
                      </a:pPr>
                      <a:r>
                        <a:rPr lang="en-US" sz="800" kern="100">
                          <a:solidFill>
                            <a:schemeClr val="tx1"/>
                          </a:solidFill>
                          <a:effectLst/>
                          <a:latin typeface="微软雅黑" panose="020B0503020204020204" pitchFamily="34" charset="-122"/>
                          <a:ea typeface="微软雅黑" panose="020B0503020204020204" pitchFamily="34" charset="-122"/>
                        </a:rPr>
                        <a:t>2.0</a:t>
                      </a:r>
                      <a:endParaRPr lang="zh-CN" sz="16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200000"/>
                        </a:lnSpc>
                        <a:spcAft>
                          <a:spcPts val="0"/>
                        </a:spcAft>
                      </a:pPr>
                      <a:r>
                        <a:rPr lang="en-US" sz="800" kern="100">
                          <a:solidFill>
                            <a:schemeClr val="tx1"/>
                          </a:solidFill>
                          <a:effectLst/>
                          <a:latin typeface="微软雅黑" panose="020B0503020204020204" pitchFamily="34" charset="-122"/>
                          <a:ea typeface="微软雅黑" panose="020B0503020204020204" pitchFamily="34" charset="-122"/>
                        </a:rPr>
                        <a:t>2.2</a:t>
                      </a:r>
                      <a:endParaRPr lang="zh-CN" sz="16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200000"/>
                        </a:lnSpc>
                        <a:spcAft>
                          <a:spcPts val="0"/>
                        </a:spcAft>
                      </a:pPr>
                      <a:r>
                        <a:rPr lang="en-US" sz="800" kern="100">
                          <a:solidFill>
                            <a:schemeClr val="tx1"/>
                          </a:solidFill>
                          <a:effectLst/>
                          <a:latin typeface="微软雅黑" panose="020B0503020204020204" pitchFamily="34" charset="-122"/>
                          <a:ea typeface="微软雅黑" panose="020B0503020204020204" pitchFamily="34" charset="-122"/>
                        </a:rPr>
                        <a:t>2.4</a:t>
                      </a:r>
                      <a:endParaRPr lang="zh-CN" sz="16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92075">
                <a:tc vMerge="1">
                  <a:txBody>
                    <a:bodyPr/>
                    <a:lstStyle/>
                    <a:p>
                      <a:endParaRPr lang="zh-CN" altLang="en-US"/>
                    </a:p>
                  </a:txBody>
                  <a:tcPr/>
                </a:tc>
                <a:tc rowSpan="2">
                  <a:txBody>
                    <a:bodyPr/>
                    <a:lstStyle/>
                    <a:p>
                      <a:pPr algn="ctr">
                        <a:lnSpc>
                          <a:spcPct val="200000"/>
                        </a:lnSpc>
                        <a:spcAft>
                          <a:spcPts val="0"/>
                        </a:spcAft>
                      </a:pPr>
                      <a:r>
                        <a:rPr lang="zh-CN" sz="1000" b="1" kern="100" dirty="0">
                          <a:solidFill>
                            <a:schemeClr val="tx1"/>
                          </a:solidFill>
                          <a:effectLst/>
                          <a:latin typeface="微软雅黑" panose="020B0503020204020204" pitchFamily="34" charset="-122"/>
                          <a:ea typeface="微软雅黑" panose="020B0503020204020204" pitchFamily="34" charset="-122"/>
                        </a:rPr>
                        <a:t>水平管</a:t>
                      </a:r>
                      <a:endParaRPr lang="zh-CN" sz="2000" b="1"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lnSpc>
                          <a:spcPct val="200000"/>
                        </a:lnSpc>
                        <a:spcAft>
                          <a:spcPts val="0"/>
                        </a:spcAft>
                      </a:pPr>
                      <a:r>
                        <a:rPr lang="zh-CN" sz="1000" b="1" kern="100" dirty="0">
                          <a:solidFill>
                            <a:schemeClr val="tx1"/>
                          </a:solidFill>
                          <a:effectLst/>
                          <a:latin typeface="微软雅黑" panose="020B0503020204020204" pitchFamily="34" charset="-122"/>
                          <a:ea typeface="微软雅黑" panose="020B0503020204020204" pitchFamily="34" charset="-122"/>
                        </a:rPr>
                        <a:t>冷水管</a:t>
                      </a:r>
                      <a:endParaRPr lang="zh-CN" sz="2000" b="1"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200000"/>
                        </a:lnSpc>
                        <a:spcAft>
                          <a:spcPts val="0"/>
                        </a:spcAft>
                      </a:pPr>
                      <a:r>
                        <a:rPr lang="en-US" sz="800" kern="100" dirty="0">
                          <a:solidFill>
                            <a:schemeClr val="tx1"/>
                          </a:solidFill>
                          <a:effectLst/>
                          <a:latin typeface="微软雅黑" panose="020B0503020204020204" pitchFamily="34" charset="-122"/>
                          <a:ea typeface="微软雅黑" panose="020B0503020204020204" pitchFamily="34" charset="-122"/>
                        </a:rPr>
                        <a:t>0.4</a:t>
                      </a:r>
                      <a:endParaRPr 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200000"/>
                        </a:lnSpc>
                        <a:spcAft>
                          <a:spcPts val="0"/>
                        </a:spcAft>
                      </a:pPr>
                      <a:r>
                        <a:rPr lang="en-US" sz="800" kern="100" dirty="0">
                          <a:solidFill>
                            <a:schemeClr val="tx1"/>
                          </a:solidFill>
                          <a:effectLst/>
                          <a:latin typeface="微软雅黑" panose="020B0503020204020204" pitchFamily="34" charset="-122"/>
                          <a:ea typeface="微软雅黑" panose="020B0503020204020204" pitchFamily="34" charset="-122"/>
                        </a:rPr>
                        <a:t>0.4</a:t>
                      </a:r>
                      <a:endParaRPr 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200000"/>
                        </a:lnSpc>
                        <a:spcAft>
                          <a:spcPts val="0"/>
                        </a:spcAft>
                      </a:pPr>
                      <a:r>
                        <a:rPr lang="en-US" sz="800" kern="100" dirty="0">
                          <a:solidFill>
                            <a:schemeClr val="tx1"/>
                          </a:solidFill>
                          <a:effectLst/>
                          <a:latin typeface="微软雅黑" panose="020B0503020204020204" pitchFamily="34" charset="-122"/>
                          <a:ea typeface="微软雅黑" panose="020B0503020204020204" pitchFamily="34" charset="-122"/>
                        </a:rPr>
                        <a:t>0.5</a:t>
                      </a:r>
                      <a:endParaRPr 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200000"/>
                        </a:lnSpc>
                        <a:spcAft>
                          <a:spcPts val="0"/>
                        </a:spcAft>
                      </a:pPr>
                      <a:r>
                        <a:rPr lang="en-US" sz="800" kern="100" dirty="0">
                          <a:solidFill>
                            <a:schemeClr val="tx1"/>
                          </a:solidFill>
                          <a:effectLst/>
                          <a:latin typeface="微软雅黑" panose="020B0503020204020204" pitchFamily="34" charset="-122"/>
                          <a:ea typeface="微软雅黑" panose="020B0503020204020204" pitchFamily="34" charset="-122"/>
                        </a:rPr>
                        <a:t>0.5</a:t>
                      </a:r>
                      <a:endParaRPr 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200000"/>
                        </a:lnSpc>
                        <a:spcAft>
                          <a:spcPts val="0"/>
                        </a:spcAft>
                      </a:pPr>
                      <a:r>
                        <a:rPr lang="en-US" sz="800" kern="100" dirty="0">
                          <a:solidFill>
                            <a:schemeClr val="tx1"/>
                          </a:solidFill>
                          <a:effectLst/>
                          <a:latin typeface="微软雅黑" panose="020B0503020204020204" pitchFamily="34" charset="-122"/>
                          <a:ea typeface="微软雅黑" panose="020B0503020204020204" pitchFamily="34" charset="-122"/>
                        </a:rPr>
                        <a:t>0.6</a:t>
                      </a:r>
                      <a:endParaRPr 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200000"/>
                        </a:lnSpc>
                        <a:spcAft>
                          <a:spcPts val="0"/>
                        </a:spcAft>
                      </a:pPr>
                      <a:r>
                        <a:rPr lang="en-US" sz="800" kern="100">
                          <a:solidFill>
                            <a:schemeClr val="tx1"/>
                          </a:solidFill>
                          <a:effectLst/>
                          <a:latin typeface="微软雅黑" panose="020B0503020204020204" pitchFamily="34" charset="-122"/>
                          <a:ea typeface="微软雅黑" panose="020B0503020204020204" pitchFamily="34" charset="-122"/>
                        </a:rPr>
                        <a:t>0.7</a:t>
                      </a:r>
                      <a:endParaRPr lang="zh-CN" sz="16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200000"/>
                        </a:lnSpc>
                        <a:spcAft>
                          <a:spcPts val="0"/>
                        </a:spcAft>
                      </a:pPr>
                      <a:r>
                        <a:rPr lang="en-US" sz="800" kern="100" dirty="0">
                          <a:solidFill>
                            <a:schemeClr val="tx1"/>
                          </a:solidFill>
                          <a:effectLst/>
                          <a:latin typeface="微软雅黑" panose="020B0503020204020204" pitchFamily="34" charset="-122"/>
                          <a:ea typeface="微软雅黑" panose="020B0503020204020204" pitchFamily="34" charset="-122"/>
                        </a:rPr>
                        <a:t>0.8</a:t>
                      </a:r>
                      <a:endParaRPr 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200000"/>
                        </a:lnSpc>
                        <a:spcAft>
                          <a:spcPts val="0"/>
                        </a:spcAft>
                      </a:pPr>
                      <a:r>
                        <a:rPr lang="en-US" sz="800" kern="100">
                          <a:solidFill>
                            <a:schemeClr val="tx1"/>
                          </a:solidFill>
                          <a:effectLst/>
                          <a:latin typeface="微软雅黑" panose="020B0503020204020204" pitchFamily="34" charset="-122"/>
                          <a:ea typeface="微软雅黑" panose="020B0503020204020204" pitchFamily="34" charset="-122"/>
                        </a:rPr>
                        <a:t>0.9</a:t>
                      </a:r>
                      <a:endParaRPr lang="zh-CN" sz="16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200000"/>
                        </a:lnSpc>
                        <a:spcAft>
                          <a:spcPts val="0"/>
                        </a:spcAft>
                      </a:pPr>
                      <a:r>
                        <a:rPr lang="en-US" sz="800" kern="100">
                          <a:solidFill>
                            <a:schemeClr val="tx1"/>
                          </a:solidFill>
                          <a:effectLst/>
                          <a:latin typeface="微软雅黑" panose="020B0503020204020204" pitchFamily="34" charset="-122"/>
                          <a:ea typeface="微软雅黑" panose="020B0503020204020204" pitchFamily="34" charset="-122"/>
                        </a:rPr>
                        <a:t>1.0</a:t>
                      </a:r>
                      <a:endParaRPr lang="zh-CN" sz="16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200000"/>
                        </a:lnSpc>
                        <a:spcAft>
                          <a:spcPts val="0"/>
                        </a:spcAft>
                      </a:pPr>
                      <a:r>
                        <a:rPr lang="en-US" sz="800" kern="100">
                          <a:solidFill>
                            <a:schemeClr val="tx1"/>
                          </a:solidFill>
                          <a:effectLst/>
                          <a:latin typeface="微软雅黑" panose="020B0503020204020204" pitchFamily="34" charset="-122"/>
                          <a:ea typeface="微软雅黑" panose="020B0503020204020204" pitchFamily="34" charset="-122"/>
                        </a:rPr>
                        <a:t>1.1</a:t>
                      </a:r>
                      <a:endParaRPr lang="zh-CN" sz="16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200000"/>
                        </a:lnSpc>
                        <a:spcAft>
                          <a:spcPts val="0"/>
                        </a:spcAft>
                      </a:pPr>
                      <a:r>
                        <a:rPr lang="en-US" sz="800" kern="100">
                          <a:solidFill>
                            <a:schemeClr val="tx1"/>
                          </a:solidFill>
                          <a:effectLst/>
                          <a:latin typeface="微软雅黑" panose="020B0503020204020204" pitchFamily="34" charset="-122"/>
                          <a:ea typeface="微软雅黑" panose="020B0503020204020204" pitchFamily="34" charset="-122"/>
                        </a:rPr>
                        <a:t>1.2</a:t>
                      </a:r>
                      <a:endParaRPr lang="zh-CN" sz="16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200000"/>
                        </a:lnSpc>
                        <a:spcAft>
                          <a:spcPts val="0"/>
                        </a:spcAft>
                      </a:pPr>
                      <a:r>
                        <a:rPr lang="en-US" sz="800" kern="100">
                          <a:solidFill>
                            <a:schemeClr val="tx1"/>
                          </a:solidFill>
                          <a:effectLst/>
                          <a:latin typeface="微软雅黑" panose="020B0503020204020204" pitchFamily="34" charset="-122"/>
                          <a:ea typeface="微软雅黑" panose="020B0503020204020204" pitchFamily="34" charset="-122"/>
                        </a:rPr>
                        <a:t>1.35</a:t>
                      </a:r>
                      <a:endParaRPr lang="zh-CN" sz="16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200000"/>
                        </a:lnSpc>
                        <a:spcAft>
                          <a:spcPts val="0"/>
                        </a:spcAft>
                      </a:pPr>
                      <a:r>
                        <a:rPr lang="en-US" sz="800" kern="100">
                          <a:solidFill>
                            <a:schemeClr val="tx1"/>
                          </a:solidFill>
                          <a:effectLst/>
                          <a:latin typeface="微软雅黑" panose="020B0503020204020204" pitchFamily="34" charset="-122"/>
                          <a:ea typeface="微软雅黑" panose="020B0503020204020204" pitchFamily="34" charset="-122"/>
                        </a:rPr>
                        <a:t>1.55</a:t>
                      </a:r>
                      <a:endParaRPr lang="zh-CN" sz="16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91440">
                <a:tc vMerge="1">
                  <a:txBody>
                    <a:bodyPr/>
                    <a:lstStyle/>
                    <a:p>
                      <a:endParaRPr lang="zh-CN" altLang="en-US"/>
                    </a:p>
                  </a:txBody>
                  <a:tcPr/>
                </a:tc>
                <a:tc vMerge="1">
                  <a:txBody>
                    <a:bodyPr/>
                    <a:lstStyle/>
                    <a:p>
                      <a:endParaRPr lang="zh-CN" altLang="en-US"/>
                    </a:p>
                  </a:txBody>
                  <a:tcPr/>
                </a:tc>
                <a:tc>
                  <a:txBody>
                    <a:bodyPr/>
                    <a:lstStyle/>
                    <a:p>
                      <a:pPr algn="just">
                        <a:lnSpc>
                          <a:spcPct val="200000"/>
                        </a:lnSpc>
                        <a:spcAft>
                          <a:spcPts val="0"/>
                        </a:spcAft>
                      </a:pPr>
                      <a:r>
                        <a:rPr lang="zh-CN" sz="1000" b="1" kern="100" dirty="0">
                          <a:solidFill>
                            <a:schemeClr val="tx1"/>
                          </a:solidFill>
                          <a:effectLst/>
                          <a:latin typeface="微软雅黑" panose="020B0503020204020204" pitchFamily="34" charset="-122"/>
                          <a:ea typeface="微软雅黑" panose="020B0503020204020204" pitchFamily="34" charset="-122"/>
                        </a:rPr>
                        <a:t>热水管</a:t>
                      </a:r>
                      <a:endParaRPr lang="zh-CN" sz="2000" b="1"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200000"/>
                        </a:lnSpc>
                        <a:spcAft>
                          <a:spcPts val="0"/>
                        </a:spcAft>
                      </a:pPr>
                      <a:r>
                        <a:rPr lang="en-US" sz="800" kern="100">
                          <a:solidFill>
                            <a:schemeClr val="tx1"/>
                          </a:solidFill>
                          <a:effectLst/>
                          <a:latin typeface="微软雅黑" panose="020B0503020204020204" pitchFamily="34" charset="-122"/>
                          <a:ea typeface="微软雅黑" panose="020B0503020204020204" pitchFamily="34" charset="-122"/>
                        </a:rPr>
                        <a:t>0.2</a:t>
                      </a:r>
                      <a:endParaRPr lang="zh-CN" sz="16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200000"/>
                        </a:lnSpc>
                        <a:spcAft>
                          <a:spcPts val="0"/>
                        </a:spcAft>
                      </a:pPr>
                      <a:r>
                        <a:rPr lang="en-US" sz="800" kern="100">
                          <a:solidFill>
                            <a:schemeClr val="tx1"/>
                          </a:solidFill>
                          <a:effectLst/>
                          <a:latin typeface="微软雅黑" panose="020B0503020204020204" pitchFamily="34" charset="-122"/>
                          <a:ea typeface="微软雅黑" panose="020B0503020204020204" pitchFamily="34" charset="-122"/>
                        </a:rPr>
                        <a:t>0.2</a:t>
                      </a:r>
                      <a:endParaRPr lang="zh-CN" sz="16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200000"/>
                        </a:lnSpc>
                        <a:spcAft>
                          <a:spcPts val="0"/>
                        </a:spcAft>
                      </a:pPr>
                      <a:r>
                        <a:rPr lang="en-US" sz="800" kern="100">
                          <a:solidFill>
                            <a:schemeClr val="tx1"/>
                          </a:solidFill>
                          <a:effectLst/>
                          <a:latin typeface="微软雅黑" panose="020B0503020204020204" pitchFamily="34" charset="-122"/>
                          <a:ea typeface="微软雅黑" panose="020B0503020204020204" pitchFamily="34" charset="-122"/>
                        </a:rPr>
                        <a:t>0.25</a:t>
                      </a:r>
                      <a:endParaRPr lang="zh-CN" sz="1600" kern="10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200000"/>
                        </a:lnSpc>
                        <a:spcAft>
                          <a:spcPts val="0"/>
                        </a:spcAft>
                      </a:pPr>
                      <a:r>
                        <a:rPr lang="en-US" sz="800" kern="100" dirty="0">
                          <a:solidFill>
                            <a:schemeClr val="tx1"/>
                          </a:solidFill>
                          <a:effectLst/>
                          <a:latin typeface="微软雅黑" panose="020B0503020204020204" pitchFamily="34" charset="-122"/>
                          <a:ea typeface="微软雅黑" panose="020B0503020204020204" pitchFamily="34" charset="-122"/>
                        </a:rPr>
                        <a:t>0.3</a:t>
                      </a:r>
                      <a:endParaRPr 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200000"/>
                        </a:lnSpc>
                        <a:spcAft>
                          <a:spcPts val="0"/>
                        </a:spcAft>
                      </a:pPr>
                      <a:r>
                        <a:rPr lang="en-US" sz="800" kern="100" dirty="0">
                          <a:solidFill>
                            <a:schemeClr val="tx1"/>
                          </a:solidFill>
                          <a:effectLst/>
                          <a:latin typeface="微软雅黑" panose="020B0503020204020204" pitchFamily="34" charset="-122"/>
                          <a:ea typeface="微软雅黑" panose="020B0503020204020204" pitchFamily="34" charset="-122"/>
                        </a:rPr>
                        <a:t>0.3</a:t>
                      </a:r>
                      <a:endParaRPr 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200000"/>
                        </a:lnSpc>
                        <a:spcAft>
                          <a:spcPts val="0"/>
                        </a:spcAft>
                      </a:pPr>
                      <a:r>
                        <a:rPr lang="en-US" sz="800" kern="100" dirty="0">
                          <a:solidFill>
                            <a:schemeClr val="tx1"/>
                          </a:solidFill>
                          <a:effectLst/>
                          <a:latin typeface="微软雅黑" panose="020B0503020204020204" pitchFamily="34" charset="-122"/>
                          <a:ea typeface="微软雅黑" panose="020B0503020204020204" pitchFamily="34" charset="-122"/>
                        </a:rPr>
                        <a:t>0.35</a:t>
                      </a:r>
                      <a:endParaRPr 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200000"/>
                        </a:lnSpc>
                        <a:spcAft>
                          <a:spcPts val="0"/>
                        </a:spcAft>
                      </a:pPr>
                      <a:r>
                        <a:rPr lang="en-US" sz="800" kern="100" dirty="0">
                          <a:solidFill>
                            <a:schemeClr val="tx1"/>
                          </a:solidFill>
                          <a:effectLst/>
                          <a:latin typeface="微软雅黑" panose="020B0503020204020204" pitchFamily="34" charset="-122"/>
                          <a:ea typeface="微软雅黑" panose="020B0503020204020204" pitchFamily="34" charset="-122"/>
                        </a:rPr>
                        <a:t>0.4</a:t>
                      </a:r>
                      <a:endParaRPr 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200000"/>
                        </a:lnSpc>
                        <a:spcAft>
                          <a:spcPts val="0"/>
                        </a:spcAft>
                      </a:pPr>
                      <a:r>
                        <a:rPr lang="en-US" sz="800" kern="100" dirty="0">
                          <a:solidFill>
                            <a:schemeClr val="tx1"/>
                          </a:solidFill>
                          <a:effectLst/>
                          <a:latin typeface="微软雅黑" panose="020B0503020204020204" pitchFamily="34" charset="-122"/>
                          <a:ea typeface="微软雅黑" panose="020B0503020204020204" pitchFamily="34" charset="-122"/>
                        </a:rPr>
                        <a:t>0.5</a:t>
                      </a:r>
                      <a:endParaRPr 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200000"/>
                        </a:lnSpc>
                        <a:spcAft>
                          <a:spcPts val="0"/>
                        </a:spcAft>
                      </a:pPr>
                      <a:r>
                        <a:rPr lang="en-US" sz="800" kern="100" dirty="0">
                          <a:solidFill>
                            <a:schemeClr val="tx1"/>
                          </a:solidFill>
                          <a:effectLst/>
                          <a:latin typeface="微软雅黑" panose="020B0503020204020204" pitchFamily="34" charset="-122"/>
                          <a:ea typeface="微软雅黑" panose="020B0503020204020204" pitchFamily="34" charset="-122"/>
                        </a:rPr>
                        <a:t>0.6</a:t>
                      </a:r>
                      <a:endParaRPr 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200000"/>
                        </a:lnSpc>
                        <a:spcAft>
                          <a:spcPts val="0"/>
                        </a:spcAft>
                      </a:pPr>
                      <a:r>
                        <a:rPr lang="en-US" sz="800" kern="100" dirty="0">
                          <a:solidFill>
                            <a:schemeClr val="tx1"/>
                          </a:solidFill>
                          <a:effectLst/>
                          <a:latin typeface="微软雅黑" panose="020B0503020204020204" pitchFamily="34" charset="-122"/>
                          <a:ea typeface="微软雅黑" panose="020B0503020204020204" pitchFamily="34" charset="-122"/>
                        </a:rPr>
                        <a:t>0.7</a:t>
                      </a:r>
                      <a:endParaRPr 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200000"/>
                        </a:lnSpc>
                        <a:spcAft>
                          <a:spcPts val="0"/>
                        </a:spcAft>
                      </a:pPr>
                      <a:r>
                        <a:rPr lang="en-US" sz="800" kern="100" dirty="0">
                          <a:solidFill>
                            <a:schemeClr val="tx1"/>
                          </a:solidFill>
                          <a:effectLst/>
                          <a:latin typeface="微软雅黑" panose="020B0503020204020204" pitchFamily="34" charset="-122"/>
                          <a:ea typeface="微软雅黑" panose="020B0503020204020204" pitchFamily="34" charset="-122"/>
                        </a:rPr>
                        <a:t>0.8</a:t>
                      </a:r>
                      <a:endParaRPr 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200000"/>
                        </a:lnSpc>
                        <a:spcAft>
                          <a:spcPts val="0"/>
                        </a:spcAft>
                      </a:pPr>
                      <a:r>
                        <a:rPr lang="en-US" sz="800" kern="100" dirty="0">
                          <a:solidFill>
                            <a:schemeClr val="tx1"/>
                          </a:solidFill>
                          <a:effectLst/>
                          <a:latin typeface="微软雅黑" panose="020B0503020204020204" pitchFamily="34" charset="-122"/>
                          <a:ea typeface="微软雅黑" panose="020B0503020204020204" pitchFamily="34" charset="-122"/>
                        </a:rPr>
                        <a:t> </a:t>
                      </a:r>
                      <a:endParaRPr 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BlToTr w="12700" cap="flat" cmpd="sng" algn="ctr">
                      <a:solidFill>
                        <a:schemeClr val="tx1"/>
                      </a:solidFill>
                      <a:prstDash val="solid"/>
                      <a:round/>
                      <a:headEnd type="none" w="med" len="med"/>
                      <a:tailEnd type="none" w="med" len="med"/>
                    </a:lnBlToTr>
                    <a:noFill/>
                  </a:tcPr>
                </a:tc>
                <a:tc>
                  <a:txBody>
                    <a:bodyPr/>
                    <a:lstStyle/>
                    <a:p>
                      <a:pPr algn="ctr">
                        <a:lnSpc>
                          <a:spcPct val="200000"/>
                        </a:lnSpc>
                        <a:spcAft>
                          <a:spcPts val="0"/>
                        </a:spcAft>
                      </a:pPr>
                      <a:r>
                        <a:rPr lang="en-US" sz="800" kern="100" dirty="0">
                          <a:solidFill>
                            <a:schemeClr val="tx1"/>
                          </a:solidFill>
                          <a:effectLst/>
                          <a:latin typeface="微软雅黑" panose="020B0503020204020204" pitchFamily="34" charset="-122"/>
                          <a:ea typeface="微软雅黑" panose="020B0503020204020204" pitchFamily="34" charset="-122"/>
                        </a:rPr>
                        <a:t> </a:t>
                      </a:r>
                      <a:endParaRPr lang="zh-CN" sz="1600" kern="100"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BlToTr w="12700" cap="flat" cmpd="sng" algn="ctr">
                      <a:solidFill>
                        <a:schemeClr val="tx1"/>
                      </a:solidFill>
                      <a:prstDash val="solid"/>
                      <a:round/>
                      <a:headEnd type="none" w="med" len="med"/>
                      <a:tailEnd type="none" w="med" len="med"/>
                    </a:lnBlToTr>
                    <a:noFill/>
                  </a:tcPr>
                </a:tc>
                <a:extLst>
                  <a:ext uri="{0D108BD9-81ED-4DB2-BD59-A6C34878D82A}">
                    <a16:rowId xmlns:a16="http://schemas.microsoft.com/office/drawing/2014/main" val="10003"/>
                  </a:ext>
                </a:extLst>
              </a:tr>
            </a:tbl>
          </a:graphicData>
        </a:graphic>
      </p:graphicFrame>
      <p:graphicFrame>
        <p:nvGraphicFramePr>
          <p:cNvPr id="7" name="表格 6"/>
          <p:cNvGraphicFramePr>
            <a:graphicFrameLocks noGrp="1"/>
          </p:cNvGraphicFramePr>
          <p:nvPr>
            <p:extLst>
              <p:ext uri="{D42A27DB-BD31-4B8C-83A1-F6EECF244321}">
                <p14:modId xmlns:p14="http://schemas.microsoft.com/office/powerpoint/2010/main" val="2539682617"/>
              </p:ext>
            </p:extLst>
          </p:nvPr>
        </p:nvGraphicFramePr>
        <p:xfrm>
          <a:off x="1151732" y="4608239"/>
          <a:ext cx="9361040" cy="1224136"/>
        </p:xfrm>
        <a:graphic>
          <a:graphicData uri="http://schemas.openxmlformats.org/drawingml/2006/table">
            <a:tbl>
              <a:tblPr/>
              <a:tblGrid>
                <a:gridCol w="9361040">
                  <a:extLst>
                    <a:ext uri="{9D8B030D-6E8A-4147-A177-3AD203B41FA5}">
                      <a16:colId xmlns:a16="http://schemas.microsoft.com/office/drawing/2014/main" val="20000"/>
                    </a:ext>
                  </a:extLst>
                </a:gridCol>
              </a:tblGrid>
              <a:tr h="1224136">
                <a:tc>
                  <a:txBody>
                    <a:bodyPr/>
                    <a:lstStyle/>
                    <a:p>
                      <a:endParaRPr lang="zh-CN" altLang="en-US" dirty="0"/>
                    </a:p>
                  </a:txBody>
                  <a:tcPr>
                    <a:lnL w="38100" cmpd="sng">
                      <a:solidFill>
                        <a:schemeClr val="tx1"/>
                      </a:solidFill>
                      <a:prstDash val="solid"/>
                    </a:lnL>
                    <a:lnR w="38100" cmpd="sng">
                      <a:solidFill>
                        <a:schemeClr val="tx1"/>
                      </a:solidFill>
                      <a:prstDash val="solid"/>
                    </a:lnR>
                    <a:lnT w="38100" cmpd="sng">
                      <a:solidFill>
                        <a:schemeClr val="tx1"/>
                      </a:solidFill>
                      <a:prstDash val="solid"/>
                    </a:lnT>
                    <a:lnB w="38100" cmpd="sng">
                      <a:solidFill>
                        <a:schemeClr val="tx1"/>
                      </a:solidFill>
                      <a:prstDash val="solid"/>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88174502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6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7898" y="914871"/>
            <a:ext cx="3946238" cy="3105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图片 58" descr="https://timgsa.baidu.com/timg?image&amp;quality=80&amp;size=b9999_10000&amp;sec=1542024400329&amp;di=20e87247e3a8dd22454bdef1f212dabd&amp;imgtype=0&amp;src=http%3A%2F%2Fclubfiles.libaclub.com%2F2012%2F08%2F27%2F17%2F3564834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66125" y="1655911"/>
            <a:ext cx="3696146" cy="207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nvGraphicFramePr>
        <p:xfrm>
          <a:off x="432016" y="4049988"/>
          <a:ext cx="10800471" cy="1897122"/>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237467">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622802">
                <a:tc>
                  <a:txBody>
                    <a:bodyPr/>
                    <a:lstStyle/>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just" defTabSz="864017" rtl="0" eaLnBrk="1" fontAlgn="base" latinLnBrk="0" hangingPunct="1">
                        <a:lnSpc>
                          <a:spcPts val="1200"/>
                        </a:lnSpc>
                        <a:spcBef>
                          <a:spcPct val="0"/>
                        </a:spcBef>
                        <a:spcAft>
                          <a:spcPts val="0"/>
                        </a:spcAft>
                        <a:buClrTx/>
                        <a:buSzTx/>
                        <a:buFont typeface="Arial" panose="020B0604020202020204" pitchFamily="34" charset="0"/>
                        <a:buNone/>
                      </a:pP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闭水试验→准备工作→放线→排版→门槛底部防水加强处理→铺地面石材或地砖→养护→保护→保洁交付</a:t>
                      </a:r>
                    </a:p>
                    <a:p>
                      <a:pPr marL="0" marR="0" lvl="0" indent="0" algn="just" defTabSz="864017" rtl="0" eaLnBrk="1" fontAlgn="base" latinLnBrk="0" hangingPunct="1">
                        <a:lnSpc>
                          <a:spcPts val="1200"/>
                        </a:lnSpc>
                        <a:spcBef>
                          <a:spcPct val="0"/>
                        </a:spcBef>
                        <a:spcAft>
                          <a:spcPts val="0"/>
                        </a:spcAft>
                        <a:buClrTx/>
                        <a:buSzTx/>
                        <a:buFont typeface="Arial" panose="020B0604020202020204" pitchFamily="34" charset="0"/>
                        <a:buNone/>
                        <a:tabLs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algn="just" defTabSz="864017" rtl="0" eaLnBrk="1" latinLnBrk="0" hangingPunct="1">
                        <a:lnSpc>
                          <a:spcPts val="1200"/>
                        </a:lnSpc>
                        <a:spcAft>
                          <a:spcPts val="0"/>
                        </a:spcAft>
                      </a:pP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）设计必须确保室内外建筑完成面高差≥</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50mm</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          </a:t>
                      </a:r>
                      <a:endPar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algn="just" defTabSz="864017" rtl="0" eaLnBrk="1" latinLnBrk="0" hangingPunct="1">
                        <a:lnSpc>
                          <a:spcPts val="1200"/>
                        </a:lnSpc>
                        <a:spcAft>
                          <a:spcPts val="0"/>
                        </a:spcAft>
                      </a:pP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）防水施工必须按照集团防渗漏指引进行。</a:t>
                      </a:r>
                    </a:p>
                    <a:p>
                      <a:pPr marL="0" marR="0" lvl="0" indent="0" algn="l" defTabSz="755650" rtl="0" eaLnBrk="1" fontAlgn="base" latinLnBrk="0" hangingPunct="1">
                        <a:lnSpc>
                          <a:spcPts val="1200"/>
                        </a:lnSpc>
                        <a:spcBef>
                          <a:spcPct val="0"/>
                        </a:spcBef>
                        <a:spcAft>
                          <a:spcPct val="0"/>
                        </a:spcAft>
                        <a:buClrTx/>
                        <a:buSzTx/>
                        <a:buFont typeface="Arial" panose="020B0604020202020204" pitchFamily="34" charset="0"/>
                        <a:buNone/>
                        <a:tabLst/>
                      </a:pP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3</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）阳台门底部必须施作砼反坎，防水涂刷至反坎上，并做防水加强处理。</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3596021312"/>
              </p:ext>
            </p:extLst>
          </p:nvPr>
        </p:nvGraphicFramePr>
        <p:xfrm>
          <a:off x="8386250" y="647800"/>
          <a:ext cx="2845873" cy="1132275"/>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564797">
                <a:tc>
                  <a:txBody>
                    <a:bodyPr/>
                    <a:lstStyle/>
                    <a:p>
                      <a:pPr algn="l"/>
                      <a:endParaRPr lang="en-US" altLang="zh-CN" sz="1200" dirty="0">
                        <a:solidFill>
                          <a:schemeClr val="tx1"/>
                        </a:solidFill>
                        <a:latin typeface="微软雅黑" panose="020B0503020204020204" pitchFamily="34" charset="-122"/>
                        <a:ea typeface="微软雅黑" panose="020B0503020204020204" pitchFamily="34" charset="-122"/>
                      </a:endParaRPr>
                    </a:p>
                    <a:p>
                      <a:pPr algn="l"/>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endParaRPr lang="en-US" altLang="zh-CN" sz="1200" b="0" dirty="0">
                        <a:solidFill>
                          <a:schemeClr val="tx1"/>
                        </a:solidFill>
                        <a:latin typeface="微软雅黑" panose="020B0503020204020204" pitchFamily="34" charset="-122"/>
                        <a:ea typeface="微软雅黑" panose="020B0503020204020204" pitchFamily="34" charset="-122"/>
                      </a:endParaRPr>
                    </a:p>
                    <a:p>
                      <a:pPr algn="l"/>
                      <a:r>
                        <a:rPr lang="zh-CN" altLang="en-US" sz="1200" b="0" dirty="0">
                          <a:solidFill>
                            <a:schemeClr val="tx1"/>
                          </a:solidFill>
                          <a:latin typeface="微软雅黑" panose="020B0503020204020204" pitchFamily="34" charset="-122"/>
                          <a:ea typeface="微软雅黑" panose="020B0503020204020204" pitchFamily="34" charset="-122"/>
                        </a:rPr>
                        <a:t>地面工程细部节点构造</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567478">
                <a:tc>
                  <a:txBody>
                    <a:bodyPr/>
                    <a:lstStyle/>
                    <a:p>
                      <a:pPr algn="l"/>
                      <a:endParaRPr lang="en-US" altLang="zh-CN" sz="1200" b="1" dirty="0">
                        <a:solidFill>
                          <a:schemeClr val="tx1"/>
                        </a:solidFill>
                        <a:latin typeface="微软雅黑" panose="020B0503020204020204" pitchFamily="34" charset="-122"/>
                        <a:ea typeface="微软雅黑" panose="020B0503020204020204" pitchFamily="34" charset="-122"/>
                      </a:endParaRPr>
                    </a:p>
                    <a:p>
                      <a:pPr algn="l"/>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864017" rtl="0" eaLnBrk="1" latinLnBrk="0" hangingPunct="1">
                        <a:spcAft>
                          <a:spcPts val="0"/>
                        </a:spcAft>
                      </a:pPr>
                      <a:r>
                        <a:rPr lang="zh-CN" altLang="zh-CN" sz="1200" b="0" kern="1200" dirty="0">
                          <a:solidFill>
                            <a:schemeClr val="tx1"/>
                          </a:solidFill>
                          <a:latin typeface="微软雅黑" panose="020B0503020204020204" pitchFamily="34" charset="-122"/>
                          <a:ea typeface="微软雅黑" panose="020B0503020204020204" pitchFamily="34" charset="-122"/>
                          <a:cs typeface="+mn-cs"/>
                        </a:rPr>
                        <a:t>阳台移门门槛施工通用节点图</a:t>
                      </a:r>
                      <a:r>
                        <a:rPr lang="en-US" altLang="zh-CN" sz="1200" b="0" kern="1200" dirty="0">
                          <a:solidFill>
                            <a:schemeClr val="tx1"/>
                          </a:solidFill>
                          <a:latin typeface="微软雅黑" panose="020B0503020204020204" pitchFamily="34" charset="-122"/>
                          <a:ea typeface="微软雅黑" panose="020B0503020204020204" pitchFamily="34" charset="-122"/>
                          <a:cs typeface="+mn-cs"/>
                        </a:rPr>
                        <a:t>02</a:t>
                      </a:r>
                      <a:endParaRPr lang="zh-CN" altLang="zh-CN" sz="1200" b="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graphicFrame>
        <p:nvGraphicFramePr>
          <p:cNvPr id="13" name="表格 12"/>
          <p:cNvGraphicFramePr>
            <a:graphicFrameLocks noGrp="1"/>
          </p:cNvGraphicFramePr>
          <p:nvPr/>
        </p:nvGraphicFramePr>
        <p:xfrm>
          <a:off x="4466854" y="687946"/>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spTree>
    <p:extLst>
      <p:ext uri="{BB962C8B-B14F-4D97-AF65-F5344CB8AC3E}">
        <p14:creationId xmlns:p14="http://schemas.microsoft.com/office/powerpoint/2010/main" val="70302180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4294967295"/>
          </p:nvPr>
        </p:nvSpPr>
        <p:spPr>
          <a:xfrm>
            <a:off x="11088688" y="6097588"/>
            <a:ext cx="431800" cy="284162"/>
          </a:xfrm>
        </p:spPr>
        <p:txBody>
          <a:bodyPr>
            <a:normAutofit fontScale="25000" lnSpcReduction="20000"/>
          </a:bodyPr>
          <a:lstStyle/>
          <a:p>
            <a:r>
              <a:rPr lang="zh-CN" altLang="en-US" dirty="0">
                <a:solidFill>
                  <a:schemeClr val="tx1"/>
                </a:solidFill>
                <a:latin typeface="微软雅黑" panose="020B0503020204020204" pitchFamily="34" charset="-122"/>
                <a:ea typeface="微软雅黑" panose="020B0503020204020204" pitchFamily="34" charset="-122"/>
              </a:rPr>
              <a:t>目录</a:t>
            </a:r>
          </a:p>
        </p:txBody>
      </p:sp>
      <p:sp>
        <p:nvSpPr>
          <p:cNvPr id="4" name="文本占位符 1"/>
          <p:cNvSpPr>
            <a:spLocks noGrp="1"/>
          </p:cNvSpPr>
          <p:nvPr>
            <p:ph type="body" sz="quarter" idx="4294967295"/>
          </p:nvPr>
        </p:nvSpPr>
        <p:spPr>
          <a:xfrm>
            <a:off x="790575" y="2755900"/>
            <a:ext cx="10729913" cy="1112838"/>
          </a:xfrm>
          <a:prstGeom prst="rect">
            <a:avLst/>
          </a:prstGeom>
        </p:spPr>
        <p:txBody>
          <a:bodyPr/>
          <a:lstStyle/>
          <a:p>
            <a:pPr marL="0" lvl="0" indent="0" algn="ctr">
              <a:buNone/>
            </a:pPr>
            <a:r>
              <a:rPr lang="zh-CN" altLang="en-US" sz="4400" dirty="0">
                <a:latin typeface="微软雅黑" panose="020B0503020204020204" pitchFamily="34" charset="-122"/>
                <a:ea typeface="微软雅黑" panose="020B0503020204020204" pitchFamily="34" charset="-122"/>
              </a:rPr>
              <a:t>第五章  墙面</a:t>
            </a:r>
            <a:r>
              <a:rPr lang="zh-CN" altLang="zh-CN" sz="4400" dirty="0">
                <a:latin typeface="微软雅黑" panose="020B0503020204020204" pitchFamily="34" charset="-122"/>
                <a:ea typeface="微软雅黑" panose="020B0503020204020204" pitchFamily="34" charset="-122"/>
              </a:rPr>
              <a:t>工程细部节点构造标准</a:t>
            </a:r>
          </a:p>
        </p:txBody>
      </p:sp>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9387477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46"/>
          <p:cNvPicPr>
            <a:picLocks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31652" y="1080000"/>
            <a:ext cx="3960000" cy="28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1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464100" y="1080000"/>
            <a:ext cx="1800000" cy="2880000"/>
          </a:xfrm>
          <a:prstGeom prst="rect">
            <a:avLst/>
          </a:prstGeom>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nvGraphicFramePr>
        <p:xfrm>
          <a:off x="432016" y="4049988"/>
          <a:ext cx="10800471" cy="1897122"/>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237467">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622802">
                <a:tc>
                  <a:txBody>
                    <a:bodyPr/>
                    <a:lstStyle/>
                    <a:p>
                      <a:pPr marL="0" indent="0" algn="just" defTabSz="864017" rtl="0" eaLnBrk="1" latinLnBrk="0" hangingPunct="1">
                        <a:lnSpc>
                          <a:spcPct val="1000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just" defTabSz="864017" rtl="0" eaLnBrk="1" fontAlgn="base" latinLnBrk="0" hangingPunct="1">
                        <a:lnSpc>
                          <a:spcPct val="100000"/>
                        </a:lnSpc>
                        <a:spcBef>
                          <a:spcPct val="0"/>
                        </a:spcBef>
                        <a:spcAft>
                          <a:spcPts val="0"/>
                        </a:spcAft>
                        <a:buClrTx/>
                        <a:buSzTx/>
                        <a:buFont typeface="Arial" panose="020B0604020202020204" pitchFamily="34" charset="0"/>
                        <a:buNone/>
                      </a:pP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施工准备→钢架焊制→除渣防锈→石材干挂→嵌缝→晶面处理→成品保护→保洁交付</a:t>
                      </a:r>
                    </a:p>
                    <a:p>
                      <a:pPr marL="0" marR="0" lvl="0" indent="0" algn="just" defTabSz="864017" rtl="0" eaLnBrk="1" fontAlgn="base" latinLnBrk="0" hangingPunct="1">
                        <a:lnSpc>
                          <a:spcPct val="100000"/>
                        </a:lnSpc>
                        <a:spcBef>
                          <a:spcPct val="0"/>
                        </a:spcBef>
                        <a:spcAft>
                          <a:spcPts val="0"/>
                        </a:spcAft>
                        <a:buClrTx/>
                        <a:buSzTx/>
                        <a:buFont typeface="Arial" panose="020B0604020202020204" pitchFamily="34" charset="0"/>
                        <a:buNone/>
                        <a:tabLs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indent="0">
                        <a:lnSpc>
                          <a:spcPct val="100000"/>
                        </a:lnSpc>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主材：</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品种</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及质地；大板关注色泽</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纹理、尺寸、厚度；检测关注</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物理属性、放射性</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；加工关注加工</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尺寸</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平整</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度</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石材防护、</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不得有缺</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边掉</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角、裂纹</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indent="0">
                        <a:lnSpc>
                          <a:spcPct val="100000"/>
                        </a:lnSpc>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辅材：骨架材料关注是否热镀锌，壁厚；是否</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304</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不锈钢冲压干挂件、结构胶品质。</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indent="0">
                        <a:lnSpc>
                          <a:spcPct val="100000"/>
                        </a:lnSpc>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基层：钢架焊接关注墙高小于</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2.5m</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，可使用</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槽钢</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角钢；墙高大于</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2.5m</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，可使用</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8#</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槽钢</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角钢；焊接质量关注除渣、二度防锈。</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indent="0">
                        <a:lnSpc>
                          <a:spcPct val="100000"/>
                        </a:lnSpc>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面层：接缝横平竖直、缝宽均匀；阴阳角压向正确；线条出墙厚度一致、接口平直；石材上开孔洞口规则无毛边，大小合适。</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indent="0">
                        <a:lnSpc>
                          <a:spcPct val="100000"/>
                        </a:lnSpc>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另外：墙面石材减少晶面处理、重点前控石材出场品质。</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1217470559"/>
              </p:ext>
            </p:extLst>
          </p:nvPr>
        </p:nvGraphicFramePr>
        <p:xfrm>
          <a:off x="8386250" y="647800"/>
          <a:ext cx="2845873" cy="1132275"/>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564797">
                <a:tc>
                  <a:txBody>
                    <a:bodyPr/>
                    <a:lstStyle/>
                    <a:p>
                      <a:pPr algn="l"/>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zh-CN" altLang="en-US" sz="1200" b="0" dirty="0">
                          <a:solidFill>
                            <a:schemeClr val="tx1"/>
                          </a:solidFill>
                          <a:latin typeface="微软雅黑" panose="020B0503020204020204" pitchFamily="34" charset="-122"/>
                          <a:ea typeface="微软雅黑" panose="020B0503020204020204" pitchFamily="34" charset="-122"/>
                        </a:rPr>
                        <a:t>墙面</a:t>
                      </a:r>
                      <a:r>
                        <a:rPr lang="zh-CN" altLang="zh-CN" sz="1200" b="0" dirty="0">
                          <a:solidFill>
                            <a:schemeClr val="tx1"/>
                          </a:solidFill>
                          <a:latin typeface="微软雅黑" panose="020B0503020204020204" pitchFamily="34" charset="-122"/>
                          <a:ea typeface="微软雅黑" panose="020B0503020204020204" pitchFamily="34" charset="-122"/>
                        </a:rPr>
                        <a:t>工程细部节点构造</a:t>
                      </a:r>
                      <a:endParaRPr lang="zh-CN" altLang="en-US" sz="1200" b="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567478">
                <a:tc>
                  <a:txBody>
                    <a:bodyPr/>
                    <a:lstStyle/>
                    <a:p>
                      <a:pPr algn="l"/>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864017" rtl="0" eaLnBrk="1" latinLnBrk="0" hangingPunct="1">
                        <a:spcAft>
                          <a:spcPts val="0"/>
                        </a:spcAft>
                      </a:pPr>
                      <a:r>
                        <a:rPr lang="zh-CN" altLang="en-US" sz="1200" b="0" kern="1200" dirty="0">
                          <a:solidFill>
                            <a:schemeClr val="tx1"/>
                          </a:solidFill>
                          <a:effectLst/>
                          <a:latin typeface="微软雅黑" panose="020B0503020204020204" pitchFamily="34" charset="-122"/>
                          <a:ea typeface="微软雅黑" panose="020B0503020204020204" pitchFamily="34" charset="-122"/>
                          <a:cs typeface="+mn-cs"/>
                        </a:rPr>
                        <a:t>石材干挂安装</a:t>
                      </a:r>
                      <a:r>
                        <a:rPr lang="zh-CN" altLang="zh-CN" sz="1200" b="0" kern="1200" dirty="0">
                          <a:solidFill>
                            <a:schemeClr val="tx1"/>
                          </a:solidFill>
                          <a:latin typeface="微软雅黑" panose="020B0503020204020204" pitchFamily="34" charset="-122"/>
                          <a:ea typeface="微软雅黑" panose="020B0503020204020204" pitchFamily="34" charset="-122"/>
                          <a:cs typeface="+mn-cs"/>
                        </a:rPr>
                        <a:t>施工通用节点图</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graphicFrame>
        <p:nvGraphicFramePr>
          <p:cNvPr id="13" name="表格 12"/>
          <p:cNvGraphicFramePr>
            <a:graphicFrameLocks noGrp="1"/>
          </p:cNvGraphicFramePr>
          <p:nvPr/>
        </p:nvGraphicFramePr>
        <p:xfrm>
          <a:off x="4466854" y="687946"/>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spTree>
    <p:extLst>
      <p:ext uri="{BB962C8B-B14F-4D97-AF65-F5344CB8AC3E}">
        <p14:creationId xmlns:p14="http://schemas.microsoft.com/office/powerpoint/2010/main" val="377540202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46"/>
          <p:cNvPicPr>
            <a:picLocks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31652" y="1080000"/>
            <a:ext cx="3960000" cy="28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16"/>
          <p:cNvPicPr>
            <a:picLocks/>
          </p:cNvPicPr>
          <p:nvPr/>
        </p:nvPicPr>
        <p:blipFill>
          <a:blip r:embed="rId3">
            <a:extLst>
              <a:ext uri="{28A0092B-C50C-407E-A947-70E740481C1C}">
                <a14:useLocalDpi xmlns:a14="http://schemas.microsoft.com/office/drawing/2010/main" val="0"/>
              </a:ext>
            </a:extLst>
          </a:blip>
          <a:stretch>
            <a:fillRect/>
          </a:stretch>
        </p:blipFill>
        <p:spPr>
          <a:xfrm>
            <a:off x="4392000" y="1080000"/>
            <a:ext cx="3960000" cy="2880000"/>
          </a:xfrm>
          <a:prstGeom prst="rect">
            <a:avLst/>
          </a:prstGeom>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nvGraphicFramePr>
        <p:xfrm>
          <a:off x="432016" y="4049988"/>
          <a:ext cx="10800471" cy="1897122"/>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237467">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622802">
                <a:tc>
                  <a:txBody>
                    <a:bodyPr/>
                    <a:lstStyle/>
                    <a:p>
                      <a:pPr marL="0" indent="0" algn="just" defTabSz="864017" rtl="0" eaLnBrk="1" latinLnBrk="0" hangingPunct="1">
                        <a:lnSpc>
                          <a:spcPct val="1000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just" defTabSz="864017" rtl="0" eaLnBrk="1" fontAlgn="base" latinLnBrk="0" hangingPunct="1">
                        <a:lnSpc>
                          <a:spcPct val="100000"/>
                        </a:lnSpc>
                        <a:spcBef>
                          <a:spcPct val="0"/>
                        </a:spcBef>
                        <a:spcAft>
                          <a:spcPts val="0"/>
                        </a:spcAft>
                        <a:buClrTx/>
                        <a:buSzTx/>
                        <a:buFont typeface="Arial" panose="020B0604020202020204" pitchFamily="34" charset="0"/>
                        <a:buNone/>
                      </a:pP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施工准备→干挂件安装→石材点挂（随装随灌浆）→嵌缝→晶面处理→成品保护→保洁交付</a:t>
                      </a:r>
                    </a:p>
                    <a:p>
                      <a:pPr marL="0" marR="0" lvl="0" indent="0" algn="just" defTabSz="864017" rtl="0" eaLnBrk="1" fontAlgn="base" latinLnBrk="0" hangingPunct="1">
                        <a:lnSpc>
                          <a:spcPct val="100000"/>
                        </a:lnSpc>
                        <a:spcBef>
                          <a:spcPct val="0"/>
                        </a:spcBef>
                        <a:spcAft>
                          <a:spcPts val="0"/>
                        </a:spcAft>
                        <a:buClrTx/>
                        <a:buSzTx/>
                        <a:buFont typeface="Arial" panose="020B0604020202020204" pitchFamily="34" charset="0"/>
                        <a:buNone/>
                        <a:tabLs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indent="0">
                        <a:lnSpc>
                          <a:spcPct val="100000"/>
                        </a:lnSpc>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主材：</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品种</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及质地；大板关注色泽</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纹理、尺寸、厚度；检测关注</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物理属性、放射性</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；加工关注加工</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尺寸</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平整</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度</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石材防护、</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不得有缺</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边掉</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角、裂纹</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indent="0">
                        <a:lnSpc>
                          <a:spcPct val="100000"/>
                        </a:lnSpc>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辅材：是否</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304</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不锈钢冲压干挂件；灌浆料常规选用</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P.C.32.5</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的普通硅酸盐水泥</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浅色石材</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用</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P.C.32.5</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的建筑白水泥。</a:t>
                      </a:r>
                    </a:p>
                    <a:p>
                      <a:pPr indent="0">
                        <a:lnSpc>
                          <a:spcPct val="100000"/>
                        </a:lnSpc>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基层：挂件安装牢固；若破坏防水需修补到位。 </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面层：灌浆质量重点关注</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分次灌浆，第一次不得超过石板高度的三分之一，待砂浆初凝后进行第二次灌浆，高度为石板的二分之一。第三层灌浆至低于石板上口 </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50mm</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处为止。</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每日灌浆高度不得高于</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1.5m</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；观感质量关注点同干挂工艺。</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864017" rtl="0" eaLnBrk="1" fontAlgn="auto" latinLnBrk="0" hangingPunct="1">
                        <a:lnSpc>
                          <a:spcPct val="1000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其他：灌浆法石材重点关注防护，现场需增加一道背面防护。墙面石材减少晶面处理、重点前控石材出场品质。</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3940195847"/>
              </p:ext>
            </p:extLst>
          </p:nvPr>
        </p:nvGraphicFramePr>
        <p:xfrm>
          <a:off x="8386250" y="647800"/>
          <a:ext cx="2845873" cy="1132275"/>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564797">
                <a:tc>
                  <a:txBody>
                    <a:bodyPr/>
                    <a:lstStyle/>
                    <a:p>
                      <a:pPr algn="l"/>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zh-CN" altLang="en-US" sz="1200" b="0" dirty="0">
                          <a:solidFill>
                            <a:schemeClr val="tx1"/>
                          </a:solidFill>
                          <a:latin typeface="微软雅黑" panose="020B0503020204020204" pitchFamily="34" charset="-122"/>
                          <a:ea typeface="微软雅黑" panose="020B0503020204020204" pitchFamily="34" charset="-122"/>
                        </a:rPr>
                        <a:t>墙面</a:t>
                      </a:r>
                      <a:r>
                        <a:rPr lang="zh-CN" altLang="zh-CN" sz="1200" b="0" dirty="0">
                          <a:solidFill>
                            <a:schemeClr val="tx1"/>
                          </a:solidFill>
                          <a:latin typeface="微软雅黑" panose="020B0503020204020204" pitchFamily="34" charset="-122"/>
                          <a:ea typeface="微软雅黑" panose="020B0503020204020204" pitchFamily="34" charset="-122"/>
                        </a:rPr>
                        <a:t>工程细部节点构造</a:t>
                      </a:r>
                      <a:endParaRPr lang="zh-CN" altLang="en-US" sz="1200" b="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567478">
                <a:tc>
                  <a:txBody>
                    <a:bodyPr/>
                    <a:lstStyle/>
                    <a:p>
                      <a:pPr algn="l"/>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864017" rtl="0" eaLnBrk="1" latinLnBrk="0" hangingPunct="1">
                        <a:spcAft>
                          <a:spcPts val="0"/>
                        </a:spcAft>
                      </a:pPr>
                      <a:r>
                        <a:rPr lang="zh-CN" altLang="en-US" sz="1200" b="0" kern="1200" dirty="0">
                          <a:solidFill>
                            <a:schemeClr val="tx1"/>
                          </a:solidFill>
                          <a:effectLst/>
                          <a:latin typeface="微软雅黑" panose="020B0503020204020204" pitchFamily="34" charset="-122"/>
                          <a:ea typeface="微软雅黑" panose="020B0503020204020204" pitchFamily="34" charset="-122"/>
                          <a:cs typeface="+mn-cs"/>
                        </a:rPr>
                        <a:t>石材点挂灌浆安装</a:t>
                      </a:r>
                      <a:r>
                        <a:rPr lang="zh-CN" altLang="zh-CN" sz="1200" b="0" kern="1200" dirty="0">
                          <a:solidFill>
                            <a:schemeClr val="tx1"/>
                          </a:solidFill>
                          <a:latin typeface="微软雅黑" panose="020B0503020204020204" pitchFamily="34" charset="-122"/>
                          <a:ea typeface="微软雅黑" panose="020B0503020204020204" pitchFamily="34" charset="-122"/>
                          <a:cs typeface="+mn-cs"/>
                        </a:rPr>
                        <a:t>施工通用节点图</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graphicFrame>
        <p:nvGraphicFramePr>
          <p:cNvPr id="13" name="表格 12"/>
          <p:cNvGraphicFramePr>
            <a:graphicFrameLocks noGrp="1"/>
          </p:cNvGraphicFramePr>
          <p:nvPr/>
        </p:nvGraphicFramePr>
        <p:xfrm>
          <a:off x="4466854" y="687946"/>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spTree>
    <p:extLst>
      <p:ext uri="{BB962C8B-B14F-4D97-AF65-F5344CB8AC3E}">
        <p14:creationId xmlns:p14="http://schemas.microsoft.com/office/powerpoint/2010/main" val="197394729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46"/>
          <p:cNvPicPr>
            <a:picLocks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31652" y="1080000"/>
            <a:ext cx="3960000" cy="28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16"/>
          <p:cNvPicPr>
            <a:picLocks/>
          </p:cNvPicPr>
          <p:nvPr/>
        </p:nvPicPr>
        <p:blipFill>
          <a:blip r:embed="rId3">
            <a:extLst>
              <a:ext uri="{28A0092B-C50C-407E-A947-70E740481C1C}">
                <a14:useLocalDpi xmlns:a14="http://schemas.microsoft.com/office/drawing/2010/main" val="0"/>
              </a:ext>
            </a:extLst>
          </a:blip>
          <a:stretch>
            <a:fillRect/>
          </a:stretch>
        </p:blipFill>
        <p:spPr>
          <a:xfrm>
            <a:off x="4392000" y="1080000"/>
            <a:ext cx="3960000" cy="2880000"/>
          </a:xfrm>
          <a:prstGeom prst="rect">
            <a:avLst/>
          </a:prstGeom>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nvGraphicFramePr>
        <p:xfrm>
          <a:off x="432016" y="4049988"/>
          <a:ext cx="10800471" cy="1897122"/>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237467">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622802">
                <a:tc>
                  <a:txBody>
                    <a:bodyPr/>
                    <a:lstStyle/>
                    <a:p>
                      <a:pPr marL="0" indent="0" algn="just" defTabSz="864017" rtl="0" eaLnBrk="1" latinLnBrk="0" hangingPunct="1">
                        <a:lnSpc>
                          <a:spcPct val="1000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just" defTabSz="864017" rtl="0" eaLnBrk="1" fontAlgn="base" latinLnBrk="0" hangingPunct="1">
                        <a:lnSpc>
                          <a:spcPct val="100000"/>
                        </a:lnSpc>
                        <a:spcBef>
                          <a:spcPct val="0"/>
                        </a:spcBef>
                        <a:spcAft>
                          <a:spcPts val="0"/>
                        </a:spcAft>
                        <a:buClrTx/>
                        <a:buSzTx/>
                        <a:buFont typeface="Arial" panose="020B0604020202020204" pitchFamily="34" charset="0"/>
                        <a:buNone/>
                      </a:pP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施工准备→防水滚涂（若有）→瓷砖粘贴→嵌缝→成品保护→保洁交付</a:t>
                      </a:r>
                    </a:p>
                    <a:p>
                      <a:pPr marL="0" marR="0" lvl="0" indent="0" algn="just" defTabSz="864017" rtl="0" eaLnBrk="1" fontAlgn="base" latinLnBrk="0" hangingPunct="1">
                        <a:lnSpc>
                          <a:spcPct val="100000"/>
                        </a:lnSpc>
                        <a:spcBef>
                          <a:spcPct val="0"/>
                        </a:spcBef>
                        <a:spcAft>
                          <a:spcPts val="0"/>
                        </a:spcAft>
                        <a:buClrTx/>
                        <a:buSzTx/>
                        <a:buFont typeface="Arial" panose="020B0604020202020204" pitchFamily="34" charset="0"/>
                        <a:buNone/>
                        <a:tabLs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864017" rtl="0" eaLnBrk="1" fontAlgn="auto" latinLnBrk="0" hangingPunct="1">
                        <a:lnSpc>
                          <a:spcPct val="1000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主材：表面处理及烧制工艺；瓷砖质量关注</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平整</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度</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方正度、无缺边掉角。墙面基层关注</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平整</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度</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、垂直度、清洁度、强度</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；涉水墙面闭水试验完成</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indent="0">
                        <a:lnSpc>
                          <a:spcPct val="100000"/>
                        </a:lnSpc>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辅材：陶土砖可使用水泥粘贴，其他砖使用专用粘结剂。</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indent="0">
                        <a:lnSpc>
                          <a:spcPct val="100000"/>
                        </a:lnSpc>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基层：粉刷层是否空鼓。</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864017" rtl="0" eaLnBrk="1" fontAlgn="auto" latinLnBrk="0" hangingPunct="1">
                        <a:lnSpc>
                          <a:spcPct val="1000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面层：是否增加背胶工艺；重点关注</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空鼓率</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不能出现单块中心空鼓</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出现边角空鼓的瓷砖数量不超过该房间瓷砖铺贴量的</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p>
                    <a:p>
                      <a:pPr marL="0" marR="0" lvl="0" indent="0" algn="l" defTabSz="864017" rtl="0" eaLnBrk="1" fontAlgn="auto" latinLnBrk="0" hangingPunct="1">
                        <a:lnSpc>
                          <a:spcPct val="1000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其他：关注接缝横平竖直、缝宽均匀；阴阳角压向正确。重点关注专用嵌缝剂色泽、饱满度</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排版重点关注大面效果、避免出现小于</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100mm</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规格。</a:t>
                      </a:r>
                      <a:endPar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2179525817"/>
              </p:ext>
            </p:extLst>
          </p:nvPr>
        </p:nvGraphicFramePr>
        <p:xfrm>
          <a:off x="8386250" y="647800"/>
          <a:ext cx="2845873" cy="1132275"/>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564797">
                <a:tc>
                  <a:txBody>
                    <a:bodyPr/>
                    <a:lstStyle/>
                    <a:p>
                      <a:pPr algn="l"/>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zh-CN" altLang="en-US" sz="1200" b="0" dirty="0">
                          <a:solidFill>
                            <a:schemeClr val="tx1"/>
                          </a:solidFill>
                          <a:latin typeface="微软雅黑" panose="020B0503020204020204" pitchFamily="34" charset="-122"/>
                          <a:ea typeface="微软雅黑" panose="020B0503020204020204" pitchFamily="34" charset="-122"/>
                        </a:rPr>
                        <a:t>墙面</a:t>
                      </a:r>
                      <a:r>
                        <a:rPr lang="zh-CN" altLang="zh-CN" sz="1200" b="0" dirty="0">
                          <a:solidFill>
                            <a:schemeClr val="tx1"/>
                          </a:solidFill>
                          <a:latin typeface="微软雅黑" panose="020B0503020204020204" pitchFamily="34" charset="-122"/>
                          <a:ea typeface="微软雅黑" panose="020B0503020204020204" pitchFamily="34" charset="-122"/>
                        </a:rPr>
                        <a:t>工程细部节点构造</a:t>
                      </a:r>
                      <a:endParaRPr lang="zh-CN" altLang="en-US" sz="1200" b="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567478">
                <a:tc>
                  <a:txBody>
                    <a:bodyPr/>
                    <a:lstStyle/>
                    <a:p>
                      <a:pPr algn="l"/>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864017" rtl="0" eaLnBrk="1" latinLnBrk="0" hangingPunct="1">
                        <a:spcAft>
                          <a:spcPts val="0"/>
                        </a:spcAft>
                      </a:pPr>
                      <a:r>
                        <a:rPr lang="zh-CN" altLang="en-US" sz="1200" b="0" kern="1200" dirty="0">
                          <a:solidFill>
                            <a:schemeClr val="tx1"/>
                          </a:solidFill>
                          <a:effectLst/>
                          <a:latin typeface="微软雅黑" panose="020B0503020204020204" pitchFamily="34" charset="-122"/>
                          <a:ea typeface="微软雅黑" panose="020B0503020204020204" pitchFamily="34" charset="-122"/>
                          <a:cs typeface="+mn-cs"/>
                        </a:rPr>
                        <a:t>石材</a:t>
                      </a:r>
                      <a:r>
                        <a:rPr lang="en-US" altLang="zh-CN" sz="1200" b="0" kern="1200" dirty="0">
                          <a:solidFill>
                            <a:schemeClr val="tx1"/>
                          </a:solidFill>
                          <a:effectLst/>
                          <a:latin typeface="微软雅黑" panose="020B0503020204020204" pitchFamily="34" charset="-122"/>
                          <a:ea typeface="微软雅黑" panose="020B0503020204020204" pitchFamily="34" charset="-122"/>
                          <a:cs typeface="+mn-cs"/>
                        </a:rPr>
                        <a:t>/</a:t>
                      </a:r>
                      <a:r>
                        <a:rPr lang="zh-CN" altLang="en-US" sz="1200" b="0" kern="1200" dirty="0">
                          <a:solidFill>
                            <a:schemeClr val="tx1"/>
                          </a:solidFill>
                          <a:effectLst/>
                          <a:latin typeface="微软雅黑" panose="020B0503020204020204" pitchFamily="34" charset="-122"/>
                          <a:ea typeface="微软雅黑" panose="020B0503020204020204" pitchFamily="34" charset="-122"/>
                          <a:cs typeface="+mn-cs"/>
                        </a:rPr>
                        <a:t>瓷砖粘贴</a:t>
                      </a:r>
                      <a:r>
                        <a:rPr lang="zh-CN" altLang="zh-CN" sz="1200" b="0" kern="1200" dirty="0">
                          <a:solidFill>
                            <a:schemeClr val="tx1"/>
                          </a:solidFill>
                          <a:latin typeface="微软雅黑" panose="020B0503020204020204" pitchFamily="34" charset="-122"/>
                          <a:ea typeface="微软雅黑" panose="020B0503020204020204" pitchFamily="34" charset="-122"/>
                          <a:cs typeface="+mn-cs"/>
                        </a:rPr>
                        <a:t>施工通用节点图</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graphicFrame>
        <p:nvGraphicFramePr>
          <p:cNvPr id="13" name="表格 12"/>
          <p:cNvGraphicFramePr>
            <a:graphicFrameLocks noGrp="1"/>
          </p:cNvGraphicFramePr>
          <p:nvPr/>
        </p:nvGraphicFramePr>
        <p:xfrm>
          <a:off x="4466854" y="687946"/>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spTree>
    <p:extLst>
      <p:ext uri="{BB962C8B-B14F-4D97-AF65-F5344CB8AC3E}">
        <p14:creationId xmlns:p14="http://schemas.microsoft.com/office/powerpoint/2010/main" val="390830431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46"/>
          <p:cNvPicPr>
            <a:picLocks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31652" y="1080000"/>
            <a:ext cx="1800000" cy="28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16"/>
          <p:cNvPicPr>
            <a:picLocks/>
          </p:cNvPicPr>
          <p:nvPr/>
        </p:nvPicPr>
        <p:blipFill>
          <a:blip r:embed="rId3">
            <a:extLst>
              <a:ext uri="{28A0092B-C50C-407E-A947-70E740481C1C}">
                <a14:useLocalDpi xmlns:a14="http://schemas.microsoft.com/office/drawing/2010/main" val="0"/>
              </a:ext>
            </a:extLst>
          </a:blip>
          <a:stretch>
            <a:fillRect/>
          </a:stretch>
        </p:blipFill>
        <p:spPr>
          <a:xfrm>
            <a:off x="4392000" y="1080000"/>
            <a:ext cx="3960000" cy="2880000"/>
          </a:xfrm>
          <a:prstGeom prst="rect">
            <a:avLst/>
          </a:prstGeom>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nvGraphicFramePr>
        <p:xfrm>
          <a:off x="432016" y="4049988"/>
          <a:ext cx="10800471" cy="1897122"/>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237467">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622802">
                <a:tc>
                  <a:txBody>
                    <a:bodyPr/>
                    <a:lstStyle/>
                    <a:p>
                      <a:pPr marL="0" indent="0" algn="l" defTabSz="864017" rtl="0" eaLnBrk="1" latinLnBrk="0" hangingPunct="1">
                        <a:lnSpc>
                          <a:spcPct val="1000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864017" rtl="0" eaLnBrk="1" fontAlgn="base" latinLnBrk="0" hangingPunct="1">
                        <a:lnSpc>
                          <a:spcPct val="100000"/>
                        </a:lnSpc>
                        <a:spcBef>
                          <a:spcPct val="0"/>
                        </a:spcBef>
                        <a:spcAft>
                          <a:spcPts val="0"/>
                        </a:spcAft>
                        <a:buClrTx/>
                        <a:buSzTx/>
                        <a:buFont typeface="Arial" panose="020B0604020202020204" pitchFamily="34" charset="0"/>
                        <a:buNone/>
                      </a:pP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施工准备→基层制安→瓷砖胶粘→嵌缝→成品保护→保洁交付</a:t>
                      </a:r>
                    </a:p>
                    <a:p>
                      <a:pPr marL="0" marR="0" lvl="0" indent="0" algn="l" defTabSz="864017" rtl="0" eaLnBrk="1" fontAlgn="base" latinLnBrk="0" hangingPunct="1">
                        <a:lnSpc>
                          <a:spcPct val="100000"/>
                        </a:lnSpc>
                        <a:spcBef>
                          <a:spcPct val="0"/>
                        </a:spcBef>
                        <a:spcAft>
                          <a:spcPts val="0"/>
                        </a:spcAft>
                        <a:buClrTx/>
                        <a:buSzTx/>
                        <a:buFont typeface="Arial" panose="020B0604020202020204" pitchFamily="34" charset="0"/>
                        <a:buNone/>
                        <a:tabLs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864017" rtl="0" eaLnBrk="1" fontAlgn="auto" latinLnBrk="0" hangingPunct="1">
                        <a:lnSpc>
                          <a:spcPct val="1000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主材：表面处理及烧制工艺；瓷砖质量关注</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平整</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度</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方正度、无缺边掉角。墙面基层关注</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平整</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度</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、垂直度、清洁度、强度</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；涉水墙面闭水试验完成</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indent="0" algn="l">
                        <a:lnSpc>
                          <a:spcPct val="100000"/>
                        </a:lnSpc>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辅材：陶土砖可使用水泥粘贴，其他砖使用专用粘结剂。</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indent="0" algn="l">
                        <a:lnSpc>
                          <a:spcPct val="100000"/>
                        </a:lnSpc>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基层：基层安装是否牢固。</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864017" rtl="0" eaLnBrk="1" fontAlgn="auto" latinLnBrk="0" hangingPunct="1">
                        <a:lnSpc>
                          <a:spcPct val="1000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面层：是否增加背胶工艺；重点关注</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空鼓率</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不能出现单块中心空鼓</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出现边角空鼓的瓷砖数量不超过该房间瓷砖铺贴量的</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p>
                    <a:p>
                      <a:pPr marL="0" marR="0" lvl="0" indent="0" algn="l" defTabSz="864017" rtl="0" eaLnBrk="1" fontAlgn="auto" latinLnBrk="0" hangingPunct="1">
                        <a:lnSpc>
                          <a:spcPct val="1000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其他：关注接缝横平竖直、缝宽均匀；阴阳角压向正确。重点关注专用嵌缝剂色泽、饱满度</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排版重点关注大面效果、避免出现小于</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100mm</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规格。</a:t>
                      </a:r>
                      <a:endPar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286191982"/>
              </p:ext>
            </p:extLst>
          </p:nvPr>
        </p:nvGraphicFramePr>
        <p:xfrm>
          <a:off x="8386250" y="647800"/>
          <a:ext cx="2845873" cy="1132275"/>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564797">
                <a:tc>
                  <a:txBody>
                    <a:bodyPr/>
                    <a:lstStyle/>
                    <a:p>
                      <a:pPr algn="l"/>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zh-CN" altLang="en-US" sz="1200" b="0" dirty="0">
                          <a:solidFill>
                            <a:schemeClr val="tx1"/>
                          </a:solidFill>
                          <a:latin typeface="微软雅黑" panose="020B0503020204020204" pitchFamily="34" charset="-122"/>
                          <a:ea typeface="微软雅黑" panose="020B0503020204020204" pitchFamily="34" charset="-122"/>
                        </a:rPr>
                        <a:t>墙面</a:t>
                      </a:r>
                      <a:r>
                        <a:rPr lang="zh-CN" altLang="zh-CN" sz="1200" b="0" dirty="0">
                          <a:solidFill>
                            <a:schemeClr val="tx1"/>
                          </a:solidFill>
                          <a:latin typeface="微软雅黑" panose="020B0503020204020204" pitchFamily="34" charset="-122"/>
                          <a:ea typeface="微软雅黑" panose="020B0503020204020204" pitchFamily="34" charset="-122"/>
                        </a:rPr>
                        <a:t>工程细部节点构造</a:t>
                      </a:r>
                      <a:endParaRPr lang="zh-CN" altLang="en-US" sz="1200" b="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567478">
                <a:tc>
                  <a:txBody>
                    <a:bodyPr/>
                    <a:lstStyle/>
                    <a:p>
                      <a:pPr algn="l"/>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864017" rtl="0" eaLnBrk="1" latinLnBrk="0" hangingPunct="1">
                        <a:spcAft>
                          <a:spcPts val="0"/>
                        </a:spcAft>
                      </a:pPr>
                      <a:r>
                        <a:rPr lang="zh-CN" altLang="en-US" sz="1200" b="0" kern="1200" dirty="0">
                          <a:solidFill>
                            <a:schemeClr val="tx1"/>
                          </a:solidFill>
                          <a:effectLst/>
                          <a:latin typeface="微软雅黑" panose="020B0503020204020204" pitchFamily="34" charset="-122"/>
                          <a:ea typeface="微软雅黑" panose="020B0503020204020204" pitchFamily="34" charset="-122"/>
                          <a:cs typeface="+mn-cs"/>
                        </a:rPr>
                        <a:t>瓷砖胶粘</a:t>
                      </a:r>
                      <a:r>
                        <a:rPr lang="zh-CN" altLang="zh-CN" sz="1200" b="0" kern="1200" dirty="0">
                          <a:solidFill>
                            <a:schemeClr val="tx1"/>
                          </a:solidFill>
                          <a:latin typeface="微软雅黑" panose="020B0503020204020204" pitchFamily="34" charset="-122"/>
                          <a:ea typeface="微软雅黑" panose="020B0503020204020204" pitchFamily="34" charset="-122"/>
                          <a:cs typeface="+mn-cs"/>
                        </a:rPr>
                        <a:t>施工通用节点图</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graphicFrame>
        <p:nvGraphicFramePr>
          <p:cNvPr id="13" name="表格 12"/>
          <p:cNvGraphicFramePr>
            <a:graphicFrameLocks noGrp="1"/>
          </p:cNvGraphicFramePr>
          <p:nvPr/>
        </p:nvGraphicFramePr>
        <p:xfrm>
          <a:off x="4466854" y="687946"/>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spTree>
    <p:extLst>
      <p:ext uri="{BB962C8B-B14F-4D97-AF65-F5344CB8AC3E}">
        <p14:creationId xmlns:p14="http://schemas.microsoft.com/office/powerpoint/2010/main" val="254868006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46"/>
          <p:cNvPicPr>
            <a:picLocks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31652" y="1080000"/>
            <a:ext cx="3960000" cy="28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16"/>
          <p:cNvPicPr>
            <a:picLocks/>
          </p:cNvPicPr>
          <p:nvPr/>
        </p:nvPicPr>
        <p:blipFill>
          <a:blip r:embed="rId3">
            <a:extLst>
              <a:ext uri="{28A0092B-C50C-407E-A947-70E740481C1C}">
                <a14:useLocalDpi xmlns:a14="http://schemas.microsoft.com/office/drawing/2010/main" val="0"/>
              </a:ext>
            </a:extLst>
          </a:blip>
          <a:stretch>
            <a:fillRect/>
          </a:stretch>
        </p:blipFill>
        <p:spPr>
          <a:xfrm>
            <a:off x="4392000" y="1080000"/>
            <a:ext cx="3960000" cy="2880000"/>
          </a:xfrm>
          <a:prstGeom prst="rect">
            <a:avLst/>
          </a:prstGeom>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nvGraphicFramePr>
        <p:xfrm>
          <a:off x="432016" y="4049988"/>
          <a:ext cx="10800471" cy="1981200"/>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237467">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622802">
                <a:tc>
                  <a:txBody>
                    <a:bodyPr/>
                    <a:lstStyle/>
                    <a:p>
                      <a:pPr marL="0" indent="0" algn="just" defTabSz="864017" rtl="0" eaLnBrk="1" latinLnBrk="0" hangingPunct="1">
                        <a:lnSpc>
                          <a:spcPct val="1000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just" defTabSz="864017" rtl="0" eaLnBrk="1" fontAlgn="base" latinLnBrk="0" hangingPunct="1">
                        <a:lnSpc>
                          <a:spcPct val="100000"/>
                        </a:lnSpc>
                        <a:spcBef>
                          <a:spcPct val="0"/>
                        </a:spcBef>
                        <a:spcAft>
                          <a:spcPts val="0"/>
                        </a:spcAft>
                        <a:buClrTx/>
                        <a:buSzTx/>
                        <a:buFont typeface="Arial" panose="020B0604020202020204" pitchFamily="34" charset="0"/>
                        <a:buNone/>
                      </a:pP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施工准备→防水滚涂（若有）→马赛克粘贴→嵌缝→成品保护→保洁交付</a:t>
                      </a:r>
                    </a:p>
                    <a:p>
                      <a:pPr marL="0" marR="0" lvl="0" indent="0" algn="just" defTabSz="864017" rtl="0" eaLnBrk="1" fontAlgn="base" latinLnBrk="0" hangingPunct="1">
                        <a:lnSpc>
                          <a:spcPct val="100000"/>
                        </a:lnSpc>
                        <a:spcBef>
                          <a:spcPct val="0"/>
                        </a:spcBef>
                        <a:spcAft>
                          <a:spcPts val="0"/>
                        </a:spcAft>
                        <a:buClrTx/>
                        <a:buSzTx/>
                        <a:buFont typeface="Arial" panose="020B0604020202020204" pitchFamily="34" charset="0"/>
                        <a:buNone/>
                        <a:tabLs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lvl="0" indent="0" eaLnBrk="0" hangingPunct="0">
                        <a:lnSpc>
                          <a:spcPct val="100000"/>
                        </a:lnSpc>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主材：材质；进场验收关注背网自身强度、背网与马赛克</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粘接</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强度。</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lvl="0" indent="0" eaLnBrk="0" hangingPunct="0">
                        <a:lnSpc>
                          <a:spcPct val="100000"/>
                        </a:lnSpc>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辅材：</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使用</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P.C.42.5</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白水泥或者专用粘结剂。</a:t>
                      </a:r>
                    </a:p>
                    <a:p>
                      <a:pPr marL="0" marR="0" lvl="0" indent="0" algn="l" defTabSz="864017" rtl="0" eaLnBrk="0" fontAlgn="auto" latinLnBrk="0" hangingPunct="0">
                        <a:lnSpc>
                          <a:spcPct val="1000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基层：粉刷层是否空鼓。</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864017" rtl="0" eaLnBrk="0" fontAlgn="auto" latinLnBrk="0" hangingPunct="0">
                        <a:lnSpc>
                          <a:spcPct val="100000"/>
                        </a:lnSpc>
                        <a:spcBef>
                          <a:spcPts val="0"/>
                        </a:spcBef>
                        <a:spcAft>
                          <a:spcPts val="0"/>
                        </a:spcAft>
                        <a:buClrTx/>
                        <a:buSzTx/>
                        <a:buFontTx/>
                        <a:buNone/>
                        <a:tabLst/>
                        <a:defRPr/>
                      </a:pP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面层：粘贴关注阴</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角</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尽量</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采用同一块马赛克</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跨接，阳角必须采用同一块跨接。</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indent="0">
                        <a:lnSpc>
                          <a:spcPct val="100000"/>
                        </a:lnSpc>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其他：</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马</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赛克</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填缝需采用专用填缝剂，需做填缝实样，确定后大面施工。</a:t>
                      </a:r>
                    </a:p>
                    <a:p>
                      <a:pPr marL="0" marR="0" lvl="0" indent="0" algn="l" defTabSz="755650" rtl="0" eaLnBrk="1" fontAlgn="base" latinLnBrk="0" hangingPunct="1">
                        <a:lnSpc>
                          <a:spcPts val="1200"/>
                        </a:lnSpc>
                        <a:spcBef>
                          <a:spcPct val="0"/>
                        </a:spcBef>
                        <a:spcAft>
                          <a:spcPct val="0"/>
                        </a:spcAft>
                        <a:buClrTx/>
                        <a:buSzTx/>
                        <a:buFont typeface="Arial" panose="020B0604020202020204" pitchFamily="34" charset="0"/>
                        <a:buNone/>
                        <a:tabLst/>
                      </a:pPr>
                      <a:endPar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3398029774"/>
              </p:ext>
            </p:extLst>
          </p:nvPr>
        </p:nvGraphicFramePr>
        <p:xfrm>
          <a:off x="8386250" y="647800"/>
          <a:ext cx="2845873" cy="1132275"/>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564797">
                <a:tc>
                  <a:txBody>
                    <a:bodyPr/>
                    <a:lstStyle/>
                    <a:p>
                      <a:pPr algn="l"/>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zh-CN" altLang="en-US" sz="1200" b="0" dirty="0">
                          <a:solidFill>
                            <a:schemeClr val="tx1"/>
                          </a:solidFill>
                          <a:latin typeface="微软雅黑" panose="020B0503020204020204" pitchFamily="34" charset="-122"/>
                          <a:ea typeface="微软雅黑" panose="020B0503020204020204" pitchFamily="34" charset="-122"/>
                        </a:rPr>
                        <a:t>墙面</a:t>
                      </a:r>
                      <a:r>
                        <a:rPr lang="zh-CN" altLang="zh-CN" sz="1200" b="0" dirty="0">
                          <a:solidFill>
                            <a:schemeClr val="tx1"/>
                          </a:solidFill>
                          <a:latin typeface="微软雅黑" panose="020B0503020204020204" pitchFamily="34" charset="-122"/>
                          <a:ea typeface="微软雅黑" panose="020B0503020204020204" pitchFamily="34" charset="-122"/>
                        </a:rPr>
                        <a:t>工程细部节点构造</a:t>
                      </a:r>
                      <a:endParaRPr lang="zh-CN" altLang="en-US" sz="1200" b="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567478">
                <a:tc>
                  <a:txBody>
                    <a:bodyPr/>
                    <a:lstStyle/>
                    <a:p>
                      <a:pPr algn="l"/>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864017" rtl="0" eaLnBrk="1" latinLnBrk="0" hangingPunct="1">
                        <a:spcAft>
                          <a:spcPts val="0"/>
                        </a:spcAft>
                      </a:pPr>
                      <a:r>
                        <a:rPr lang="zh-CN" altLang="en-US" sz="1200" b="0" kern="1200" dirty="0">
                          <a:solidFill>
                            <a:schemeClr val="tx1"/>
                          </a:solidFill>
                          <a:effectLst/>
                          <a:latin typeface="微软雅黑" panose="020B0503020204020204" pitchFamily="34" charset="-122"/>
                          <a:ea typeface="微软雅黑" panose="020B0503020204020204" pitchFamily="34" charset="-122"/>
                          <a:cs typeface="+mn-cs"/>
                        </a:rPr>
                        <a:t>马赛克粘贴</a:t>
                      </a:r>
                      <a:r>
                        <a:rPr lang="zh-CN" altLang="zh-CN" sz="1200" b="0" kern="1200" dirty="0">
                          <a:solidFill>
                            <a:schemeClr val="tx1"/>
                          </a:solidFill>
                          <a:latin typeface="微软雅黑" panose="020B0503020204020204" pitchFamily="34" charset="-122"/>
                          <a:ea typeface="微软雅黑" panose="020B0503020204020204" pitchFamily="34" charset="-122"/>
                          <a:cs typeface="+mn-cs"/>
                        </a:rPr>
                        <a:t>施工通用节点图</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graphicFrame>
        <p:nvGraphicFramePr>
          <p:cNvPr id="13" name="表格 12"/>
          <p:cNvGraphicFramePr>
            <a:graphicFrameLocks noGrp="1"/>
          </p:cNvGraphicFramePr>
          <p:nvPr/>
        </p:nvGraphicFramePr>
        <p:xfrm>
          <a:off x="4466854" y="687946"/>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spTree>
    <p:extLst>
      <p:ext uri="{BB962C8B-B14F-4D97-AF65-F5344CB8AC3E}">
        <p14:creationId xmlns:p14="http://schemas.microsoft.com/office/powerpoint/2010/main" val="108394942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46"/>
          <p:cNvPicPr>
            <a:picLocks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31652" y="1080000"/>
            <a:ext cx="3960000" cy="28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16"/>
          <p:cNvPicPr>
            <a:picLocks/>
          </p:cNvPicPr>
          <p:nvPr/>
        </p:nvPicPr>
        <p:blipFill>
          <a:blip r:embed="rId3">
            <a:extLst>
              <a:ext uri="{28A0092B-C50C-407E-A947-70E740481C1C}">
                <a14:useLocalDpi xmlns:a14="http://schemas.microsoft.com/office/drawing/2010/main" val="0"/>
              </a:ext>
            </a:extLst>
          </a:blip>
          <a:stretch>
            <a:fillRect/>
          </a:stretch>
        </p:blipFill>
        <p:spPr>
          <a:xfrm>
            <a:off x="4392000" y="1080000"/>
            <a:ext cx="3960000" cy="2880000"/>
          </a:xfrm>
          <a:prstGeom prst="rect">
            <a:avLst/>
          </a:prstGeom>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nvGraphicFramePr>
        <p:xfrm>
          <a:off x="432016" y="4049988"/>
          <a:ext cx="10800471" cy="1897122"/>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237467">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622802">
                <a:tc>
                  <a:txBody>
                    <a:bodyPr/>
                    <a:lstStyle/>
                    <a:p>
                      <a:pPr marL="0" indent="0" algn="just" defTabSz="864017" rtl="0" eaLnBrk="1" latinLnBrk="0" hangingPunct="1">
                        <a:lnSpc>
                          <a:spcPct val="1000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just" defTabSz="864017" rtl="0" eaLnBrk="1" fontAlgn="base" latinLnBrk="0" hangingPunct="1">
                        <a:lnSpc>
                          <a:spcPct val="100000"/>
                        </a:lnSpc>
                        <a:spcBef>
                          <a:spcPct val="0"/>
                        </a:spcBef>
                        <a:spcAft>
                          <a:spcPts val="0"/>
                        </a:spcAft>
                        <a:buClrTx/>
                        <a:buSzTx/>
                        <a:buFont typeface="Arial" panose="020B0604020202020204" pitchFamily="34" charset="0"/>
                        <a:buNone/>
                      </a:pP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施工准备→轻钢龙骨安装→封单面板→隔音棉安装→封另一面板→移交下一道工序</a:t>
                      </a:r>
                    </a:p>
                    <a:p>
                      <a:pPr marL="0" marR="0" lvl="0" indent="0" algn="just" defTabSz="864017" rtl="0" eaLnBrk="1" fontAlgn="base" latinLnBrk="0" hangingPunct="1">
                        <a:lnSpc>
                          <a:spcPct val="100000"/>
                        </a:lnSpc>
                        <a:spcBef>
                          <a:spcPct val="0"/>
                        </a:spcBef>
                        <a:spcAft>
                          <a:spcPts val="0"/>
                        </a:spcAft>
                        <a:buClrTx/>
                        <a:buSzTx/>
                        <a:buFont typeface="Arial" panose="020B0604020202020204" pitchFamily="34" charset="0"/>
                        <a:buNone/>
                        <a:tabLs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864017" rtl="0" eaLnBrk="0" fontAlgn="auto" latinLnBrk="0" hangingPunct="0">
                        <a:lnSpc>
                          <a:spcPct val="1000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主材：根据图纸要求选用不同的隔墙龙骨系列；龙骨壁厚；隔音棉容重；石膏板品质。</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864017" rtl="0" eaLnBrk="0" fontAlgn="auto" latinLnBrk="0" hangingPunct="0">
                        <a:lnSpc>
                          <a:spcPct val="1000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辅材：龙骨卡厚度。 </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864017" rtl="0" eaLnBrk="0" fontAlgn="auto" latinLnBrk="0" hangingPunct="0">
                        <a:lnSpc>
                          <a:spcPct val="1000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基层：普通房间隔墙内</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细石砼翻边高度为</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250mm</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；涉水房间不允许使用轻钢龙骨隔墙；</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不得采用卷装隔音棉，隔音棉安装需满填且以保温钉固定</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lvl="0" indent="0" eaLnBrk="0" hangingPunct="0">
                        <a:lnSpc>
                          <a:spcPct val="100000"/>
                        </a:lnSpc>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面层：封板错缝。</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lvl="0" indent="0" eaLnBrk="0" hangingPunct="0">
                        <a:lnSpc>
                          <a:spcPct val="100000"/>
                        </a:lnSpc>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其他：</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隔墙开关盒处内衬</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50</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副龙，以便固定开关盒</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墙面有液晶电视或装饰画等处需内衬</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18mm</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厚多层板（尺寸按需确定）。</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536616967"/>
              </p:ext>
            </p:extLst>
          </p:nvPr>
        </p:nvGraphicFramePr>
        <p:xfrm>
          <a:off x="8386250" y="647800"/>
          <a:ext cx="2845873" cy="1132275"/>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564797">
                <a:tc>
                  <a:txBody>
                    <a:bodyPr/>
                    <a:lstStyle/>
                    <a:p>
                      <a:pPr algn="l"/>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zh-CN" altLang="en-US" sz="1200" b="0" dirty="0">
                          <a:solidFill>
                            <a:schemeClr val="tx1"/>
                          </a:solidFill>
                          <a:latin typeface="微软雅黑" panose="020B0503020204020204" pitchFamily="34" charset="-122"/>
                          <a:ea typeface="微软雅黑" panose="020B0503020204020204" pitchFamily="34" charset="-122"/>
                        </a:rPr>
                        <a:t>墙面</a:t>
                      </a:r>
                      <a:r>
                        <a:rPr lang="zh-CN" altLang="zh-CN" sz="1200" b="0" dirty="0">
                          <a:solidFill>
                            <a:schemeClr val="tx1"/>
                          </a:solidFill>
                          <a:latin typeface="微软雅黑" panose="020B0503020204020204" pitchFamily="34" charset="-122"/>
                          <a:ea typeface="微软雅黑" panose="020B0503020204020204" pitchFamily="34" charset="-122"/>
                        </a:rPr>
                        <a:t>工程细部节点构造</a:t>
                      </a:r>
                      <a:endParaRPr lang="zh-CN" altLang="en-US" sz="1200" b="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567478">
                <a:tc>
                  <a:txBody>
                    <a:bodyPr/>
                    <a:lstStyle/>
                    <a:p>
                      <a:pPr algn="l"/>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864017" rtl="0" eaLnBrk="1" latinLnBrk="0" hangingPunct="1">
                        <a:spcAft>
                          <a:spcPts val="0"/>
                        </a:spcAft>
                      </a:pPr>
                      <a:r>
                        <a:rPr lang="zh-CN" altLang="en-US" sz="1200" b="0" kern="1200" dirty="0">
                          <a:solidFill>
                            <a:schemeClr val="tx1"/>
                          </a:solidFill>
                          <a:effectLst/>
                          <a:latin typeface="微软雅黑" panose="020B0503020204020204" pitchFamily="34" charset="-122"/>
                          <a:ea typeface="微软雅黑" panose="020B0503020204020204" pitchFamily="34" charset="-122"/>
                          <a:cs typeface="+mn-cs"/>
                        </a:rPr>
                        <a:t>轻钢龙骨隔墙</a:t>
                      </a:r>
                      <a:r>
                        <a:rPr lang="zh-CN" altLang="zh-CN" sz="1200" b="0" kern="1200" dirty="0">
                          <a:solidFill>
                            <a:schemeClr val="tx1"/>
                          </a:solidFill>
                          <a:latin typeface="微软雅黑" panose="020B0503020204020204" pitchFamily="34" charset="-122"/>
                          <a:ea typeface="微软雅黑" panose="020B0503020204020204" pitchFamily="34" charset="-122"/>
                          <a:cs typeface="+mn-cs"/>
                        </a:rPr>
                        <a:t>施工通用节点图</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graphicFrame>
        <p:nvGraphicFramePr>
          <p:cNvPr id="13" name="表格 12"/>
          <p:cNvGraphicFramePr>
            <a:graphicFrameLocks noGrp="1"/>
          </p:cNvGraphicFramePr>
          <p:nvPr/>
        </p:nvGraphicFramePr>
        <p:xfrm>
          <a:off x="4466854" y="687946"/>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spTree>
    <p:extLst>
      <p:ext uri="{BB962C8B-B14F-4D97-AF65-F5344CB8AC3E}">
        <p14:creationId xmlns:p14="http://schemas.microsoft.com/office/powerpoint/2010/main" val="346132756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46"/>
          <p:cNvPicPr>
            <a:picLocks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31652" y="1080000"/>
            <a:ext cx="3960000" cy="28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1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392000" y="1080000"/>
            <a:ext cx="3960000" cy="2880000"/>
          </a:xfrm>
          <a:prstGeom prst="rect">
            <a:avLst/>
          </a:prstGeom>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nvGraphicFramePr>
        <p:xfrm>
          <a:off x="432016" y="4049988"/>
          <a:ext cx="10800471" cy="1897122"/>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237467">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622802">
                <a:tc>
                  <a:txBody>
                    <a:bodyPr/>
                    <a:lstStyle/>
                    <a:p>
                      <a:pPr marL="0" indent="0" algn="just" defTabSz="864017" rtl="0" eaLnBrk="1" latinLnBrk="0" hangingPunct="1">
                        <a:lnSpc>
                          <a:spcPct val="1000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just" defTabSz="864017" rtl="0" eaLnBrk="1" fontAlgn="base" latinLnBrk="0" hangingPunct="1">
                        <a:lnSpc>
                          <a:spcPct val="100000"/>
                        </a:lnSpc>
                        <a:spcBef>
                          <a:spcPct val="0"/>
                        </a:spcBef>
                        <a:spcAft>
                          <a:spcPts val="0"/>
                        </a:spcAft>
                        <a:buClrTx/>
                        <a:buSzTx/>
                        <a:buFont typeface="Arial" panose="020B0604020202020204" pitchFamily="34" charset="0"/>
                        <a:buNone/>
                      </a:pP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施工准备→钢架焊制→混凝土灌注</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砂浆粉刷→移交下一道工序</a:t>
                      </a:r>
                    </a:p>
                    <a:p>
                      <a:pPr marL="0" marR="0" lvl="0" indent="0" algn="just" defTabSz="864017" rtl="0" eaLnBrk="1" fontAlgn="base" latinLnBrk="0" hangingPunct="1">
                        <a:lnSpc>
                          <a:spcPct val="100000"/>
                        </a:lnSpc>
                        <a:spcBef>
                          <a:spcPct val="0"/>
                        </a:spcBef>
                        <a:spcAft>
                          <a:spcPts val="0"/>
                        </a:spcAft>
                        <a:buClrTx/>
                        <a:buSzTx/>
                        <a:buFont typeface="Arial" panose="020B0604020202020204" pitchFamily="34" charset="0"/>
                        <a:buNone/>
                        <a:tabLs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lvl="0" indent="0" eaLnBrk="0" hangingPunct="0">
                        <a:lnSpc>
                          <a:spcPct val="100000"/>
                        </a:lnSpc>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主材：是否热镀锌，壁厚。</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lvl="0" indent="0" eaLnBrk="0" hangingPunct="0">
                        <a:lnSpc>
                          <a:spcPct val="100000"/>
                        </a:lnSpc>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辅材：电焊条质量。</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864017" rtl="0" eaLnBrk="0" fontAlgn="auto" latinLnBrk="0" hangingPunct="0">
                        <a:lnSpc>
                          <a:spcPct val="1000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基层：焊接质量关注除渣、二度防锈。</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864017" rtl="0" eaLnBrk="0" fontAlgn="auto" latinLnBrk="0" hangingPunct="0">
                        <a:lnSpc>
                          <a:spcPct val="1000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面层：</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隔墙内细石砼翻边高度为 </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250mm</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；翻边以上为灌浆处理或甩浆粉刷处理。</a:t>
                      </a:r>
                      <a:endPar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75565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(5)</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其他：</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适用于完成面厚度小且处于涉水房间的墙体；</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有防水要求的部位，应按照要求防水完成后再进行石材</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粘贴</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700639789"/>
              </p:ext>
            </p:extLst>
          </p:nvPr>
        </p:nvGraphicFramePr>
        <p:xfrm>
          <a:off x="8386250" y="647800"/>
          <a:ext cx="2845873" cy="1132275"/>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564797">
                <a:tc>
                  <a:txBody>
                    <a:bodyPr/>
                    <a:lstStyle/>
                    <a:p>
                      <a:pPr algn="l"/>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zh-CN" altLang="en-US" sz="1200" b="0" dirty="0">
                          <a:solidFill>
                            <a:schemeClr val="tx1"/>
                          </a:solidFill>
                          <a:latin typeface="微软雅黑" panose="020B0503020204020204" pitchFamily="34" charset="-122"/>
                          <a:ea typeface="微软雅黑" panose="020B0503020204020204" pitchFamily="34" charset="-122"/>
                        </a:rPr>
                        <a:t>墙面</a:t>
                      </a:r>
                      <a:r>
                        <a:rPr lang="zh-CN" altLang="zh-CN" sz="1200" b="0" dirty="0">
                          <a:solidFill>
                            <a:schemeClr val="tx1"/>
                          </a:solidFill>
                          <a:latin typeface="微软雅黑" panose="020B0503020204020204" pitchFamily="34" charset="-122"/>
                          <a:ea typeface="微软雅黑" panose="020B0503020204020204" pitchFamily="34" charset="-122"/>
                        </a:rPr>
                        <a:t>工程细部节点构造</a:t>
                      </a:r>
                      <a:endParaRPr lang="zh-CN" altLang="en-US" sz="1200" b="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567478">
                <a:tc>
                  <a:txBody>
                    <a:bodyPr/>
                    <a:lstStyle/>
                    <a:p>
                      <a:pPr algn="l"/>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864017" rtl="0" eaLnBrk="1" latinLnBrk="0" hangingPunct="1">
                        <a:spcAft>
                          <a:spcPts val="0"/>
                        </a:spcAft>
                      </a:pPr>
                      <a:r>
                        <a:rPr lang="zh-CN" altLang="en-US" sz="1200" b="0" kern="1200" dirty="0">
                          <a:solidFill>
                            <a:schemeClr val="tx1"/>
                          </a:solidFill>
                          <a:effectLst/>
                          <a:latin typeface="微软雅黑" panose="020B0503020204020204" pitchFamily="34" charset="-122"/>
                          <a:ea typeface="微软雅黑" panose="020B0503020204020204" pitchFamily="34" charset="-122"/>
                          <a:cs typeface="+mn-cs"/>
                        </a:rPr>
                        <a:t>钢架隔墙</a:t>
                      </a:r>
                      <a:r>
                        <a:rPr lang="zh-CN" altLang="zh-CN" sz="1200" b="0" kern="1200" dirty="0">
                          <a:solidFill>
                            <a:schemeClr val="tx1"/>
                          </a:solidFill>
                          <a:latin typeface="微软雅黑" panose="020B0503020204020204" pitchFamily="34" charset="-122"/>
                          <a:ea typeface="微软雅黑" panose="020B0503020204020204" pitchFamily="34" charset="-122"/>
                          <a:cs typeface="+mn-cs"/>
                        </a:rPr>
                        <a:t>施工通用节点图</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graphicFrame>
        <p:nvGraphicFramePr>
          <p:cNvPr id="13" name="表格 12"/>
          <p:cNvGraphicFramePr>
            <a:graphicFrameLocks noGrp="1"/>
          </p:cNvGraphicFramePr>
          <p:nvPr/>
        </p:nvGraphicFramePr>
        <p:xfrm>
          <a:off x="4466854" y="687946"/>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spTree>
    <p:extLst>
      <p:ext uri="{BB962C8B-B14F-4D97-AF65-F5344CB8AC3E}">
        <p14:creationId xmlns:p14="http://schemas.microsoft.com/office/powerpoint/2010/main" val="140683024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46"/>
          <p:cNvPicPr>
            <a:picLocks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31652" y="1080000"/>
            <a:ext cx="3960000" cy="28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1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392000" y="1080000"/>
            <a:ext cx="3960000" cy="2880000"/>
          </a:xfrm>
          <a:prstGeom prst="rect">
            <a:avLst/>
          </a:prstGeom>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nvGraphicFramePr>
        <p:xfrm>
          <a:off x="432016" y="4049988"/>
          <a:ext cx="10800471" cy="1897122"/>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237467">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622802">
                <a:tc>
                  <a:txBody>
                    <a:bodyPr/>
                    <a:lstStyle/>
                    <a:p>
                      <a:pPr marL="0" indent="0" algn="just" defTabSz="864017" rtl="0" eaLnBrk="1" latinLnBrk="0" hangingPunct="1">
                        <a:lnSpc>
                          <a:spcPct val="1000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just" defTabSz="864017" rtl="0" eaLnBrk="1" fontAlgn="base" latinLnBrk="0" hangingPunct="1">
                        <a:lnSpc>
                          <a:spcPct val="100000"/>
                        </a:lnSpc>
                        <a:spcBef>
                          <a:spcPct val="0"/>
                        </a:spcBef>
                        <a:spcAft>
                          <a:spcPts val="0"/>
                        </a:spcAft>
                        <a:buClrTx/>
                        <a:buSzTx/>
                        <a:buFont typeface="Arial" panose="020B0604020202020204" pitchFamily="34" charset="0"/>
                        <a:buNone/>
                      </a:pP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施工准备→基层制作→玻璃安装→打胶收口→成品保护→保洁交付</a:t>
                      </a:r>
                    </a:p>
                    <a:p>
                      <a:pPr marL="0" marR="0" lvl="0" indent="0" algn="just" defTabSz="864017" rtl="0" eaLnBrk="1" fontAlgn="base" latinLnBrk="0" hangingPunct="1">
                        <a:lnSpc>
                          <a:spcPct val="100000"/>
                        </a:lnSpc>
                        <a:spcBef>
                          <a:spcPct val="0"/>
                        </a:spcBef>
                        <a:spcAft>
                          <a:spcPts val="0"/>
                        </a:spcAft>
                        <a:buClrTx/>
                        <a:buSzTx/>
                        <a:buFont typeface="Arial" panose="020B0604020202020204" pitchFamily="34" charset="0"/>
                        <a:buNone/>
                        <a:tabLs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864017" rtl="0" eaLnBrk="0" fontAlgn="auto" latinLnBrk="0" hangingPunct="0">
                        <a:lnSpc>
                          <a:spcPct val="1000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主材：钢化玻璃厚度及完好性。</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864017" rtl="0" eaLnBrk="0" fontAlgn="auto" latinLnBrk="0" hangingPunct="0">
                        <a:lnSpc>
                          <a:spcPct val="1000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辅材：结构胶质量。</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864017" rtl="0" eaLnBrk="0" fontAlgn="auto" latinLnBrk="0" hangingPunct="0">
                        <a:lnSpc>
                          <a:spcPct val="1000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基层：</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下口需设置止水</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翻边</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，防水涂料需涂布于止水梁上。</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上</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口需设置</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U</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型不锈钢卡槽，内空需大于</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50mm</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U</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型槽需独立固定。</a:t>
                      </a:r>
                      <a:endPar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755650" rtl="0" eaLnBrk="1" fontAlgn="base" latinLnBrk="0" hangingPunct="1">
                        <a:lnSpc>
                          <a:spcPct val="100000"/>
                        </a:lnSpc>
                        <a:spcBef>
                          <a:spcPct val="0"/>
                        </a:spcBef>
                        <a:spcAft>
                          <a:spcPct val="0"/>
                        </a:spcAft>
                        <a:buClrTx/>
                        <a:buSzTx/>
                        <a:buFont typeface="Arial" panose="020B0604020202020204" pitchFamily="34" charset="0"/>
                        <a:buNone/>
                        <a:tabLs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(4)</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面层：必须全卡入上下卡槽。</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endParaRPr>
                    </a:p>
                    <a:p>
                      <a:pPr marL="0" marR="0" lvl="0" indent="0" algn="l" defTabSz="75565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(5)</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其他：</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挡水坎需预先留槽，深度不小于</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8mm</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2812318041"/>
              </p:ext>
            </p:extLst>
          </p:nvPr>
        </p:nvGraphicFramePr>
        <p:xfrm>
          <a:off x="8386250" y="647800"/>
          <a:ext cx="2845873" cy="1132275"/>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564797">
                <a:tc>
                  <a:txBody>
                    <a:bodyPr/>
                    <a:lstStyle/>
                    <a:p>
                      <a:pPr algn="l"/>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zh-CN" altLang="en-US" sz="1200" b="0" dirty="0">
                          <a:solidFill>
                            <a:schemeClr val="tx1"/>
                          </a:solidFill>
                          <a:latin typeface="微软雅黑" panose="020B0503020204020204" pitchFamily="34" charset="-122"/>
                          <a:ea typeface="微软雅黑" panose="020B0503020204020204" pitchFamily="34" charset="-122"/>
                        </a:rPr>
                        <a:t>墙面</a:t>
                      </a:r>
                      <a:r>
                        <a:rPr lang="zh-CN" altLang="zh-CN" sz="1200" b="0" dirty="0">
                          <a:solidFill>
                            <a:schemeClr val="tx1"/>
                          </a:solidFill>
                          <a:latin typeface="微软雅黑" panose="020B0503020204020204" pitchFamily="34" charset="-122"/>
                          <a:ea typeface="微软雅黑" panose="020B0503020204020204" pitchFamily="34" charset="-122"/>
                        </a:rPr>
                        <a:t>工程细部节点构造</a:t>
                      </a:r>
                      <a:endParaRPr lang="zh-CN" altLang="en-US" sz="1200" b="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567478">
                <a:tc>
                  <a:txBody>
                    <a:bodyPr/>
                    <a:lstStyle/>
                    <a:p>
                      <a:pPr algn="l"/>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864017" rtl="0" eaLnBrk="1" latinLnBrk="0" hangingPunct="1">
                        <a:spcAft>
                          <a:spcPts val="0"/>
                        </a:spcAft>
                      </a:pPr>
                      <a:r>
                        <a:rPr lang="zh-CN" altLang="en-US" sz="1200" b="0" kern="1200" dirty="0">
                          <a:solidFill>
                            <a:schemeClr val="tx1"/>
                          </a:solidFill>
                          <a:effectLst/>
                          <a:latin typeface="微软雅黑" panose="020B0503020204020204" pitchFamily="34" charset="-122"/>
                          <a:ea typeface="微软雅黑" panose="020B0503020204020204" pitchFamily="34" charset="-122"/>
                          <a:cs typeface="+mn-cs"/>
                        </a:rPr>
                        <a:t>玻璃隔墙</a:t>
                      </a:r>
                      <a:r>
                        <a:rPr lang="zh-CN" altLang="zh-CN" sz="1200" b="0" kern="1200" dirty="0">
                          <a:solidFill>
                            <a:schemeClr val="tx1"/>
                          </a:solidFill>
                          <a:latin typeface="微软雅黑" panose="020B0503020204020204" pitchFamily="34" charset="-122"/>
                          <a:ea typeface="微软雅黑" panose="020B0503020204020204" pitchFamily="34" charset="-122"/>
                          <a:cs typeface="+mn-cs"/>
                        </a:rPr>
                        <a:t>施工通用节点图</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graphicFrame>
        <p:nvGraphicFramePr>
          <p:cNvPr id="13" name="表格 12"/>
          <p:cNvGraphicFramePr>
            <a:graphicFrameLocks noGrp="1"/>
          </p:cNvGraphicFramePr>
          <p:nvPr/>
        </p:nvGraphicFramePr>
        <p:xfrm>
          <a:off x="4466854" y="687946"/>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spTree>
    <p:extLst>
      <p:ext uri="{BB962C8B-B14F-4D97-AF65-F5344CB8AC3E}">
        <p14:creationId xmlns:p14="http://schemas.microsoft.com/office/powerpoint/2010/main" val="23185601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19684" y="791815"/>
            <a:ext cx="10297144" cy="4336187"/>
          </a:xfrm>
          <a:prstGeom prst="rect">
            <a:avLst/>
          </a:prstGeom>
        </p:spPr>
        <p:txBody>
          <a:bodyPr wrap="square">
            <a:spAutoFit/>
          </a:bodyPr>
          <a:lstStyle/>
          <a:p>
            <a:pPr marL="285750" indent="-285750" eaLnBrk="0" hangingPunct="0">
              <a:lnSpc>
                <a:spcPct val="200000"/>
              </a:lnSpc>
              <a:spcAft>
                <a:spcPts val="0"/>
              </a:spcAft>
              <a:buFont typeface="Wingdings" panose="05000000000000000000" pitchFamily="2" charset="2"/>
              <a:buChar char="ü"/>
            </a:pP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管子弯曲处无明显褶皱，管路连接紧密，管口光滑，无毛刺，护口齐全。</a:t>
            </a:r>
          </a:p>
          <a:p>
            <a:pPr marL="285750" indent="-285750" eaLnBrk="0" hangingPunct="0">
              <a:lnSpc>
                <a:spcPct val="200000"/>
              </a:lnSpc>
              <a:spcAft>
                <a:spcPts val="0"/>
              </a:spcAft>
              <a:buFont typeface="Wingdings" panose="05000000000000000000" pitchFamily="2" charset="2"/>
              <a:buChar char="ü"/>
            </a:pP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电缆桥架需设置独立吊杆，固定牢固，并且接地跨接，穿墙需防火封堵。</a:t>
            </a:r>
          </a:p>
          <a:p>
            <a:pPr marL="285750" indent="-285750" eaLnBrk="0" hangingPunct="0">
              <a:lnSpc>
                <a:spcPct val="200000"/>
              </a:lnSpc>
              <a:spcAft>
                <a:spcPts val="0"/>
              </a:spcAft>
              <a:buFont typeface="Wingdings" panose="05000000000000000000" pitchFamily="2" charset="2"/>
              <a:buChar char="ü"/>
            </a:pP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管道穿结构墙、楼板时应设置套管，且管道接口部位不得在墙内。管道穿轻质隔墙时管洞可以用柔性材料封堵。</a:t>
            </a:r>
          </a:p>
          <a:p>
            <a:pPr eaLnBrk="0" hangingPunct="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4</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）同一室内插座开关面板高度差</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[0</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0.5]mm</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。特别注意：当相邻不同设备面板尺寸大小不一致时，必须注意底盒的预埋位置。</a:t>
            </a:r>
          </a:p>
          <a:p>
            <a:pPr eaLnBrk="0" hangingPunct="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5</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）厨房烟道吊顶内止逆阀处当采用非集成吊顶时必须设置检修口便于今后检修。卫生间顶面必须设置检修口，公区有消防蝶阀顶        面处必须设置检修口。</a:t>
            </a:r>
          </a:p>
          <a:p>
            <a:pPr eaLnBrk="0" hangingPunct="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6</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）有地热的线缆、水管进入淋浴区，严禁从地面敷管，要求从墙面进入淋浴区，保证淋浴防水挡边的完整性；任何管线不得穿过防水翻边和挡水条。</a:t>
            </a:r>
          </a:p>
          <a:p>
            <a:pPr eaLnBrk="0" hangingPunct="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7</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除特殊情况外，严禁管线从地面走，严禁管线穿越导墙或反坎。</a:t>
            </a:r>
          </a:p>
          <a:p>
            <a:pPr eaLnBrk="0" hangingPunct="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8</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本层天花、隐蔽验收前，上一层的机电管线及地面防水必须完成；本层地面隐蔽验收前，下一层的天花吊顶打孔必须完成。</a:t>
            </a:r>
          </a:p>
        </p:txBody>
      </p:sp>
    </p:spTree>
    <p:extLst>
      <p:ext uri="{BB962C8B-B14F-4D97-AF65-F5344CB8AC3E}">
        <p14:creationId xmlns:p14="http://schemas.microsoft.com/office/powerpoint/2010/main" val="406072205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46"/>
          <p:cNvPicPr>
            <a:picLocks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31652" y="1080000"/>
            <a:ext cx="3960000" cy="28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16"/>
          <p:cNvPicPr>
            <a:picLocks/>
          </p:cNvPicPr>
          <p:nvPr/>
        </p:nvPicPr>
        <p:blipFill>
          <a:blip r:embed="rId3">
            <a:extLst>
              <a:ext uri="{28A0092B-C50C-407E-A947-70E740481C1C}">
                <a14:useLocalDpi xmlns:a14="http://schemas.microsoft.com/office/drawing/2010/main" val="0"/>
              </a:ext>
            </a:extLst>
          </a:blip>
          <a:stretch>
            <a:fillRect/>
          </a:stretch>
        </p:blipFill>
        <p:spPr>
          <a:xfrm>
            <a:off x="4392000" y="1080000"/>
            <a:ext cx="3960000" cy="2880000"/>
          </a:xfrm>
          <a:prstGeom prst="rect">
            <a:avLst/>
          </a:prstGeom>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nvGraphicFramePr>
        <p:xfrm>
          <a:off x="432016" y="4049988"/>
          <a:ext cx="10800471" cy="1897122"/>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237467">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622802">
                <a:tc>
                  <a:txBody>
                    <a:bodyPr/>
                    <a:lstStyle/>
                    <a:p>
                      <a:pPr marL="0" indent="0" algn="just" defTabSz="864017" rtl="0" eaLnBrk="1" latinLnBrk="0" hangingPunct="1">
                        <a:lnSpc>
                          <a:spcPct val="1000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just" defTabSz="864017" rtl="0" eaLnBrk="1" fontAlgn="base" latinLnBrk="0" hangingPunct="1">
                        <a:lnSpc>
                          <a:spcPct val="100000"/>
                        </a:lnSpc>
                        <a:spcBef>
                          <a:spcPct val="0"/>
                        </a:spcBef>
                        <a:spcAft>
                          <a:spcPts val="0"/>
                        </a:spcAft>
                        <a:buClrTx/>
                        <a:buSzTx/>
                        <a:buFont typeface="Arial" panose="020B0604020202020204" pitchFamily="34" charset="0"/>
                        <a:buNone/>
                      </a:pP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施工准备→基层制安→木饰面</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硬包胶粘→成品保护→保洁交付</a:t>
                      </a:r>
                    </a:p>
                    <a:p>
                      <a:pPr marL="0" marR="0" lvl="0" indent="0" algn="just" defTabSz="864017" rtl="0" eaLnBrk="1" fontAlgn="base" latinLnBrk="0" hangingPunct="1">
                        <a:lnSpc>
                          <a:spcPct val="100000"/>
                        </a:lnSpc>
                        <a:spcBef>
                          <a:spcPct val="0"/>
                        </a:spcBef>
                        <a:spcAft>
                          <a:spcPts val="0"/>
                        </a:spcAft>
                        <a:buClrTx/>
                        <a:buSzTx/>
                        <a:buFont typeface="Arial" panose="020B0604020202020204" pitchFamily="34" charset="0"/>
                        <a:buNone/>
                        <a:tabLs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864017" rtl="0" eaLnBrk="0" fontAlgn="auto" latinLnBrk="0" hangingPunct="0">
                        <a:lnSpc>
                          <a:spcPct val="1000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主材：扪皮幅宽。</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864017" rtl="0" eaLnBrk="0" fontAlgn="auto" latinLnBrk="0" hangingPunct="0">
                        <a:lnSpc>
                          <a:spcPct val="1000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辅材：底板使用多层板。</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864017" rtl="0" eaLnBrk="0" fontAlgn="auto" latinLnBrk="0" hangingPunct="0">
                        <a:lnSpc>
                          <a:spcPct val="1000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基层：</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小面积适用木质基层，大面积适用钢质基层。使用钢质基层时，如遇轻质墙，则需在竖向主龙骨上增加背穿螺栓，螺栓间距不大于 </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1.2m</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lvl="0" indent="0" eaLnBrk="0" hangingPunct="0">
                        <a:lnSpc>
                          <a:spcPct val="100000"/>
                        </a:lnSpc>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面层：胶水应均匀滚涂于基层板及背面。</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枪钉作为辅助固定方式，不得钉于见光面</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864017" rtl="0" eaLnBrk="0" fontAlgn="auto" latinLnBrk="0" hangingPunct="0">
                        <a:lnSpc>
                          <a:spcPct val="1000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(5)</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其他：</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硬包底板上应均匀喷涂胶水再包覆扪皮；规则形状的软包应加</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1/4</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圆边框，不规则形状软包应适用加重型海绵。</a:t>
                      </a:r>
                      <a:endPar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3862651998"/>
              </p:ext>
            </p:extLst>
          </p:nvPr>
        </p:nvGraphicFramePr>
        <p:xfrm>
          <a:off x="8386250" y="647800"/>
          <a:ext cx="2845873" cy="1132275"/>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564797">
                <a:tc>
                  <a:txBody>
                    <a:bodyPr/>
                    <a:lstStyle/>
                    <a:p>
                      <a:pPr algn="l"/>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zh-CN" altLang="en-US" sz="1200" b="0" dirty="0">
                          <a:solidFill>
                            <a:schemeClr val="tx1"/>
                          </a:solidFill>
                          <a:latin typeface="微软雅黑" panose="020B0503020204020204" pitchFamily="34" charset="-122"/>
                          <a:ea typeface="微软雅黑" panose="020B0503020204020204" pitchFamily="34" charset="-122"/>
                        </a:rPr>
                        <a:t>墙面</a:t>
                      </a:r>
                      <a:r>
                        <a:rPr lang="zh-CN" altLang="zh-CN" sz="1200" b="0" dirty="0">
                          <a:solidFill>
                            <a:schemeClr val="tx1"/>
                          </a:solidFill>
                          <a:latin typeface="微软雅黑" panose="020B0503020204020204" pitchFamily="34" charset="-122"/>
                          <a:ea typeface="微软雅黑" panose="020B0503020204020204" pitchFamily="34" charset="-122"/>
                        </a:rPr>
                        <a:t>工程细部节点构造</a:t>
                      </a:r>
                      <a:endParaRPr lang="zh-CN" altLang="en-US" sz="1200" b="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567478">
                <a:tc>
                  <a:txBody>
                    <a:bodyPr/>
                    <a:lstStyle/>
                    <a:p>
                      <a:pPr algn="l"/>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864017" rtl="0" eaLnBrk="1" latinLnBrk="0" hangingPunct="1">
                        <a:spcAft>
                          <a:spcPts val="0"/>
                        </a:spcAft>
                      </a:pPr>
                      <a:r>
                        <a:rPr lang="zh-CN" altLang="en-US" sz="1200" b="0" kern="1200" dirty="0">
                          <a:solidFill>
                            <a:schemeClr val="tx1"/>
                          </a:solidFill>
                          <a:effectLst/>
                          <a:latin typeface="微软雅黑" panose="020B0503020204020204" pitchFamily="34" charset="-122"/>
                          <a:ea typeface="微软雅黑" panose="020B0503020204020204" pitchFamily="34" charset="-122"/>
                          <a:cs typeface="+mn-cs"/>
                        </a:rPr>
                        <a:t>木饰面</a:t>
                      </a:r>
                      <a:r>
                        <a:rPr lang="en-US" altLang="zh-CN" sz="1200" b="0" kern="1200" dirty="0">
                          <a:solidFill>
                            <a:schemeClr val="tx1"/>
                          </a:solidFill>
                          <a:effectLst/>
                          <a:latin typeface="微软雅黑" panose="020B0503020204020204" pitchFamily="34" charset="-122"/>
                          <a:ea typeface="微软雅黑" panose="020B0503020204020204" pitchFamily="34" charset="-122"/>
                          <a:cs typeface="+mn-cs"/>
                        </a:rPr>
                        <a:t>/</a:t>
                      </a:r>
                      <a:r>
                        <a:rPr lang="zh-CN" altLang="en-US" sz="1200" b="0" kern="1200" dirty="0">
                          <a:solidFill>
                            <a:schemeClr val="tx1"/>
                          </a:solidFill>
                          <a:effectLst/>
                          <a:latin typeface="微软雅黑" panose="020B0503020204020204" pitchFamily="34" charset="-122"/>
                          <a:ea typeface="微软雅黑" panose="020B0503020204020204" pitchFamily="34" charset="-122"/>
                          <a:cs typeface="+mn-cs"/>
                        </a:rPr>
                        <a:t>软包粘胶</a:t>
                      </a:r>
                      <a:r>
                        <a:rPr lang="zh-CN" altLang="zh-CN" sz="1200" b="0" kern="1200" dirty="0">
                          <a:solidFill>
                            <a:schemeClr val="tx1"/>
                          </a:solidFill>
                          <a:latin typeface="微软雅黑" panose="020B0503020204020204" pitchFamily="34" charset="-122"/>
                          <a:ea typeface="微软雅黑" panose="020B0503020204020204" pitchFamily="34" charset="-122"/>
                          <a:cs typeface="+mn-cs"/>
                        </a:rPr>
                        <a:t>施工通用节点图</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graphicFrame>
        <p:nvGraphicFramePr>
          <p:cNvPr id="13" name="表格 12"/>
          <p:cNvGraphicFramePr>
            <a:graphicFrameLocks noGrp="1"/>
          </p:cNvGraphicFramePr>
          <p:nvPr/>
        </p:nvGraphicFramePr>
        <p:xfrm>
          <a:off x="4466854" y="687946"/>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spTree>
    <p:extLst>
      <p:ext uri="{BB962C8B-B14F-4D97-AF65-F5344CB8AC3E}">
        <p14:creationId xmlns:p14="http://schemas.microsoft.com/office/powerpoint/2010/main" val="87672899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46"/>
          <p:cNvPicPr>
            <a:picLocks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31652" y="1080000"/>
            <a:ext cx="3960000" cy="28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16"/>
          <p:cNvPicPr>
            <a:picLocks/>
          </p:cNvPicPr>
          <p:nvPr/>
        </p:nvPicPr>
        <p:blipFill>
          <a:blip r:embed="rId3">
            <a:extLst>
              <a:ext uri="{28A0092B-C50C-407E-A947-70E740481C1C}">
                <a14:useLocalDpi xmlns:a14="http://schemas.microsoft.com/office/drawing/2010/main" val="0"/>
              </a:ext>
            </a:extLst>
          </a:blip>
          <a:stretch>
            <a:fillRect/>
          </a:stretch>
        </p:blipFill>
        <p:spPr>
          <a:xfrm>
            <a:off x="4392000" y="1080000"/>
            <a:ext cx="3960000" cy="2880000"/>
          </a:xfrm>
          <a:prstGeom prst="rect">
            <a:avLst/>
          </a:prstGeom>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nvGraphicFramePr>
        <p:xfrm>
          <a:off x="432016" y="4049988"/>
          <a:ext cx="10800471" cy="1897122"/>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237467">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622802">
                <a:tc>
                  <a:txBody>
                    <a:bodyPr/>
                    <a:lstStyle/>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just" defTabSz="864017" rtl="0" eaLnBrk="1" fontAlgn="base" latinLnBrk="0" hangingPunct="1">
                        <a:lnSpc>
                          <a:spcPts val="1200"/>
                        </a:lnSpc>
                        <a:spcBef>
                          <a:spcPct val="0"/>
                        </a:spcBef>
                        <a:spcAft>
                          <a:spcPts val="0"/>
                        </a:spcAft>
                        <a:buClrTx/>
                        <a:buSzTx/>
                        <a:buFont typeface="Arial" panose="020B0604020202020204" pitchFamily="34" charset="0"/>
                        <a:buNone/>
                      </a:pP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施工准备→基层制安→软硬包干挂→成品保护→保洁交付</a:t>
                      </a:r>
                    </a:p>
                    <a:p>
                      <a:pPr marL="0" marR="0" lvl="0" indent="0" algn="just" defTabSz="864017" rtl="0" eaLnBrk="1" fontAlgn="base" latinLnBrk="0" hangingPunct="1">
                        <a:lnSpc>
                          <a:spcPts val="1200"/>
                        </a:lnSpc>
                        <a:spcBef>
                          <a:spcPct val="0"/>
                        </a:spcBef>
                        <a:spcAft>
                          <a:spcPts val="0"/>
                        </a:spcAft>
                        <a:buClrTx/>
                        <a:buSzTx/>
                        <a:buFont typeface="Arial" panose="020B0604020202020204" pitchFamily="34" charset="0"/>
                        <a:buNone/>
                        <a:tabLs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864017" rtl="0" eaLnBrk="0" fontAlgn="auto" latinLnBrk="0" hangingPunct="0">
                        <a:lnSpc>
                          <a:spcPct val="1000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主材：扪皮幅宽。</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864017" rtl="0" eaLnBrk="0" fontAlgn="auto" latinLnBrk="0" hangingPunct="0">
                        <a:lnSpc>
                          <a:spcPct val="1000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辅材：底板使用多层板。</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864017" rtl="0" eaLnBrk="0" fontAlgn="auto" latinLnBrk="0" hangingPunct="0">
                        <a:lnSpc>
                          <a:spcPct val="1000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基层：</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小面积适用木质基层，大面积适用钢质基层。使用钢质基层时，如遇轻质墙，则需在竖向主龙骨上增加背穿螺栓，螺栓间距不大于 </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1.2m</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lvl="0" indent="0" eaLnBrk="0" hangingPunct="0">
                        <a:lnSpc>
                          <a:spcPct val="100000"/>
                        </a:lnSpc>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面层：</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扪皮、扪布对花完整，包覆平整、板块边角挺直、板块拼接平整、拼缝顺直</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枪钉作为辅助固定方式，不得钉于见光面</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864017" rtl="0" eaLnBrk="0" fontAlgn="auto" latinLnBrk="0" hangingPunct="0">
                        <a:lnSpc>
                          <a:spcPct val="1000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(5)</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其他：</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硬包底板上应均匀喷涂胶水再包覆扪皮；规则形状的软包应加</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1/4</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圆边框，不规则形状软包应适用加重型海绵。</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3972969270"/>
              </p:ext>
            </p:extLst>
          </p:nvPr>
        </p:nvGraphicFramePr>
        <p:xfrm>
          <a:off x="8386250" y="647800"/>
          <a:ext cx="2845873" cy="1132275"/>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564797">
                <a:tc>
                  <a:txBody>
                    <a:bodyPr/>
                    <a:lstStyle/>
                    <a:p>
                      <a:pPr algn="l"/>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zh-CN" altLang="en-US" sz="1200" b="0" dirty="0">
                          <a:solidFill>
                            <a:schemeClr val="tx1"/>
                          </a:solidFill>
                          <a:latin typeface="微软雅黑" panose="020B0503020204020204" pitchFamily="34" charset="-122"/>
                          <a:ea typeface="微软雅黑" panose="020B0503020204020204" pitchFamily="34" charset="-122"/>
                        </a:rPr>
                        <a:t>墙面</a:t>
                      </a:r>
                      <a:r>
                        <a:rPr lang="zh-CN" altLang="zh-CN" sz="1200" b="0" dirty="0">
                          <a:solidFill>
                            <a:schemeClr val="tx1"/>
                          </a:solidFill>
                          <a:latin typeface="微软雅黑" panose="020B0503020204020204" pitchFamily="34" charset="-122"/>
                          <a:ea typeface="微软雅黑" panose="020B0503020204020204" pitchFamily="34" charset="-122"/>
                        </a:rPr>
                        <a:t>工程细部节点构造</a:t>
                      </a:r>
                      <a:endParaRPr lang="zh-CN" altLang="en-US" sz="1200" b="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567478">
                <a:tc>
                  <a:txBody>
                    <a:bodyPr/>
                    <a:lstStyle/>
                    <a:p>
                      <a:pPr algn="l"/>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864017" rtl="0" eaLnBrk="1" latinLnBrk="0" hangingPunct="1">
                        <a:spcAft>
                          <a:spcPts val="0"/>
                        </a:spcAft>
                      </a:pPr>
                      <a:r>
                        <a:rPr lang="zh-CN" altLang="en-US" sz="1200" b="0" kern="1200" dirty="0">
                          <a:solidFill>
                            <a:schemeClr val="tx1"/>
                          </a:solidFill>
                          <a:effectLst/>
                          <a:latin typeface="微软雅黑" panose="020B0503020204020204" pitchFamily="34" charset="-122"/>
                          <a:ea typeface="微软雅黑" panose="020B0503020204020204" pitchFamily="34" charset="-122"/>
                          <a:cs typeface="+mn-cs"/>
                        </a:rPr>
                        <a:t>软硬包干挂</a:t>
                      </a:r>
                      <a:r>
                        <a:rPr lang="zh-CN" altLang="zh-CN" sz="1200" b="0" kern="1200" dirty="0">
                          <a:solidFill>
                            <a:schemeClr val="tx1"/>
                          </a:solidFill>
                          <a:latin typeface="微软雅黑" panose="020B0503020204020204" pitchFamily="34" charset="-122"/>
                          <a:ea typeface="微软雅黑" panose="020B0503020204020204" pitchFamily="34" charset="-122"/>
                          <a:cs typeface="+mn-cs"/>
                        </a:rPr>
                        <a:t>施工通用节点图</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graphicFrame>
        <p:nvGraphicFramePr>
          <p:cNvPr id="13" name="表格 12"/>
          <p:cNvGraphicFramePr>
            <a:graphicFrameLocks noGrp="1"/>
          </p:cNvGraphicFramePr>
          <p:nvPr/>
        </p:nvGraphicFramePr>
        <p:xfrm>
          <a:off x="4466854" y="687946"/>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spTree>
    <p:extLst>
      <p:ext uri="{BB962C8B-B14F-4D97-AF65-F5344CB8AC3E}">
        <p14:creationId xmlns:p14="http://schemas.microsoft.com/office/powerpoint/2010/main" val="30070366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46"/>
          <p:cNvPicPr>
            <a:picLocks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31652" y="1080000"/>
            <a:ext cx="3960000" cy="28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16"/>
          <p:cNvPicPr>
            <a:picLocks/>
          </p:cNvPicPr>
          <p:nvPr/>
        </p:nvPicPr>
        <p:blipFill>
          <a:blip r:embed="rId3">
            <a:extLst>
              <a:ext uri="{28A0092B-C50C-407E-A947-70E740481C1C}">
                <a14:useLocalDpi xmlns:a14="http://schemas.microsoft.com/office/drawing/2010/main" val="0"/>
              </a:ext>
            </a:extLst>
          </a:blip>
          <a:stretch>
            <a:fillRect/>
          </a:stretch>
        </p:blipFill>
        <p:spPr>
          <a:xfrm>
            <a:off x="4392000" y="1080000"/>
            <a:ext cx="3960000" cy="2880000"/>
          </a:xfrm>
          <a:prstGeom prst="rect">
            <a:avLst/>
          </a:prstGeom>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nvGraphicFramePr>
        <p:xfrm>
          <a:off x="432016" y="4049988"/>
          <a:ext cx="10800471" cy="1929384"/>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237467">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622802">
                <a:tc>
                  <a:txBody>
                    <a:bodyPr/>
                    <a:lstStyle/>
                    <a:p>
                      <a:pPr marL="0" indent="0" algn="just" defTabSz="864017" rtl="0" eaLnBrk="1" latinLnBrk="0" hangingPunct="1">
                        <a:lnSpc>
                          <a:spcPct val="950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just" defTabSz="864017" rtl="0" eaLnBrk="1" fontAlgn="base" latinLnBrk="0" hangingPunct="1">
                        <a:lnSpc>
                          <a:spcPct val="95000"/>
                        </a:lnSpc>
                        <a:spcBef>
                          <a:spcPct val="0"/>
                        </a:spcBef>
                        <a:spcAft>
                          <a:spcPts val="0"/>
                        </a:spcAft>
                        <a:buClrTx/>
                        <a:buSzTx/>
                        <a:buFont typeface="Arial" panose="020B0604020202020204" pitchFamily="34" charset="0"/>
                        <a:buNone/>
                      </a:pP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施工准备→基层制安→木饰面干挂→成品保护→保洁交付</a:t>
                      </a:r>
                    </a:p>
                    <a:p>
                      <a:pPr marL="0" marR="0" lvl="0" indent="0" algn="just" defTabSz="864017" rtl="0" eaLnBrk="1" fontAlgn="base" latinLnBrk="0" hangingPunct="1">
                        <a:lnSpc>
                          <a:spcPct val="95000"/>
                        </a:lnSpc>
                        <a:spcBef>
                          <a:spcPct val="0"/>
                        </a:spcBef>
                        <a:spcAft>
                          <a:spcPts val="0"/>
                        </a:spcAft>
                        <a:buClrTx/>
                        <a:buSzTx/>
                        <a:buFont typeface="Arial" panose="020B0604020202020204" pitchFamily="34" charset="0"/>
                        <a:buNone/>
                        <a:tabLs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864017" rtl="0" eaLnBrk="1" fontAlgn="auto" latinLnBrk="0" hangingPunct="1">
                        <a:lnSpc>
                          <a:spcPct val="950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主材：</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材料的品种、规格、颜色、图案必须符合设计要求。木饰面油漆要求在工厂完成加工且尺寸正确</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indent="0">
                        <a:lnSpc>
                          <a:spcPct val="95000"/>
                        </a:lnSpc>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辅材：</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基层板的平整、垂直度、强度、干燥度应符合设计要求。</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结构胶质量。</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indent="0">
                        <a:lnSpc>
                          <a:spcPct val="95000"/>
                        </a:lnSpc>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基层：</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木基层及所用木龙骨、木饰面须做防火、防潮、防腐、防虫蛀处理。</a:t>
                      </a:r>
                    </a:p>
                    <a:p>
                      <a:pPr indent="0">
                        <a:lnSpc>
                          <a:spcPct val="95000"/>
                        </a:lnSpc>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面层：</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木饰面板镶贴或安装必须牢固、方正、楞角整齐，不得有空鼓、裂缝等缺陷。表面平直光滑，棱角方正，线条顺直，不露钉帽，无戗槎、刨痕、毛刺和锤印</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饰面板的接缝宽度应符合设计要求、接缝宽度可垫木楔调整，并应确保外表面的平整、垂直及板上口的顺平。</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indent="0">
                        <a:lnSpc>
                          <a:spcPct val="95000"/>
                        </a:lnSpc>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其他：</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且木皮饰面背面必须刷防潮漆或贴平衡纸；覆膜饰面背面需完全包覆。</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431313564"/>
              </p:ext>
            </p:extLst>
          </p:nvPr>
        </p:nvGraphicFramePr>
        <p:xfrm>
          <a:off x="8386250" y="647800"/>
          <a:ext cx="2845873" cy="1132275"/>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564797">
                <a:tc>
                  <a:txBody>
                    <a:bodyPr/>
                    <a:lstStyle/>
                    <a:p>
                      <a:pPr algn="l"/>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zh-CN" altLang="en-US" sz="1200" b="0" dirty="0">
                          <a:solidFill>
                            <a:schemeClr val="tx1"/>
                          </a:solidFill>
                          <a:latin typeface="微软雅黑" panose="020B0503020204020204" pitchFamily="34" charset="-122"/>
                          <a:ea typeface="微软雅黑" panose="020B0503020204020204" pitchFamily="34" charset="-122"/>
                        </a:rPr>
                        <a:t>墙面</a:t>
                      </a:r>
                      <a:r>
                        <a:rPr lang="zh-CN" altLang="zh-CN" sz="1200" b="0" dirty="0">
                          <a:solidFill>
                            <a:schemeClr val="tx1"/>
                          </a:solidFill>
                          <a:latin typeface="微软雅黑" panose="020B0503020204020204" pitchFamily="34" charset="-122"/>
                          <a:ea typeface="微软雅黑" panose="020B0503020204020204" pitchFamily="34" charset="-122"/>
                        </a:rPr>
                        <a:t>工程细部节点构造</a:t>
                      </a:r>
                      <a:endParaRPr lang="zh-CN" altLang="en-US" sz="1200" b="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567478">
                <a:tc>
                  <a:txBody>
                    <a:bodyPr/>
                    <a:lstStyle/>
                    <a:p>
                      <a:pPr algn="l"/>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864017" rtl="0" eaLnBrk="1" latinLnBrk="0" hangingPunct="1">
                        <a:spcAft>
                          <a:spcPts val="0"/>
                        </a:spcAft>
                      </a:pPr>
                      <a:r>
                        <a:rPr lang="zh-CN" altLang="en-US" sz="1200" b="0" kern="1200" dirty="0">
                          <a:solidFill>
                            <a:schemeClr val="tx1"/>
                          </a:solidFill>
                          <a:effectLst/>
                          <a:latin typeface="微软雅黑" panose="020B0503020204020204" pitchFamily="34" charset="-122"/>
                          <a:ea typeface="微软雅黑" panose="020B0503020204020204" pitchFamily="34" charset="-122"/>
                          <a:cs typeface="+mn-cs"/>
                        </a:rPr>
                        <a:t>木饰面干挂</a:t>
                      </a:r>
                      <a:r>
                        <a:rPr lang="zh-CN" altLang="zh-CN" sz="1200" b="0" kern="1200" dirty="0">
                          <a:solidFill>
                            <a:schemeClr val="tx1"/>
                          </a:solidFill>
                          <a:latin typeface="微软雅黑" panose="020B0503020204020204" pitchFamily="34" charset="-122"/>
                          <a:ea typeface="微软雅黑" panose="020B0503020204020204" pitchFamily="34" charset="-122"/>
                          <a:cs typeface="+mn-cs"/>
                        </a:rPr>
                        <a:t>施工通用节点图</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graphicFrame>
        <p:nvGraphicFramePr>
          <p:cNvPr id="13" name="表格 12"/>
          <p:cNvGraphicFramePr>
            <a:graphicFrameLocks noGrp="1"/>
          </p:cNvGraphicFramePr>
          <p:nvPr/>
        </p:nvGraphicFramePr>
        <p:xfrm>
          <a:off x="4466854" y="687946"/>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spTree>
    <p:extLst>
      <p:ext uri="{BB962C8B-B14F-4D97-AF65-F5344CB8AC3E}">
        <p14:creationId xmlns:p14="http://schemas.microsoft.com/office/powerpoint/2010/main" val="34442583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46"/>
          <p:cNvPicPr>
            <a:picLocks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31652" y="1080000"/>
            <a:ext cx="1800000" cy="28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1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392000" y="1080000"/>
            <a:ext cx="3960000" cy="2880000"/>
          </a:xfrm>
          <a:prstGeom prst="rect">
            <a:avLst/>
          </a:prstGeom>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nvGraphicFramePr>
        <p:xfrm>
          <a:off x="432016" y="4049988"/>
          <a:ext cx="10800471" cy="1897122"/>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237467">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622802">
                <a:tc>
                  <a:txBody>
                    <a:bodyPr/>
                    <a:lstStyle/>
                    <a:p>
                      <a:pPr marL="0" indent="0" algn="just" defTabSz="864017" rtl="0" eaLnBrk="1" latinLnBrk="0" hangingPunct="1">
                        <a:lnSpc>
                          <a:spcPct val="1000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just" defTabSz="864017" rtl="0" eaLnBrk="1" fontAlgn="base" latinLnBrk="0" hangingPunct="1">
                        <a:lnSpc>
                          <a:spcPct val="100000"/>
                        </a:lnSpc>
                        <a:spcBef>
                          <a:spcPct val="0"/>
                        </a:spcBef>
                        <a:spcAft>
                          <a:spcPts val="0"/>
                        </a:spcAft>
                        <a:buClrTx/>
                        <a:buSzTx/>
                        <a:buFont typeface="Arial" panose="020B0604020202020204" pitchFamily="34" charset="0"/>
                        <a:buNone/>
                      </a:pP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施工准备→木基层制作→镜子胶粘→镜框安装（若有）→打胶收口→成品保护→保洁交付</a:t>
                      </a:r>
                    </a:p>
                    <a:p>
                      <a:pPr marL="0" marR="0" lvl="0" indent="0" algn="just" defTabSz="864017" rtl="0" eaLnBrk="1" fontAlgn="base" latinLnBrk="0" hangingPunct="1">
                        <a:lnSpc>
                          <a:spcPct val="100000"/>
                        </a:lnSpc>
                        <a:spcBef>
                          <a:spcPct val="0"/>
                        </a:spcBef>
                        <a:spcAft>
                          <a:spcPts val="0"/>
                        </a:spcAft>
                        <a:buClrTx/>
                        <a:buSzTx/>
                        <a:buFont typeface="Arial" panose="020B0604020202020204" pitchFamily="34" charset="0"/>
                        <a:buNone/>
                        <a:tabLs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864017" rtl="0" eaLnBrk="0" fontAlgn="auto" latinLnBrk="0" hangingPunct="0">
                        <a:lnSpc>
                          <a:spcPct val="1000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主材：银镜背面镀层材质、厚度及完好性。</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864017" rtl="0" eaLnBrk="0" fontAlgn="auto" latinLnBrk="0" hangingPunct="0">
                        <a:lnSpc>
                          <a:spcPct val="1000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辅材：结构胶质量。</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864017" rtl="0" eaLnBrk="0" fontAlgn="auto" latinLnBrk="0" hangingPunct="0">
                        <a:lnSpc>
                          <a:spcPct val="1000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基层：木基层防腐、防火处理到位。</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864017" rtl="0" eaLnBrk="0" fontAlgn="auto" latinLnBrk="0" hangingPunct="0">
                        <a:lnSpc>
                          <a:spcPct val="1000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(4)</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面层：</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面材</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安装前需检查镜子背面涂层，边角处需重点查看</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胶水需满涂，不得打点安装</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endParaRPr>
                    </a:p>
                    <a:p>
                      <a:pPr marL="0" marR="0" lvl="0" indent="0" algn="l" defTabSz="75565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(5)</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其他：</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无钢化玻璃背称的镜子上严禁开孔安装开关插座等终端设备。</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3060275960"/>
              </p:ext>
            </p:extLst>
          </p:nvPr>
        </p:nvGraphicFramePr>
        <p:xfrm>
          <a:off x="8386250" y="647800"/>
          <a:ext cx="2845873" cy="1132275"/>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564797">
                <a:tc>
                  <a:txBody>
                    <a:bodyPr/>
                    <a:lstStyle/>
                    <a:p>
                      <a:pPr algn="l"/>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zh-CN" altLang="en-US" sz="1200" b="0" dirty="0">
                          <a:solidFill>
                            <a:schemeClr val="tx1"/>
                          </a:solidFill>
                          <a:latin typeface="微软雅黑" panose="020B0503020204020204" pitchFamily="34" charset="-122"/>
                          <a:ea typeface="微软雅黑" panose="020B0503020204020204" pitchFamily="34" charset="-122"/>
                        </a:rPr>
                        <a:t>墙面</a:t>
                      </a:r>
                      <a:r>
                        <a:rPr lang="zh-CN" altLang="zh-CN" sz="1200" b="0" dirty="0">
                          <a:solidFill>
                            <a:schemeClr val="tx1"/>
                          </a:solidFill>
                          <a:latin typeface="微软雅黑" panose="020B0503020204020204" pitchFamily="34" charset="-122"/>
                          <a:ea typeface="微软雅黑" panose="020B0503020204020204" pitchFamily="34" charset="-122"/>
                        </a:rPr>
                        <a:t>工程细部节点构造</a:t>
                      </a:r>
                      <a:endParaRPr lang="zh-CN" altLang="en-US" sz="1200" b="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567478">
                <a:tc>
                  <a:txBody>
                    <a:bodyPr/>
                    <a:lstStyle/>
                    <a:p>
                      <a:pPr algn="l"/>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864017" rtl="0" eaLnBrk="1" latinLnBrk="0" hangingPunct="1">
                        <a:spcAft>
                          <a:spcPts val="0"/>
                        </a:spcAft>
                      </a:pPr>
                      <a:r>
                        <a:rPr lang="zh-CN" altLang="en-US" sz="1200" b="0" kern="1200" dirty="0">
                          <a:solidFill>
                            <a:schemeClr val="tx1"/>
                          </a:solidFill>
                          <a:effectLst/>
                          <a:latin typeface="微软雅黑" panose="020B0503020204020204" pitchFamily="34" charset="-122"/>
                          <a:ea typeface="微软雅黑" panose="020B0503020204020204" pitchFamily="34" charset="-122"/>
                          <a:cs typeface="+mn-cs"/>
                        </a:rPr>
                        <a:t>镜子胶粘</a:t>
                      </a:r>
                      <a:r>
                        <a:rPr lang="en-US" altLang="zh-CN" sz="1200" b="0" kern="1200" dirty="0">
                          <a:solidFill>
                            <a:schemeClr val="tx1"/>
                          </a:solidFill>
                          <a:effectLst/>
                          <a:latin typeface="微软雅黑" panose="020B0503020204020204" pitchFamily="34" charset="-122"/>
                          <a:ea typeface="微软雅黑" panose="020B0503020204020204" pitchFamily="34" charset="-122"/>
                          <a:cs typeface="+mn-cs"/>
                        </a:rPr>
                        <a:t>/</a:t>
                      </a:r>
                      <a:r>
                        <a:rPr lang="zh-CN" altLang="en-US" sz="1200" b="0" kern="1200" dirty="0">
                          <a:solidFill>
                            <a:schemeClr val="tx1"/>
                          </a:solidFill>
                          <a:effectLst/>
                          <a:latin typeface="微软雅黑" panose="020B0503020204020204" pitchFamily="34" charset="-122"/>
                          <a:ea typeface="微软雅黑" panose="020B0503020204020204" pitchFamily="34" charset="-122"/>
                          <a:cs typeface="+mn-cs"/>
                        </a:rPr>
                        <a:t>锁止</a:t>
                      </a:r>
                      <a:r>
                        <a:rPr lang="zh-CN" altLang="zh-CN" sz="1200" b="0" kern="1200" dirty="0">
                          <a:solidFill>
                            <a:schemeClr val="tx1"/>
                          </a:solidFill>
                          <a:latin typeface="微软雅黑" panose="020B0503020204020204" pitchFamily="34" charset="-122"/>
                          <a:ea typeface="微软雅黑" panose="020B0503020204020204" pitchFamily="34" charset="-122"/>
                          <a:cs typeface="+mn-cs"/>
                        </a:rPr>
                        <a:t>施工通用节点图</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graphicFrame>
        <p:nvGraphicFramePr>
          <p:cNvPr id="13" name="表格 12"/>
          <p:cNvGraphicFramePr>
            <a:graphicFrameLocks noGrp="1"/>
          </p:cNvGraphicFramePr>
          <p:nvPr/>
        </p:nvGraphicFramePr>
        <p:xfrm>
          <a:off x="4466854" y="687946"/>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pic>
        <p:nvPicPr>
          <p:cNvPr id="10" name="图片 46"/>
          <p:cNvPicPr>
            <a:picLocks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340000" y="1079847"/>
            <a:ext cx="1800000" cy="28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1198135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46"/>
          <p:cNvPicPr>
            <a:picLocks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31652" y="1080000"/>
            <a:ext cx="3960000" cy="28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1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392000" y="1080000"/>
            <a:ext cx="2160000" cy="2880000"/>
          </a:xfrm>
          <a:prstGeom prst="rect">
            <a:avLst/>
          </a:prstGeom>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nvGraphicFramePr>
        <p:xfrm>
          <a:off x="432016" y="4049988"/>
          <a:ext cx="10800471" cy="1897122"/>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237467">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622802">
                <a:tc>
                  <a:txBody>
                    <a:bodyPr/>
                    <a:lstStyle/>
                    <a:p>
                      <a:pPr marL="0" indent="0" algn="just" defTabSz="864017" rtl="0" eaLnBrk="1" latinLnBrk="0" hangingPunct="1">
                        <a:lnSpc>
                          <a:spcPct val="1000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just" defTabSz="864017" rtl="0" eaLnBrk="1" fontAlgn="base" latinLnBrk="0" hangingPunct="1">
                        <a:lnSpc>
                          <a:spcPct val="100000"/>
                        </a:lnSpc>
                        <a:spcBef>
                          <a:spcPct val="0"/>
                        </a:spcBef>
                        <a:spcAft>
                          <a:spcPts val="0"/>
                        </a:spcAft>
                        <a:buClrTx/>
                        <a:buSzTx/>
                        <a:buFont typeface="Arial" panose="020B0604020202020204" pitchFamily="34" charset="0"/>
                        <a:buNone/>
                      </a:pP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施工准备→钢架焊制→除渣防锈→面材安装→成品保护→保洁交付</a:t>
                      </a:r>
                    </a:p>
                    <a:p>
                      <a:pPr marL="0" marR="0" lvl="0" indent="0" algn="just" defTabSz="864017" rtl="0" eaLnBrk="1" fontAlgn="base" latinLnBrk="0" hangingPunct="1">
                        <a:lnSpc>
                          <a:spcPct val="100000"/>
                        </a:lnSpc>
                        <a:spcBef>
                          <a:spcPct val="0"/>
                        </a:spcBef>
                        <a:spcAft>
                          <a:spcPts val="0"/>
                        </a:spcAft>
                        <a:buClrTx/>
                        <a:buSzTx/>
                        <a:buFont typeface="Arial" panose="020B0604020202020204" pitchFamily="34" charset="0"/>
                        <a:buNone/>
                        <a:tabLs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lvl="0" indent="0" eaLnBrk="0" hangingPunct="0">
                        <a:lnSpc>
                          <a:spcPct val="100000"/>
                        </a:lnSpc>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主材：</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热镀锌</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钢材</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壁厚。</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滚珠轴承大小根据门体的自重选定。</a:t>
                      </a:r>
                    </a:p>
                    <a:p>
                      <a:pPr lvl="0" indent="0" eaLnBrk="0" hangingPunct="0">
                        <a:lnSpc>
                          <a:spcPct val="100000"/>
                        </a:lnSpc>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辅材：电焊条质量，防锈漆质量。</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lvl="0" indent="0" eaLnBrk="0" hangingPunct="0">
                        <a:lnSpc>
                          <a:spcPct val="100000"/>
                        </a:lnSpc>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基层：固定钢架的墙体刚度</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p>
                    <a:p>
                      <a:pPr indent="0">
                        <a:lnSpc>
                          <a:spcPct val="100000"/>
                        </a:lnSpc>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面层：</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焊接部位作防锈处理</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暗门厚度及旋转开启与墙面装饰面空间关系需在建筑设计时需考虑，否则难以实施</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indent="0">
                        <a:lnSpc>
                          <a:spcPct val="100000"/>
                        </a:lnSpc>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(5)</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其他：</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石材干挂或安装、门边、框边切割面需抛光处理，钢架面采用防潮板包封。为防止门与边框碰撞，会使石材破损，需在门与框之间安装限位链。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719253741"/>
              </p:ext>
            </p:extLst>
          </p:nvPr>
        </p:nvGraphicFramePr>
        <p:xfrm>
          <a:off x="8386250" y="647800"/>
          <a:ext cx="2845873" cy="1132275"/>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564797">
                <a:tc>
                  <a:txBody>
                    <a:bodyPr/>
                    <a:lstStyle/>
                    <a:p>
                      <a:pPr algn="l"/>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zh-CN" altLang="en-US" sz="1200" b="0" dirty="0">
                          <a:solidFill>
                            <a:schemeClr val="tx1"/>
                          </a:solidFill>
                          <a:latin typeface="微软雅黑" panose="020B0503020204020204" pitchFamily="34" charset="-122"/>
                          <a:ea typeface="微软雅黑" panose="020B0503020204020204" pitchFamily="34" charset="-122"/>
                        </a:rPr>
                        <a:t>墙面</a:t>
                      </a:r>
                      <a:r>
                        <a:rPr lang="zh-CN" altLang="zh-CN" sz="1200" b="0" dirty="0">
                          <a:solidFill>
                            <a:schemeClr val="tx1"/>
                          </a:solidFill>
                          <a:latin typeface="微软雅黑" panose="020B0503020204020204" pitchFamily="34" charset="-122"/>
                          <a:ea typeface="微软雅黑" panose="020B0503020204020204" pitchFamily="34" charset="-122"/>
                        </a:rPr>
                        <a:t>工程细部节点构造</a:t>
                      </a:r>
                      <a:endParaRPr lang="zh-CN" altLang="en-US" sz="1200" b="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567478">
                <a:tc>
                  <a:txBody>
                    <a:bodyPr/>
                    <a:lstStyle/>
                    <a:p>
                      <a:pPr algn="l"/>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864017" rtl="0" eaLnBrk="1" latinLnBrk="0" hangingPunct="1">
                        <a:spcAft>
                          <a:spcPts val="0"/>
                        </a:spcAft>
                      </a:pPr>
                      <a:r>
                        <a:rPr lang="zh-CN" altLang="en-US" sz="1200" b="0" kern="1200" dirty="0">
                          <a:solidFill>
                            <a:schemeClr val="tx1"/>
                          </a:solidFill>
                          <a:effectLst/>
                          <a:latin typeface="微软雅黑" panose="020B0503020204020204" pitchFamily="34" charset="-122"/>
                          <a:ea typeface="微软雅黑" panose="020B0503020204020204" pitchFamily="34" charset="-122"/>
                          <a:cs typeface="+mn-cs"/>
                        </a:rPr>
                        <a:t>非</a:t>
                      </a:r>
                      <a:r>
                        <a:rPr lang="en-US" altLang="zh-CN" sz="1200" b="0" kern="1200" dirty="0">
                          <a:solidFill>
                            <a:schemeClr val="tx1"/>
                          </a:solidFill>
                          <a:effectLst/>
                          <a:latin typeface="微软雅黑" panose="020B0503020204020204" pitchFamily="34" charset="-122"/>
                          <a:ea typeface="微软雅黑" panose="020B0503020204020204" pitchFamily="34" charset="-122"/>
                          <a:cs typeface="+mn-cs"/>
                        </a:rPr>
                        <a:t>180°</a:t>
                      </a:r>
                      <a:r>
                        <a:rPr lang="zh-CN" altLang="en-US" sz="1200" b="0" kern="1200" dirty="0">
                          <a:solidFill>
                            <a:schemeClr val="tx1"/>
                          </a:solidFill>
                          <a:effectLst/>
                          <a:latin typeface="微软雅黑" panose="020B0503020204020204" pitchFamily="34" charset="-122"/>
                          <a:ea typeface="微软雅黑" panose="020B0503020204020204" pitchFamily="34" charset="-122"/>
                          <a:cs typeface="+mn-cs"/>
                        </a:rPr>
                        <a:t>检修暗门</a:t>
                      </a:r>
                      <a:r>
                        <a:rPr lang="zh-CN" altLang="zh-CN" sz="1200" b="0" kern="1200" dirty="0">
                          <a:solidFill>
                            <a:schemeClr val="tx1"/>
                          </a:solidFill>
                          <a:latin typeface="微软雅黑" panose="020B0503020204020204" pitchFamily="34" charset="-122"/>
                          <a:ea typeface="微软雅黑" panose="020B0503020204020204" pitchFamily="34" charset="-122"/>
                          <a:cs typeface="+mn-cs"/>
                        </a:rPr>
                        <a:t>施工通用节点图</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graphicFrame>
        <p:nvGraphicFramePr>
          <p:cNvPr id="13" name="表格 12"/>
          <p:cNvGraphicFramePr>
            <a:graphicFrameLocks noGrp="1"/>
          </p:cNvGraphicFramePr>
          <p:nvPr/>
        </p:nvGraphicFramePr>
        <p:xfrm>
          <a:off x="4466854" y="687946"/>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spTree>
    <p:extLst>
      <p:ext uri="{BB962C8B-B14F-4D97-AF65-F5344CB8AC3E}">
        <p14:creationId xmlns:p14="http://schemas.microsoft.com/office/powerpoint/2010/main" val="380272418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46"/>
          <p:cNvPicPr>
            <a:picLocks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31652" y="1080000"/>
            <a:ext cx="3960000" cy="28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1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392000" y="1080000"/>
            <a:ext cx="3960000" cy="2880000"/>
          </a:xfrm>
          <a:prstGeom prst="rect">
            <a:avLst/>
          </a:prstGeom>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nvGraphicFramePr>
        <p:xfrm>
          <a:off x="432016" y="4049988"/>
          <a:ext cx="10800471" cy="1897122"/>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237467">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622802">
                <a:tc>
                  <a:txBody>
                    <a:bodyPr/>
                    <a:lstStyle/>
                    <a:p>
                      <a:pPr marL="0" indent="0" algn="just" defTabSz="864017" rtl="0" eaLnBrk="1" latinLnBrk="0" hangingPunct="1">
                        <a:lnSpc>
                          <a:spcPct val="1000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just" defTabSz="864017" rtl="0" eaLnBrk="1" fontAlgn="base" latinLnBrk="0" hangingPunct="1">
                        <a:lnSpc>
                          <a:spcPct val="100000"/>
                        </a:lnSpc>
                        <a:spcBef>
                          <a:spcPct val="0"/>
                        </a:spcBef>
                        <a:spcAft>
                          <a:spcPts val="0"/>
                        </a:spcAft>
                        <a:buClrTx/>
                        <a:buSzTx/>
                        <a:buFont typeface="Arial" panose="020B0604020202020204" pitchFamily="34" charset="0"/>
                        <a:buNone/>
                      </a:pP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施工准备→钢架焊制→除渣防锈→面材安装→成品保护→保洁交付</a:t>
                      </a:r>
                    </a:p>
                    <a:p>
                      <a:pPr marL="0" marR="0" lvl="0" indent="0" algn="just" defTabSz="864017" rtl="0" eaLnBrk="1" fontAlgn="base" latinLnBrk="0" hangingPunct="1">
                        <a:lnSpc>
                          <a:spcPct val="100000"/>
                        </a:lnSpc>
                        <a:spcBef>
                          <a:spcPct val="0"/>
                        </a:spcBef>
                        <a:spcAft>
                          <a:spcPts val="0"/>
                        </a:spcAft>
                        <a:buClrTx/>
                        <a:buSzTx/>
                        <a:buFont typeface="Arial" panose="020B0604020202020204" pitchFamily="34" charset="0"/>
                        <a:buNone/>
                        <a:tabLs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864017" rtl="0" eaLnBrk="0" fontAlgn="auto" latinLnBrk="0" hangingPunct="0">
                        <a:lnSpc>
                          <a:spcPct val="1000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主材：</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热镀锌</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钢材</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壁厚。</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滚珠轴承大小根据门体的自重选定。滚珠轴承</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定制</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U</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型钢可达到</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180</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°开启要求。</a:t>
                      </a:r>
                    </a:p>
                    <a:p>
                      <a:pPr lvl="0" indent="0" eaLnBrk="0" hangingPunct="0">
                        <a:lnSpc>
                          <a:spcPct val="100000"/>
                        </a:lnSpc>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辅材：电焊条质量，防锈漆质量。</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lvl="0" indent="0" eaLnBrk="0" hangingPunct="0">
                        <a:lnSpc>
                          <a:spcPct val="100000"/>
                        </a:lnSpc>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基层：固定钢架的墙体刚度</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p>
                    <a:p>
                      <a:pPr indent="0">
                        <a:lnSpc>
                          <a:spcPct val="100000"/>
                        </a:lnSpc>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面层：</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焊接部位作防锈处理</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暗门厚度及旋转开启与墙面装饰面空间关系需在建筑设计时需考虑，否则难以实施</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indent="0">
                        <a:lnSpc>
                          <a:spcPct val="100000"/>
                        </a:lnSpc>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(5)</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其他：</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石材干挂或安装、门边、框边切割面需抛光处理，钢架面采用防潮板包封。为防止门与边框碰撞，会使石材破损，需在门与框之间安装限位链。</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1861434100"/>
              </p:ext>
            </p:extLst>
          </p:nvPr>
        </p:nvGraphicFramePr>
        <p:xfrm>
          <a:off x="8386250" y="647800"/>
          <a:ext cx="2845873" cy="1132275"/>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564797">
                <a:tc>
                  <a:txBody>
                    <a:bodyPr/>
                    <a:lstStyle/>
                    <a:p>
                      <a:pPr algn="l"/>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zh-CN" altLang="en-US" sz="1200" b="0" dirty="0">
                          <a:solidFill>
                            <a:schemeClr val="tx1"/>
                          </a:solidFill>
                          <a:latin typeface="微软雅黑" panose="020B0503020204020204" pitchFamily="34" charset="-122"/>
                          <a:ea typeface="微软雅黑" panose="020B0503020204020204" pitchFamily="34" charset="-122"/>
                        </a:rPr>
                        <a:t>墙面</a:t>
                      </a:r>
                      <a:r>
                        <a:rPr lang="zh-CN" altLang="zh-CN" sz="1200" b="0" dirty="0">
                          <a:solidFill>
                            <a:schemeClr val="tx1"/>
                          </a:solidFill>
                          <a:latin typeface="微软雅黑" panose="020B0503020204020204" pitchFamily="34" charset="-122"/>
                          <a:ea typeface="微软雅黑" panose="020B0503020204020204" pitchFamily="34" charset="-122"/>
                        </a:rPr>
                        <a:t>工程细部节点构造</a:t>
                      </a:r>
                      <a:endParaRPr lang="zh-CN" altLang="en-US" sz="1200" b="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567478">
                <a:tc>
                  <a:txBody>
                    <a:bodyPr/>
                    <a:lstStyle/>
                    <a:p>
                      <a:pPr algn="l"/>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864017" rtl="0" eaLnBrk="1" latinLnBrk="0" hangingPunct="1">
                        <a:spcAft>
                          <a:spcPts val="0"/>
                        </a:spcAft>
                      </a:pPr>
                      <a:r>
                        <a:rPr lang="en-US" altLang="zh-CN" sz="1200" b="0" kern="1200" dirty="0">
                          <a:solidFill>
                            <a:schemeClr val="tx1"/>
                          </a:solidFill>
                          <a:effectLst/>
                          <a:latin typeface="微软雅黑" panose="020B0503020204020204" pitchFamily="34" charset="-122"/>
                          <a:ea typeface="微软雅黑" panose="020B0503020204020204" pitchFamily="34" charset="-122"/>
                          <a:cs typeface="+mn-cs"/>
                        </a:rPr>
                        <a:t>180°</a:t>
                      </a:r>
                      <a:r>
                        <a:rPr lang="zh-CN" altLang="en-US" sz="1200" b="0" kern="1200" dirty="0">
                          <a:solidFill>
                            <a:schemeClr val="tx1"/>
                          </a:solidFill>
                          <a:effectLst/>
                          <a:latin typeface="微软雅黑" panose="020B0503020204020204" pitchFamily="34" charset="-122"/>
                          <a:ea typeface="微软雅黑" panose="020B0503020204020204" pitchFamily="34" charset="-122"/>
                          <a:cs typeface="+mn-cs"/>
                        </a:rPr>
                        <a:t>检修暗门</a:t>
                      </a:r>
                      <a:r>
                        <a:rPr lang="zh-CN" altLang="zh-CN" sz="1200" b="0" kern="1200" dirty="0">
                          <a:solidFill>
                            <a:schemeClr val="tx1"/>
                          </a:solidFill>
                          <a:latin typeface="微软雅黑" panose="020B0503020204020204" pitchFamily="34" charset="-122"/>
                          <a:ea typeface="微软雅黑" panose="020B0503020204020204" pitchFamily="34" charset="-122"/>
                          <a:cs typeface="+mn-cs"/>
                        </a:rPr>
                        <a:t>施工通用节点图</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graphicFrame>
        <p:nvGraphicFramePr>
          <p:cNvPr id="13" name="表格 12"/>
          <p:cNvGraphicFramePr>
            <a:graphicFrameLocks noGrp="1"/>
          </p:cNvGraphicFramePr>
          <p:nvPr/>
        </p:nvGraphicFramePr>
        <p:xfrm>
          <a:off x="4466854" y="687946"/>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spTree>
    <p:extLst>
      <p:ext uri="{BB962C8B-B14F-4D97-AF65-F5344CB8AC3E}">
        <p14:creationId xmlns:p14="http://schemas.microsoft.com/office/powerpoint/2010/main" val="44320556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46"/>
          <p:cNvPicPr>
            <a:picLocks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31652" y="1080000"/>
            <a:ext cx="3960000" cy="28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16"/>
          <p:cNvPicPr>
            <a:picLocks/>
          </p:cNvPicPr>
          <p:nvPr/>
        </p:nvPicPr>
        <p:blipFill>
          <a:blip r:embed="rId3">
            <a:extLst>
              <a:ext uri="{28A0092B-C50C-407E-A947-70E740481C1C}">
                <a14:useLocalDpi xmlns:a14="http://schemas.microsoft.com/office/drawing/2010/main" val="0"/>
              </a:ext>
            </a:extLst>
          </a:blip>
          <a:stretch>
            <a:fillRect/>
          </a:stretch>
        </p:blipFill>
        <p:spPr>
          <a:xfrm>
            <a:off x="4392000" y="1080000"/>
            <a:ext cx="3960000" cy="2880000"/>
          </a:xfrm>
          <a:prstGeom prst="rect">
            <a:avLst/>
          </a:prstGeom>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nvGraphicFramePr>
        <p:xfrm>
          <a:off x="432016" y="4049988"/>
          <a:ext cx="10800471" cy="1920240"/>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237467">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622802">
                <a:tc>
                  <a:txBody>
                    <a:bodyPr/>
                    <a:lstStyle/>
                    <a:p>
                      <a:pPr marL="0" indent="0" algn="just" defTabSz="864017" rtl="0" eaLnBrk="1" latinLnBrk="0" hangingPunct="1">
                        <a:lnSpc>
                          <a:spcPct val="850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just" defTabSz="864017" rtl="0" eaLnBrk="1" fontAlgn="base" latinLnBrk="0" hangingPunct="1">
                        <a:lnSpc>
                          <a:spcPct val="85000"/>
                        </a:lnSpc>
                        <a:spcBef>
                          <a:spcPct val="0"/>
                        </a:spcBef>
                        <a:spcAft>
                          <a:spcPts val="0"/>
                        </a:spcAft>
                        <a:buClrTx/>
                        <a:buSzTx/>
                        <a:buFont typeface="Arial" panose="020B0604020202020204" pitchFamily="34" charset="0"/>
                        <a:buNone/>
                      </a:pP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施工准备→腻子批涂→打磨→基膜滚涂→墙纸粘贴→成品保护→保洁交付</a:t>
                      </a:r>
                    </a:p>
                    <a:p>
                      <a:pPr marL="0" marR="0" lvl="0" indent="0" algn="just" defTabSz="864017" rtl="0" eaLnBrk="1" fontAlgn="base" latinLnBrk="0" hangingPunct="1">
                        <a:lnSpc>
                          <a:spcPct val="85000"/>
                        </a:lnSpc>
                        <a:spcBef>
                          <a:spcPct val="0"/>
                        </a:spcBef>
                        <a:spcAft>
                          <a:spcPts val="0"/>
                        </a:spcAft>
                        <a:buClrTx/>
                        <a:buSzTx/>
                        <a:buFont typeface="Arial" panose="020B0604020202020204" pitchFamily="34" charset="0"/>
                        <a:buNone/>
                        <a:tabLs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indent="0">
                        <a:lnSpc>
                          <a:spcPct val="85000"/>
                        </a:lnSpc>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主材：墙纸幅宽、是否拼花</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p>
                    <a:p>
                      <a:pPr indent="0">
                        <a:lnSpc>
                          <a:spcPct val="85000"/>
                        </a:lnSpc>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辅材：腻子粉品质。基膜品质。</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864017" rtl="0" eaLnBrk="1" fontAlgn="auto" latinLnBrk="0" hangingPunct="1">
                        <a:lnSpc>
                          <a:spcPct val="850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基层：</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结构墙体基层的平整、垂直、硬度、含水率应符合设计要求</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对湿度较大房间和经常潮湿的墙体不得采用墙纸。墙面批灰基层完成后需刷</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基膜二遍，不得适用</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醇酸清漆。</a:t>
                      </a:r>
                    </a:p>
                    <a:p>
                      <a:pPr marL="0" marR="0" lvl="0" indent="0" algn="l" defTabSz="864017" rtl="0" eaLnBrk="1" fontAlgn="auto" latinLnBrk="0" hangingPunct="1">
                        <a:lnSpc>
                          <a:spcPct val="850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面层：</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裱糊后的墙纸、墙布表面应平整，色泽应一致，不得有波纹起伏、气泡、裂缝、皱折及斑污，斜视时应无胶痕。墙纸、墙布边缘应平直整齐，不得有纸毛、飞刺。墙纸、墙布阴角处搭接应顺光，阳角处应无接缝。</a:t>
                      </a:r>
                    </a:p>
                    <a:p>
                      <a:pPr marL="0" marR="0" lvl="0" indent="0" algn="l" defTabSz="864017" rtl="0" eaLnBrk="1" fontAlgn="auto" latinLnBrk="0" hangingPunct="1">
                        <a:lnSpc>
                          <a:spcPct val="850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其他：</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墙纸铺贴完成</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24h</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不得通风开窗、开启空调。墙纸修补不得采用局部挖补法，应整幅更换。</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3655689493"/>
              </p:ext>
            </p:extLst>
          </p:nvPr>
        </p:nvGraphicFramePr>
        <p:xfrm>
          <a:off x="8386250" y="647800"/>
          <a:ext cx="2845873" cy="1132275"/>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564797">
                <a:tc>
                  <a:txBody>
                    <a:bodyPr/>
                    <a:lstStyle/>
                    <a:p>
                      <a:pPr algn="l"/>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zh-CN" altLang="en-US" sz="1200" b="0" dirty="0">
                          <a:solidFill>
                            <a:schemeClr val="tx1"/>
                          </a:solidFill>
                          <a:latin typeface="微软雅黑" panose="020B0503020204020204" pitchFamily="34" charset="-122"/>
                          <a:ea typeface="微软雅黑" panose="020B0503020204020204" pitchFamily="34" charset="-122"/>
                        </a:rPr>
                        <a:t>墙面</a:t>
                      </a:r>
                      <a:r>
                        <a:rPr lang="zh-CN" altLang="zh-CN" sz="1200" b="0" dirty="0">
                          <a:solidFill>
                            <a:schemeClr val="tx1"/>
                          </a:solidFill>
                          <a:latin typeface="微软雅黑" panose="020B0503020204020204" pitchFamily="34" charset="-122"/>
                          <a:ea typeface="微软雅黑" panose="020B0503020204020204" pitchFamily="34" charset="-122"/>
                        </a:rPr>
                        <a:t>工程细部节点构造</a:t>
                      </a:r>
                      <a:endParaRPr lang="zh-CN" altLang="en-US" sz="1200" b="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567478">
                <a:tc>
                  <a:txBody>
                    <a:bodyPr/>
                    <a:lstStyle/>
                    <a:p>
                      <a:pPr algn="l"/>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864017" rtl="0" eaLnBrk="1" latinLnBrk="0" hangingPunct="1">
                        <a:spcAft>
                          <a:spcPts val="0"/>
                        </a:spcAft>
                      </a:pPr>
                      <a:r>
                        <a:rPr lang="zh-CN" altLang="en-US" sz="1200" b="0" kern="1200" dirty="0">
                          <a:solidFill>
                            <a:schemeClr val="tx1"/>
                          </a:solidFill>
                          <a:effectLst/>
                          <a:latin typeface="微软雅黑" panose="020B0503020204020204" pitchFamily="34" charset="-122"/>
                          <a:ea typeface="微软雅黑" panose="020B0503020204020204" pitchFamily="34" charset="-122"/>
                          <a:cs typeface="+mn-cs"/>
                        </a:rPr>
                        <a:t>墙纸粘贴</a:t>
                      </a:r>
                      <a:r>
                        <a:rPr lang="zh-CN" altLang="zh-CN" sz="1200" b="0" kern="1200" dirty="0">
                          <a:solidFill>
                            <a:schemeClr val="tx1"/>
                          </a:solidFill>
                          <a:latin typeface="微软雅黑" panose="020B0503020204020204" pitchFamily="34" charset="-122"/>
                          <a:ea typeface="微软雅黑" panose="020B0503020204020204" pitchFamily="34" charset="-122"/>
                          <a:cs typeface="+mn-cs"/>
                        </a:rPr>
                        <a:t>施工通用节点图</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graphicFrame>
        <p:nvGraphicFramePr>
          <p:cNvPr id="13" name="表格 12"/>
          <p:cNvGraphicFramePr>
            <a:graphicFrameLocks noGrp="1"/>
          </p:cNvGraphicFramePr>
          <p:nvPr/>
        </p:nvGraphicFramePr>
        <p:xfrm>
          <a:off x="4466854" y="687946"/>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spTree>
    <p:extLst>
      <p:ext uri="{BB962C8B-B14F-4D97-AF65-F5344CB8AC3E}">
        <p14:creationId xmlns:p14="http://schemas.microsoft.com/office/powerpoint/2010/main" val="421283198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46"/>
          <p:cNvPicPr>
            <a:picLocks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31652" y="1080000"/>
            <a:ext cx="3960000" cy="28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16"/>
          <p:cNvPicPr>
            <a:picLocks/>
          </p:cNvPicPr>
          <p:nvPr/>
        </p:nvPicPr>
        <p:blipFill>
          <a:blip r:embed="rId3">
            <a:extLst>
              <a:ext uri="{28A0092B-C50C-407E-A947-70E740481C1C}">
                <a14:useLocalDpi xmlns:a14="http://schemas.microsoft.com/office/drawing/2010/main" val="0"/>
              </a:ext>
            </a:extLst>
          </a:blip>
          <a:stretch>
            <a:fillRect/>
          </a:stretch>
        </p:blipFill>
        <p:spPr>
          <a:xfrm>
            <a:off x="4392000" y="1080000"/>
            <a:ext cx="3960000" cy="2880000"/>
          </a:xfrm>
          <a:prstGeom prst="rect">
            <a:avLst/>
          </a:prstGeom>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nvGraphicFramePr>
        <p:xfrm>
          <a:off x="432016" y="4049988"/>
          <a:ext cx="10800471" cy="1929384"/>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237467">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622802">
                <a:tc>
                  <a:txBody>
                    <a:bodyPr/>
                    <a:lstStyle/>
                    <a:p>
                      <a:pPr marL="0" indent="0" algn="just" defTabSz="864017" rtl="0" eaLnBrk="1" latinLnBrk="0" hangingPunct="1">
                        <a:lnSpc>
                          <a:spcPct val="950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just" defTabSz="864017" rtl="0" eaLnBrk="1" fontAlgn="base" latinLnBrk="0" hangingPunct="1">
                        <a:lnSpc>
                          <a:spcPct val="95000"/>
                        </a:lnSpc>
                        <a:spcBef>
                          <a:spcPct val="0"/>
                        </a:spcBef>
                        <a:spcAft>
                          <a:spcPts val="0"/>
                        </a:spcAft>
                        <a:buClrTx/>
                        <a:buSzTx/>
                        <a:buFont typeface="Arial" panose="020B0604020202020204" pitchFamily="34" charset="0"/>
                        <a:buNone/>
                      </a:pP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施工准备→腻子批涂→打磨→乳胶漆滚涂→成品保护→保洁交付</a:t>
                      </a:r>
                    </a:p>
                    <a:p>
                      <a:pPr marL="0" marR="0" lvl="0" indent="0" algn="just" defTabSz="864017" rtl="0" eaLnBrk="1" fontAlgn="base" latinLnBrk="0" hangingPunct="1">
                        <a:lnSpc>
                          <a:spcPct val="95000"/>
                        </a:lnSpc>
                        <a:spcBef>
                          <a:spcPct val="0"/>
                        </a:spcBef>
                        <a:spcAft>
                          <a:spcPts val="0"/>
                        </a:spcAft>
                        <a:buClrTx/>
                        <a:buSzTx/>
                        <a:buFont typeface="Arial" panose="020B0604020202020204" pitchFamily="34" charset="0"/>
                        <a:buNone/>
                        <a:tabLs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indent="0">
                        <a:lnSpc>
                          <a:spcPct val="95000"/>
                        </a:lnSpc>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主材：乳胶漆品质。</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indent="0">
                        <a:lnSpc>
                          <a:spcPct val="95000"/>
                        </a:lnSpc>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辅材：腻子粉品质。</a:t>
                      </a:r>
                      <a:endPar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864017" rtl="0" eaLnBrk="1" fontAlgn="auto" latinLnBrk="0" hangingPunct="1">
                        <a:lnSpc>
                          <a:spcPct val="950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基层：</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结构墙体基层的平整、垂直、硬度、含水率应符合设计要求且新旧墙交接处加网格布防开裂处理（墙面开槽处粉刷封堵处需加网格布）。基层腻子应平整、坚实、牢固、无粉化、起皮、裂缝且内墙腻子的粘结强度符合国家规定。</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indent="0">
                        <a:lnSpc>
                          <a:spcPct val="95000"/>
                        </a:lnSpc>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面层：</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乳胶漆涂刷应涂饰均匀、粘结牢固、不得漏涂、透底、起皮、掉粉。</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indent="0">
                        <a:lnSpc>
                          <a:spcPct val="95000"/>
                        </a:lnSpc>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其他：</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新建筑物的混凝土或抹灰基层在涂饰涂料前应刷涂抗碱封闭底涂</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727029861"/>
              </p:ext>
            </p:extLst>
          </p:nvPr>
        </p:nvGraphicFramePr>
        <p:xfrm>
          <a:off x="8386250" y="647800"/>
          <a:ext cx="2845873" cy="1132275"/>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564797">
                <a:tc>
                  <a:txBody>
                    <a:bodyPr/>
                    <a:lstStyle/>
                    <a:p>
                      <a:pPr algn="l"/>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zh-CN" altLang="en-US" sz="1200" b="0" dirty="0">
                          <a:solidFill>
                            <a:schemeClr val="tx1"/>
                          </a:solidFill>
                          <a:latin typeface="微软雅黑" panose="020B0503020204020204" pitchFamily="34" charset="-122"/>
                          <a:ea typeface="微软雅黑" panose="020B0503020204020204" pitchFamily="34" charset="-122"/>
                        </a:rPr>
                        <a:t>墙面</a:t>
                      </a:r>
                      <a:r>
                        <a:rPr lang="zh-CN" altLang="zh-CN" sz="1200" b="0" dirty="0">
                          <a:solidFill>
                            <a:schemeClr val="tx1"/>
                          </a:solidFill>
                          <a:latin typeface="微软雅黑" panose="020B0503020204020204" pitchFamily="34" charset="-122"/>
                          <a:ea typeface="微软雅黑" panose="020B0503020204020204" pitchFamily="34" charset="-122"/>
                        </a:rPr>
                        <a:t>工程细部节点构造</a:t>
                      </a:r>
                      <a:endParaRPr lang="zh-CN" altLang="en-US" sz="1200" b="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567478">
                <a:tc>
                  <a:txBody>
                    <a:bodyPr/>
                    <a:lstStyle/>
                    <a:p>
                      <a:pPr algn="l"/>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864017" rtl="0" eaLnBrk="1" latinLnBrk="0" hangingPunct="1">
                        <a:spcAft>
                          <a:spcPts val="0"/>
                        </a:spcAft>
                      </a:pPr>
                      <a:r>
                        <a:rPr lang="zh-CN" altLang="en-US" sz="1200" b="0" kern="1200" dirty="0">
                          <a:solidFill>
                            <a:schemeClr val="tx1"/>
                          </a:solidFill>
                          <a:effectLst/>
                          <a:latin typeface="微软雅黑" panose="020B0503020204020204" pitchFamily="34" charset="-122"/>
                          <a:ea typeface="微软雅黑" panose="020B0503020204020204" pitchFamily="34" charset="-122"/>
                          <a:cs typeface="+mn-cs"/>
                        </a:rPr>
                        <a:t>墙面乳胶漆</a:t>
                      </a:r>
                      <a:r>
                        <a:rPr lang="zh-CN" altLang="zh-CN" sz="1200" b="0" kern="1200" dirty="0">
                          <a:solidFill>
                            <a:schemeClr val="tx1"/>
                          </a:solidFill>
                          <a:latin typeface="微软雅黑" panose="020B0503020204020204" pitchFamily="34" charset="-122"/>
                          <a:ea typeface="微软雅黑" panose="020B0503020204020204" pitchFamily="34" charset="-122"/>
                          <a:cs typeface="+mn-cs"/>
                        </a:rPr>
                        <a:t>施工通用节点图</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graphicFrame>
        <p:nvGraphicFramePr>
          <p:cNvPr id="13" name="表格 12"/>
          <p:cNvGraphicFramePr>
            <a:graphicFrameLocks noGrp="1"/>
          </p:cNvGraphicFramePr>
          <p:nvPr/>
        </p:nvGraphicFramePr>
        <p:xfrm>
          <a:off x="4466854" y="687946"/>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spTree>
    <p:extLst>
      <p:ext uri="{BB962C8B-B14F-4D97-AF65-F5344CB8AC3E}">
        <p14:creationId xmlns:p14="http://schemas.microsoft.com/office/powerpoint/2010/main" val="87300838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4294967295"/>
          </p:nvPr>
        </p:nvSpPr>
        <p:spPr>
          <a:xfrm>
            <a:off x="11088688" y="6097588"/>
            <a:ext cx="431800" cy="284162"/>
          </a:xfrm>
        </p:spPr>
        <p:txBody>
          <a:bodyPr>
            <a:normAutofit fontScale="25000" lnSpcReduction="20000"/>
          </a:bodyPr>
          <a:lstStyle/>
          <a:p>
            <a:r>
              <a:rPr lang="zh-CN" altLang="en-US" dirty="0">
                <a:solidFill>
                  <a:schemeClr val="tx1"/>
                </a:solidFill>
                <a:latin typeface="微软雅黑" panose="020B0503020204020204" pitchFamily="34" charset="-122"/>
                <a:ea typeface="微软雅黑" panose="020B0503020204020204" pitchFamily="34" charset="-122"/>
              </a:rPr>
              <a:t>目录</a:t>
            </a:r>
          </a:p>
        </p:txBody>
      </p:sp>
      <p:sp>
        <p:nvSpPr>
          <p:cNvPr id="4" name="文本占位符 1"/>
          <p:cNvSpPr>
            <a:spLocks noGrp="1"/>
          </p:cNvSpPr>
          <p:nvPr>
            <p:ph type="body" sz="quarter" idx="4294967295"/>
          </p:nvPr>
        </p:nvSpPr>
        <p:spPr>
          <a:xfrm>
            <a:off x="790575" y="2755900"/>
            <a:ext cx="10729913" cy="1112838"/>
          </a:xfrm>
          <a:prstGeom prst="rect">
            <a:avLst/>
          </a:prstGeom>
        </p:spPr>
        <p:txBody>
          <a:bodyPr/>
          <a:lstStyle/>
          <a:p>
            <a:pPr marL="0" lvl="0" indent="0" algn="ctr">
              <a:buNone/>
            </a:pPr>
            <a:r>
              <a:rPr lang="zh-CN" altLang="en-US" sz="4400" dirty="0">
                <a:latin typeface="微软雅黑" panose="020B0503020204020204" pitchFamily="34" charset="-122"/>
                <a:ea typeface="微软雅黑" panose="020B0503020204020204" pitchFamily="34" charset="-122"/>
              </a:rPr>
              <a:t>第六章  吊顶</a:t>
            </a:r>
            <a:r>
              <a:rPr lang="zh-CN" altLang="zh-CN" sz="4400" dirty="0">
                <a:latin typeface="微软雅黑" panose="020B0503020204020204" pitchFamily="34" charset="-122"/>
                <a:ea typeface="微软雅黑" panose="020B0503020204020204" pitchFamily="34" charset="-122"/>
              </a:rPr>
              <a:t>工程细部节点构造标准</a:t>
            </a:r>
          </a:p>
        </p:txBody>
      </p:sp>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1366455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descr="https://timgsa.baidu.com/timg?image&amp;quality=80&amp;size=b9999_10000&amp;sec=1541866058454&amp;di=c95ded94d7589f6c0d4c80521a0fd422&amp;imgtype=0&amp;src=http%3A%2F%2Fwww.diaodingwang.cn%2Fuploadfiles%2Fnewspic%2F14326190662.jpg"/>
          <p:cNvPicPr/>
          <p:nvPr/>
        </p:nvPicPr>
        <p:blipFill>
          <a:blip r:embed="rId2">
            <a:extLst>
              <a:ext uri="{28A0092B-C50C-407E-A947-70E740481C1C}">
                <a14:useLocalDpi xmlns:a14="http://schemas.microsoft.com/office/drawing/2010/main" val="0"/>
              </a:ext>
            </a:extLst>
          </a:blip>
          <a:srcRect/>
          <a:stretch>
            <a:fillRect/>
          </a:stretch>
        </p:blipFill>
        <p:spPr>
          <a:xfrm>
            <a:off x="4343939" y="1175609"/>
            <a:ext cx="3757018" cy="2937806"/>
          </a:xfrm>
          <a:prstGeom prst="rect">
            <a:avLst/>
          </a:prstGeom>
          <a:noFill/>
          <a:ln>
            <a:noFill/>
          </a:ln>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nvGraphicFramePr>
        <p:xfrm>
          <a:off x="431652" y="4284624"/>
          <a:ext cx="10800471" cy="1737360"/>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0">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025322">
                <a:tc>
                  <a:txBody>
                    <a:bodyPr/>
                    <a:lstStyle/>
                    <a:p>
                      <a:pPr marL="0" marR="0" lvl="0" indent="0" algn="just" defTabSz="864017" rtl="0" eaLnBrk="1" fontAlgn="auto" latinLnBrk="0" hangingPunct="1">
                        <a:lnSpc>
                          <a:spcPts val="12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放线、分档</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 .</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吊杆安装</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 .</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龙骨安装</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 封石膏板</a:t>
                      </a:r>
                      <a:endPar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just" defTabSz="864017" rtl="0" eaLnBrk="1" fontAlgn="auto" latinLnBrk="0" hangingPunct="1">
                        <a:lnSpc>
                          <a:spcPts val="1200"/>
                        </a:lnSpc>
                        <a:spcBef>
                          <a:spcPts val="0"/>
                        </a:spcBef>
                        <a:spcAft>
                          <a:spcPts val="0"/>
                        </a:spcAft>
                        <a:buClrTx/>
                        <a:buSzTx/>
                        <a:buFontTx/>
                        <a:buNone/>
                        <a:tabLst/>
                        <a:defRPr/>
                      </a:pPr>
                      <a:r>
                        <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安装主龙时，相邻两只主吊应相反布置，以增加其稳定性。主龙接头应错开布置，并锚固。</a:t>
                      </a:r>
                      <a:endPar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endParaRPr>
                    </a:p>
                    <a:p>
                      <a:pPr marL="0" lvl="0" algn="just" defTabSz="864017" rtl="0" eaLnBrk="1" latinLnBrk="0" hangingPunct="1">
                        <a:lnSpc>
                          <a:spcPts val="1200"/>
                        </a:lnSpc>
                        <a:spcAft>
                          <a:spcPts val="0"/>
                        </a:spcAft>
                      </a:pPr>
                      <a:r>
                        <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吊杆距主龙骨端部不得超过</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300mm</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p>
                    <a:p>
                      <a:pPr algn="just">
                        <a:lnSpc>
                          <a:spcPts val="1200"/>
                        </a:lnSpc>
                        <a:spcAft>
                          <a:spcPts val="0"/>
                        </a:spcAft>
                      </a:pPr>
                      <a:r>
                        <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200" kern="100" dirty="0">
                          <a:latin typeface="微软雅黑" panose="020B0503020204020204" pitchFamily="34" charset="-122"/>
                          <a:ea typeface="微软雅黑" panose="020B0503020204020204" pitchFamily="34" charset="-122"/>
                          <a:cs typeface="Times New Roman" panose="02020603050405020304" pitchFamily="18" charset="0"/>
                        </a:rPr>
                        <a:t>不上人吊顶</a:t>
                      </a:r>
                      <a:r>
                        <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200" kern="100" dirty="0">
                          <a:latin typeface="微软雅黑" panose="020B0503020204020204" pitchFamily="34" charset="-122"/>
                          <a:ea typeface="微软雅黑" panose="020B0503020204020204" pitchFamily="34" charset="-122"/>
                          <a:cs typeface="Times New Roman" panose="02020603050405020304" pitchFamily="18" charset="0"/>
                        </a:rPr>
                        <a:t>吊杆长度小于</a:t>
                      </a:r>
                      <a:r>
                        <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rPr>
                        <a:t>1000㎜</a:t>
                      </a:r>
                      <a:r>
                        <a:rPr lang="zh-CN" altLang="en-US" sz="1200" kern="100" dirty="0">
                          <a:latin typeface="微软雅黑" panose="020B0503020204020204" pitchFamily="34" charset="-122"/>
                          <a:ea typeface="微软雅黑" panose="020B0503020204020204" pitchFamily="34" charset="-122"/>
                          <a:cs typeface="Times New Roman" panose="02020603050405020304" pitchFamily="18" charset="0"/>
                        </a:rPr>
                        <a:t>时</a:t>
                      </a:r>
                      <a:r>
                        <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200" kern="100" dirty="0">
                          <a:latin typeface="微软雅黑" panose="020B0503020204020204" pitchFamily="34" charset="-122"/>
                          <a:ea typeface="微软雅黑" panose="020B0503020204020204" pitchFamily="34" charset="-122"/>
                          <a:cs typeface="Times New Roman" panose="02020603050405020304" pitchFamily="18" charset="0"/>
                        </a:rPr>
                        <a:t>直径宜不小于</a:t>
                      </a:r>
                      <a:r>
                        <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rPr>
                        <a:t>Φ6;</a:t>
                      </a:r>
                      <a:r>
                        <a:rPr lang="zh-CN" altLang="en-US" sz="1200" kern="100" dirty="0">
                          <a:latin typeface="微软雅黑" panose="020B0503020204020204" pitchFamily="34" charset="-122"/>
                          <a:ea typeface="微软雅黑" panose="020B0503020204020204" pitchFamily="34" charset="-122"/>
                          <a:cs typeface="Times New Roman" panose="02020603050405020304" pitchFamily="18" charset="0"/>
                        </a:rPr>
                        <a:t>吊杆长度大于</a:t>
                      </a:r>
                      <a:r>
                        <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rPr>
                        <a:t>1000㎜,</a:t>
                      </a:r>
                      <a:r>
                        <a:rPr lang="zh-CN" altLang="en-US" sz="1200" kern="100" dirty="0">
                          <a:latin typeface="微软雅黑" panose="020B0503020204020204" pitchFamily="34" charset="-122"/>
                          <a:ea typeface="微软雅黑" panose="020B0503020204020204" pitchFamily="34" charset="-122"/>
                          <a:cs typeface="Times New Roman" panose="02020603050405020304" pitchFamily="18" charset="0"/>
                        </a:rPr>
                        <a:t>直径宜不小于</a:t>
                      </a:r>
                      <a:r>
                        <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rPr>
                        <a:t>Φ8</a:t>
                      </a:r>
                    </a:p>
                    <a:p>
                      <a:pPr algn="just">
                        <a:lnSpc>
                          <a:spcPts val="1200"/>
                        </a:lnSpc>
                        <a:spcAft>
                          <a:spcPts val="0"/>
                        </a:spcAft>
                      </a:pPr>
                      <a:endPar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ts val="1200"/>
                        </a:lnSpc>
                        <a:spcAft>
                          <a:spcPts val="0"/>
                        </a:spcAft>
                      </a:pPr>
                      <a:endPar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ts val="1200"/>
                        </a:lnSpc>
                        <a:spcAft>
                          <a:spcPts val="0"/>
                        </a:spcAft>
                      </a:pPr>
                      <a:endPar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ts val="1200"/>
                        </a:lnSpc>
                        <a:spcAft>
                          <a:spcPts val="0"/>
                        </a:spcAft>
                      </a:pPr>
                      <a:endPar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13" name="表格 12"/>
          <p:cNvGraphicFramePr>
            <a:graphicFrameLocks noGrp="1"/>
          </p:cNvGraphicFramePr>
          <p:nvPr/>
        </p:nvGraphicFramePr>
        <p:xfrm>
          <a:off x="4343939"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2198003251"/>
              </p:ext>
            </p:extLst>
          </p:nvPr>
        </p:nvGraphicFramePr>
        <p:xfrm>
          <a:off x="8386250" y="647799"/>
          <a:ext cx="2845873" cy="1197361"/>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597263">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r>
                        <a:rPr lang="zh-CN" altLang="en-US" sz="1200" b="0" dirty="0">
                          <a:solidFill>
                            <a:schemeClr val="tx1"/>
                          </a:solidFill>
                          <a:latin typeface="微软雅黑" panose="020B0503020204020204" pitchFamily="34" charset="-122"/>
                          <a:ea typeface="微软雅黑" panose="020B0503020204020204" pitchFamily="34" charset="-122"/>
                        </a:rPr>
                        <a:t>吊顶工程细部节点构造</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600098">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864017" rtl="0" eaLnBrk="1" latinLnBrk="0" hangingPunct="1"/>
                      <a:r>
                        <a:rPr lang="zh-CN" altLang="zh-CN" sz="1200" b="0" kern="1200" dirty="0">
                          <a:solidFill>
                            <a:schemeClr val="tx1"/>
                          </a:solidFill>
                          <a:latin typeface="微软雅黑" panose="020B0503020204020204" pitchFamily="34" charset="-122"/>
                          <a:ea typeface="微软雅黑" panose="020B0503020204020204" pitchFamily="34" charset="-122"/>
                          <a:cs typeface="+mn-cs"/>
                        </a:rPr>
                        <a:t>不上人吊顶平面及详图（平顶）</a:t>
                      </a:r>
                      <a:endParaRPr lang="zh-CN" altLang="en-US" sz="1200" b="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grpSp>
        <p:nvGrpSpPr>
          <p:cNvPr id="19" name="组合 18"/>
          <p:cNvGrpSpPr/>
          <p:nvPr/>
        </p:nvGrpSpPr>
        <p:grpSpPr>
          <a:xfrm>
            <a:off x="646220" y="765646"/>
            <a:ext cx="2737760" cy="3410545"/>
            <a:chOff x="1151732" y="2010197"/>
            <a:chExt cx="3168352" cy="3946951"/>
          </a:xfrm>
        </p:grpSpPr>
        <p:pic>
          <p:nvPicPr>
            <p:cNvPr id="20" name="图片 19" descr="C:\Users\lizhangfei\Desktop\吊顶图库\不上人吊顶.jpg"/>
            <p:cNvPicPr/>
            <p:nvPr/>
          </p:nvPicPr>
          <p:blipFill rotWithShape="1">
            <a:blip r:embed="rId3" cstate="print">
              <a:extLst>
                <a:ext uri="{28A0092B-C50C-407E-A947-70E740481C1C}">
                  <a14:useLocalDpi xmlns:a14="http://schemas.microsoft.com/office/drawing/2010/main" val="0"/>
                </a:ext>
              </a:extLst>
            </a:blip>
            <a:srcRect l="8838" t="433" r="7318" b="7131"/>
            <a:stretch/>
          </p:blipFill>
          <p:spPr>
            <a:xfrm>
              <a:off x="1151732" y="3161827"/>
              <a:ext cx="3168352" cy="2795321"/>
            </a:xfrm>
            <a:prstGeom prst="rect">
              <a:avLst/>
            </a:prstGeom>
            <a:noFill/>
            <a:ln>
              <a:noFill/>
            </a:ln>
          </p:spPr>
        </p:pic>
        <p:pic>
          <p:nvPicPr>
            <p:cNvPr id="21" name="图片 20"/>
            <p:cNvPicPr/>
            <p:nvPr/>
          </p:nvPicPr>
          <p:blipFill rotWithShape="1">
            <a:blip r:embed="rId4" cstate="print">
              <a:extLst>
                <a:ext uri="{28A0092B-C50C-407E-A947-70E740481C1C}">
                  <a14:useLocalDpi xmlns:a14="http://schemas.microsoft.com/office/drawing/2010/main" val="0"/>
                </a:ext>
              </a:extLst>
            </a:blip>
            <a:srcRect t="7948" r="2728" b="20649"/>
            <a:stretch/>
          </p:blipFill>
          <p:spPr>
            <a:xfrm>
              <a:off x="1379514" y="2010197"/>
              <a:ext cx="2511942" cy="1475037"/>
            </a:xfrm>
            <a:prstGeom prst="rect">
              <a:avLst/>
            </a:prstGeom>
          </p:spPr>
        </p:pic>
      </p:grpSp>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spTree>
    <p:extLst>
      <p:ext uri="{BB962C8B-B14F-4D97-AF65-F5344CB8AC3E}">
        <p14:creationId xmlns:p14="http://schemas.microsoft.com/office/powerpoint/2010/main" val="24504983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19684" y="791815"/>
            <a:ext cx="10297144" cy="3474413"/>
          </a:xfrm>
          <a:prstGeom prst="rect">
            <a:avLst/>
          </a:prstGeom>
        </p:spPr>
        <p:txBody>
          <a:bodyPr wrap="square">
            <a:spAutoFit/>
          </a:bodyPr>
          <a:lstStyle/>
          <a:p>
            <a:pPr eaLnBrk="0" hangingPunct="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9</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现场管线点位施工前必须进行管综图合图，点位核对，二次装修深化图、饰面排版图必须反映机电点位。</a:t>
            </a:r>
          </a:p>
          <a:p>
            <a:pPr eaLnBrk="0" hangingPunct="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10</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机电隐蔽验收、测试实验记录资料完整。</a:t>
            </a:r>
          </a:p>
          <a:p>
            <a:pPr eaLnBrk="0" hangingPunct="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11</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洁具安装：</a:t>
            </a:r>
          </a:p>
          <a:p>
            <a:pPr marL="285750" lvl="0" indent="-285750" eaLnBrk="0" hangingPunct="0">
              <a:lnSpc>
                <a:spcPct val="200000"/>
              </a:lnSpc>
              <a:spcAft>
                <a:spcPts val="0"/>
              </a:spcAft>
              <a:buFont typeface="Wingdings" panose="05000000000000000000" pitchFamily="2" charset="2"/>
              <a:buChar char="ü"/>
            </a:pP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洁具安装前，所有与卫生间洁具连接的管道压力，闭水试验必须已测试完毕。</a:t>
            </a:r>
          </a:p>
          <a:p>
            <a:pPr marL="285750" lvl="0" indent="-285750" eaLnBrk="0" hangingPunct="0">
              <a:lnSpc>
                <a:spcPct val="200000"/>
              </a:lnSpc>
              <a:spcAft>
                <a:spcPts val="0"/>
              </a:spcAft>
              <a:buFont typeface="Wingdings" panose="05000000000000000000" pitchFamily="2" charset="2"/>
              <a:buChar char="ü"/>
            </a:pP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浴缸安装地面必须另设一处暗地漏。</a:t>
            </a:r>
          </a:p>
          <a:p>
            <a:pPr marL="285750" lvl="0" indent="-285750" eaLnBrk="0" hangingPunct="0">
              <a:lnSpc>
                <a:spcPct val="200000"/>
              </a:lnSpc>
              <a:spcAft>
                <a:spcPts val="0"/>
              </a:spcAft>
              <a:buFont typeface="Wingdings" panose="05000000000000000000" pitchFamily="2" charset="2"/>
              <a:buChar char="ü"/>
            </a:pP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安装抽水马桶时，应确保马桶下水口，密封圈（黄油圈）和马桶登高管的中心点一致，并确保马桶下水口和密封圈（黄油圈）的密封性，以及密封圈是否完整套入等高管。</a:t>
            </a:r>
          </a:p>
          <a:p>
            <a:pPr marL="285750" lvl="0" indent="-285750" eaLnBrk="0" hangingPunct="0">
              <a:lnSpc>
                <a:spcPct val="200000"/>
              </a:lnSpc>
              <a:spcAft>
                <a:spcPts val="0"/>
              </a:spcAft>
              <a:buFont typeface="Wingdings" panose="05000000000000000000" pitchFamily="2" charset="2"/>
              <a:buChar char="ü"/>
            </a:pP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台盆不锈钢</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S</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弯下水管与登高管的交接部位必须使用柔性胶泥或中性密封胶进行填堵，防止异味窜出。</a:t>
            </a:r>
          </a:p>
        </p:txBody>
      </p:sp>
    </p:spTree>
    <p:extLst>
      <p:ext uri="{BB962C8B-B14F-4D97-AF65-F5344CB8AC3E}">
        <p14:creationId xmlns:p14="http://schemas.microsoft.com/office/powerpoint/2010/main" val="98758977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https://timgsa.baidu.com/timg?image&amp;quality=80&amp;size=b9999_10000&amp;sec=1541866058455&amp;di=ee9ddb44ee991d560ea0ea553ffa5d16&amp;imgtype=0&amp;src=http%3A%2F%2Fpic2.ooopic.com%2F12%2F69%2F16%2F58bOOOPIC9b_1024.jpg"/>
          <p:cNvPicPr/>
          <p:nvPr/>
        </p:nvPicPr>
        <p:blipFill>
          <a:blip r:embed="rId2" cstate="print">
            <a:extLst>
              <a:ext uri="{28A0092B-C50C-407E-A947-70E740481C1C}">
                <a14:useLocalDpi xmlns:a14="http://schemas.microsoft.com/office/drawing/2010/main" val="0"/>
              </a:ext>
            </a:extLst>
          </a:blip>
          <a:srcRect/>
          <a:stretch>
            <a:fillRect/>
          </a:stretch>
        </p:blipFill>
        <p:spPr>
          <a:xfrm>
            <a:off x="4341472" y="1175609"/>
            <a:ext cx="3759485" cy="2892991"/>
          </a:xfrm>
          <a:prstGeom prst="rect">
            <a:avLst/>
          </a:prstGeom>
          <a:noFill/>
          <a:ln>
            <a:noFill/>
          </a:ln>
        </p:spPr>
      </p:pic>
      <p:grpSp>
        <p:nvGrpSpPr>
          <p:cNvPr id="14" name="组合 13"/>
          <p:cNvGrpSpPr/>
          <p:nvPr/>
        </p:nvGrpSpPr>
        <p:grpSpPr>
          <a:xfrm>
            <a:off x="646220" y="805389"/>
            <a:ext cx="2957697" cy="3459699"/>
            <a:chOff x="1223740" y="1610203"/>
            <a:chExt cx="3698432" cy="4326157"/>
          </a:xfrm>
        </p:grpSpPr>
        <p:pic>
          <p:nvPicPr>
            <p:cNvPr id="15" name="图片 14"/>
            <p:cNvPicPr/>
            <p:nvPr/>
          </p:nvPicPr>
          <p:blipFill rotWithShape="1">
            <a:blip r:embed="rId3" cstate="print">
              <a:extLst>
                <a:ext uri="{28A0092B-C50C-407E-A947-70E740481C1C}">
                  <a14:useLocalDpi xmlns:a14="http://schemas.microsoft.com/office/drawing/2010/main" val="0"/>
                </a:ext>
              </a:extLst>
            </a:blip>
            <a:srcRect l="4542" t="2894" r="6132" b="11944"/>
            <a:stretch/>
          </p:blipFill>
          <p:spPr>
            <a:xfrm>
              <a:off x="1223740" y="3115521"/>
              <a:ext cx="3698432" cy="2820839"/>
            </a:xfrm>
            <a:prstGeom prst="rect">
              <a:avLst/>
            </a:prstGeom>
          </p:spPr>
        </p:pic>
        <p:pic>
          <p:nvPicPr>
            <p:cNvPr id="16" name="图片 15"/>
            <p:cNvPicPr/>
            <p:nvPr/>
          </p:nvPicPr>
          <p:blipFill rotWithShape="1">
            <a:blip r:embed="rId4" cstate="print">
              <a:extLst>
                <a:ext uri="{28A0092B-C50C-407E-A947-70E740481C1C}">
                  <a14:useLocalDpi xmlns:a14="http://schemas.microsoft.com/office/drawing/2010/main" val="0"/>
                </a:ext>
              </a:extLst>
            </a:blip>
            <a:srcRect t="2440" r="11665" b="14057"/>
            <a:stretch/>
          </p:blipFill>
          <p:spPr>
            <a:xfrm>
              <a:off x="1474515" y="1610203"/>
              <a:ext cx="2380564" cy="1800201"/>
            </a:xfrm>
            <a:prstGeom prst="rect">
              <a:avLst/>
            </a:prstGeom>
          </p:spPr>
        </p:pic>
      </p:grpSp>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nvGraphicFramePr>
        <p:xfrm>
          <a:off x="431652" y="4284624"/>
          <a:ext cx="10800471" cy="1859280"/>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0">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025322">
                <a:tc>
                  <a:txBody>
                    <a:bodyPr/>
                    <a:lstStyle/>
                    <a:p>
                      <a:pPr marL="0" marR="0" lvl="0" indent="0" algn="just" defTabSz="864017" rtl="0" eaLnBrk="1" fontAlgn="auto" latinLnBrk="0" hangingPunct="1">
                        <a:lnSpc>
                          <a:spcPts val="12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r>
                        <a:rPr lang="en-US" altLang="zh-CN" sz="1200" b="1"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en-US" sz="1200" b="1"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放线、分档</a:t>
                      </a:r>
                      <a:r>
                        <a:rPr lang="zh-CN" altLang="en-US" sz="1200" b="1"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en-US" altLang="zh-CN" sz="1200" b="1"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 .</a:t>
                      </a:r>
                      <a:r>
                        <a:rPr lang="zh-CN" altLang="en-US" sz="1200" b="1"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吊杆安装</a:t>
                      </a:r>
                      <a:r>
                        <a:rPr lang="zh-CN" altLang="en-US" sz="1200" b="1"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en-US" altLang="zh-CN" sz="1200" b="1"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 .</a:t>
                      </a:r>
                      <a:r>
                        <a:rPr lang="zh-CN" altLang="en-US" sz="1200" b="1"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龙骨安装</a:t>
                      </a:r>
                      <a:r>
                        <a:rPr lang="zh-CN" altLang="en-US" sz="1200" b="1"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en-US" altLang="zh-CN" sz="1200" b="1"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en-US" sz="1200" b="1"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 封石膏板</a:t>
                      </a:r>
                      <a:endParaRPr lang="en-US" altLang="zh-CN" sz="1200" b="1"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just" defTabSz="864017" rtl="0" eaLnBrk="1" fontAlgn="auto" latinLnBrk="0" hangingPunct="1">
                        <a:lnSpc>
                          <a:spcPct val="100000"/>
                        </a:lnSpc>
                        <a:spcBef>
                          <a:spcPts val="0"/>
                        </a:spcBef>
                        <a:spcAft>
                          <a:spcPts val="0"/>
                        </a:spcAft>
                        <a:buClrTx/>
                        <a:buSzTx/>
                        <a:buFontTx/>
                        <a:buNone/>
                        <a:tabLst/>
                        <a:defRPr/>
                      </a:pPr>
                      <a:r>
                        <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经常上人的大型空间检修孔要加固，顶面检修口增加</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角钢加固框，防止以后在工人维修时破坏吊顶。吊杆距主龙骨端部不得超过</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300mm</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baseline="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 </a:t>
                      </a:r>
                      <a:endPar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lvl="0" algn="just" defTabSz="864017" rtl="0" eaLnBrk="1" latinLnBrk="0" hangingPunct="1">
                        <a:lnSpc>
                          <a:spcPct val="100000"/>
                        </a:lnSpc>
                        <a:spcAft>
                          <a:spcPts val="0"/>
                        </a:spcAft>
                      </a:pPr>
                      <a:r>
                        <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石膏板吊顶长度超过</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 15 </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米的各类走道或大面积吊顶转角处应预 留伸缩缝，且伸缩缝两边应设置独立的主龙骨、副龙骨 。</a:t>
                      </a:r>
                    </a:p>
                    <a:p>
                      <a:pPr lvl="0">
                        <a:lnSpc>
                          <a:spcPct val="100000"/>
                        </a:lnSpc>
                      </a:pPr>
                      <a:r>
                        <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螺钉间距：板中间</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150</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170mm</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，板四周</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150</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200mm</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，螺钉距板边</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10</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16mm</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；螺钉应与板面垂直且埋入板内</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2mm</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，不破损纸面。</a:t>
                      </a:r>
                    </a:p>
                    <a:p>
                      <a:pPr algn="just">
                        <a:lnSpc>
                          <a:spcPct val="100000"/>
                        </a:lnSpc>
                        <a:spcAft>
                          <a:spcPts val="0"/>
                        </a:spcAft>
                      </a:pPr>
                      <a:r>
                        <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rPr>
                        <a:t>4</a:t>
                      </a:r>
                      <a:r>
                        <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200" kern="100" dirty="0">
                          <a:latin typeface="微软雅黑" panose="020B0503020204020204" pitchFamily="34" charset="-122"/>
                          <a:ea typeface="微软雅黑" panose="020B0503020204020204" pitchFamily="34" charset="-122"/>
                          <a:cs typeface="Times New Roman" panose="02020603050405020304" pitchFamily="18" charset="0"/>
                        </a:rPr>
                        <a:t>上人吊顶</a:t>
                      </a:r>
                      <a:r>
                        <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200" kern="100" dirty="0">
                          <a:latin typeface="微软雅黑" panose="020B0503020204020204" pitchFamily="34" charset="-122"/>
                          <a:ea typeface="微软雅黑" panose="020B0503020204020204" pitchFamily="34" charset="-122"/>
                          <a:cs typeface="Times New Roman" panose="02020603050405020304" pitchFamily="18" charset="0"/>
                        </a:rPr>
                        <a:t>吊杆长度小于</a:t>
                      </a:r>
                      <a:r>
                        <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rPr>
                        <a:t>1000㎜</a:t>
                      </a:r>
                      <a:r>
                        <a:rPr lang="zh-CN" altLang="en-US" sz="1200" kern="100" dirty="0">
                          <a:latin typeface="微软雅黑" panose="020B0503020204020204" pitchFamily="34" charset="-122"/>
                          <a:ea typeface="微软雅黑" panose="020B0503020204020204" pitchFamily="34" charset="-122"/>
                          <a:cs typeface="Times New Roman" panose="02020603050405020304" pitchFamily="18" charset="0"/>
                        </a:rPr>
                        <a:t>时</a:t>
                      </a:r>
                      <a:r>
                        <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200" kern="100" dirty="0">
                          <a:latin typeface="微软雅黑" panose="020B0503020204020204" pitchFamily="34" charset="-122"/>
                          <a:ea typeface="微软雅黑" panose="020B0503020204020204" pitchFamily="34" charset="-122"/>
                          <a:cs typeface="Times New Roman" panose="02020603050405020304" pitchFamily="18" charset="0"/>
                        </a:rPr>
                        <a:t>直径宜不小于</a:t>
                      </a:r>
                      <a:r>
                        <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rPr>
                        <a:t>Φ8;</a:t>
                      </a:r>
                      <a:r>
                        <a:rPr lang="zh-CN" altLang="en-US" sz="1200" kern="100" dirty="0">
                          <a:latin typeface="微软雅黑" panose="020B0503020204020204" pitchFamily="34" charset="-122"/>
                          <a:ea typeface="微软雅黑" panose="020B0503020204020204" pitchFamily="34" charset="-122"/>
                          <a:cs typeface="Times New Roman" panose="02020603050405020304" pitchFamily="18" charset="0"/>
                        </a:rPr>
                        <a:t>吊杆长度大于</a:t>
                      </a:r>
                      <a:r>
                        <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rPr>
                        <a:t>1000㎜,</a:t>
                      </a:r>
                      <a:r>
                        <a:rPr lang="zh-CN" altLang="en-US" sz="1200" kern="100" dirty="0">
                          <a:latin typeface="微软雅黑" panose="020B0503020204020204" pitchFamily="34" charset="-122"/>
                          <a:ea typeface="微软雅黑" panose="020B0503020204020204" pitchFamily="34" charset="-122"/>
                          <a:cs typeface="Times New Roman" panose="02020603050405020304" pitchFamily="18" charset="0"/>
                        </a:rPr>
                        <a:t>直径宜不小于</a:t>
                      </a:r>
                      <a:r>
                        <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rPr>
                        <a:t>Φ10</a:t>
                      </a:r>
                      <a:endPar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ts val="1200"/>
                        </a:lnSpc>
                        <a:spcAft>
                          <a:spcPts val="0"/>
                        </a:spcAft>
                      </a:pPr>
                      <a:endPar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ts val="1200"/>
                        </a:lnSpc>
                        <a:spcAft>
                          <a:spcPts val="0"/>
                        </a:spcAft>
                      </a:pPr>
                      <a:endPar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ts val="1200"/>
                        </a:lnSpc>
                        <a:spcAft>
                          <a:spcPts val="0"/>
                        </a:spcAft>
                      </a:pPr>
                      <a:endPar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13" name="表格 12"/>
          <p:cNvGraphicFramePr>
            <a:graphicFrameLocks noGrp="1"/>
          </p:cNvGraphicFramePr>
          <p:nvPr/>
        </p:nvGraphicFramePr>
        <p:xfrm>
          <a:off x="4343939"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1097110661"/>
              </p:ext>
            </p:extLst>
          </p:nvPr>
        </p:nvGraphicFramePr>
        <p:xfrm>
          <a:off x="8386250" y="647799"/>
          <a:ext cx="2845873" cy="1203863"/>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600506">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r>
                        <a:rPr lang="zh-CN" altLang="en-US" sz="1200" b="0" dirty="0">
                          <a:solidFill>
                            <a:schemeClr val="tx1"/>
                          </a:solidFill>
                          <a:latin typeface="微软雅黑" panose="020B0503020204020204" pitchFamily="34" charset="-122"/>
                          <a:ea typeface="微软雅黑" panose="020B0503020204020204" pitchFamily="34" charset="-122"/>
                        </a:rPr>
                        <a:t>吊顶工程细部节点构造</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603357">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864017" rtl="0" eaLnBrk="1" latinLnBrk="0" hangingPunct="1"/>
                      <a:r>
                        <a:rPr lang="zh-CN" altLang="zh-CN" sz="1200" b="0" kern="1200" dirty="0">
                          <a:solidFill>
                            <a:schemeClr val="tx1"/>
                          </a:solidFill>
                          <a:latin typeface="微软雅黑" panose="020B0503020204020204" pitchFamily="34" charset="-122"/>
                          <a:ea typeface="微软雅黑" panose="020B0503020204020204" pitchFamily="34" charset="-122"/>
                          <a:cs typeface="+mn-cs"/>
                        </a:rPr>
                        <a:t>上人吊顶平面及详图（平顶）</a:t>
                      </a:r>
                      <a:endParaRPr lang="zh-CN" altLang="en-US" sz="1200" b="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spTree>
    <p:extLst>
      <p:ext uri="{BB962C8B-B14F-4D97-AF65-F5344CB8AC3E}">
        <p14:creationId xmlns:p14="http://schemas.microsoft.com/office/powerpoint/2010/main" val="328989675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descr="https://timgsa.baidu.com/timg?image&amp;quality=80&amp;size=b9999_10000&amp;sec=1541931261455&amp;di=4e81bda8ee788eafd414e058f533dc27&amp;imgtype=0&amp;src=http%3A%2F%2Fimage.cn.made-in-china.com%2Fprod%2F000-TEQactNMuDkq.jpg"/>
          <p:cNvPicPr/>
          <p:nvPr/>
        </p:nvPicPr>
        <p:blipFill>
          <a:blip r:embed="rId2" cstate="print">
            <a:extLst>
              <a:ext uri="{28A0092B-C50C-407E-A947-70E740481C1C}">
                <a14:useLocalDpi xmlns:a14="http://schemas.microsoft.com/office/drawing/2010/main" val="0"/>
              </a:ext>
            </a:extLst>
          </a:blip>
          <a:srcRect r="624" b="11334"/>
          <a:stretch>
            <a:fillRect/>
          </a:stretch>
        </p:blipFill>
        <p:spPr>
          <a:xfrm>
            <a:off x="4340744" y="1181829"/>
            <a:ext cx="3760214" cy="2864991"/>
          </a:xfrm>
          <a:prstGeom prst="rect">
            <a:avLst/>
          </a:prstGeom>
          <a:noFill/>
          <a:ln>
            <a:noFill/>
          </a:ln>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nvGraphicFramePr>
        <p:xfrm>
          <a:off x="431652" y="4284624"/>
          <a:ext cx="10800471" cy="1524000"/>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0">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025322">
                <a:tc>
                  <a:txBody>
                    <a:bodyPr/>
                    <a:lstStyle/>
                    <a:p>
                      <a:pPr marL="0" marR="0" lvl="0" indent="0" algn="just" defTabSz="864017" rtl="0" eaLnBrk="1" fontAlgn="auto" latinLnBrk="0" hangingPunct="1">
                        <a:lnSpc>
                          <a:spcPts val="12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放线、分档</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 .</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吊杆安装</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 .</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 </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龙骨安装</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 封石膏板</a:t>
                      </a:r>
                      <a:endPar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just" defTabSz="864017" rtl="0" eaLnBrk="1" fontAlgn="auto" latinLnBrk="0" hangingPunct="1">
                        <a:lnSpc>
                          <a:spcPct val="100000"/>
                        </a:lnSpc>
                        <a:spcBef>
                          <a:spcPts val="0"/>
                        </a:spcBef>
                        <a:spcAft>
                          <a:spcPts val="0"/>
                        </a:spcAft>
                        <a:buClrTx/>
                        <a:buSzTx/>
                        <a:buFontTx/>
                        <a:buNone/>
                        <a:tabLst/>
                        <a:defRPr/>
                      </a:pPr>
                      <a:r>
                        <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吊点应在屋面板下均匀分布</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施工前应对现场进行检查</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布点应避开顶面空调风筒及各种管道</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若避不开时可采取角铁补充吊点</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大面积或上人吊顶吊点间距为≤</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1000mm,</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一般吊顶的吊点间距为≤</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1200mm,</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用电锤在顶上打孔</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放置膨胀栓拧紧固定于顶面上。</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 </a:t>
                      </a:r>
                      <a:endPar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lvl="0" algn="just" defTabSz="864017" rtl="0" eaLnBrk="1" latinLnBrk="0" hangingPunct="1">
                        <a:lnSpc>
                          <a:spcPct val="100000"/>
                        </a:lnSpc>
                        <a:spcAft>
                          <a:spcPts val="0"/>
                        </a:spcAft>
                      </a:pPr>
                      <a:r>
                        <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吊杆距主龙骨端部距离不得大于</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300mm,</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当大于</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300mm</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时应增加吊杆。当吊杆与设备相遇时</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应调整并增设吊杆</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并不得与设备共用吊杆。</a:t>
                      </a:r>
                      <a:endPar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ts val="1200"/>
                        </a:lnSpc>
                        <a:spcAft>
                          <a:spcPts val="0"/>
                        </a:spcAft>
                      </a:pPr>
                      <a:endPar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ts val="1200"/>
                        </a:lnSpc>
                        <a:spcAft>
                          <a:spcPts val="0"/>
                        </a:spcAft>
                      </a:pPr>
                      <a:endPar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13" name="表格 12"/>
          <p:cNvGraphicFramePr>
            <a:graphicFrameLocks noGrp="1"/>
          </p:cNvGraphicFramePr>
          <p:nvPr/>
        </p:nvGraphicFramePr>
        <p:xfrm>
          <a:off x="4343939"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2480001194"/>
              </p:ext>
            </p:extLst>
          </p:nvPr>
        </p:nvGraphicFramePr>
        <p:xfrm>
          <a:off x="8386250" y="647799"/>
          <a:ext cx="2845873" cy="1196305"/>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596736">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r>
                        <a:rPr lang="zh-CN" altLang="en-US" sz="1200" b="0" dirty="0">
                          <a:solidFill>
                            <a:schemeClr val="tx1"/>
                          </a:solidFill>
                          <a:latin typeface="微软雅黑" panose="020B0503020204020204" pitchFamily="34" charset="-122"/>
                          <a:ea typeface="微软雅黑" panose="020B0503020204020204" pitchFamily="34" charset="-122"/>
                        </a:rPr>
                        <a:t>吊顶工程细部节点构造</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599569">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864017" rtl="0" eaLnBrk="1" latinLnBrk="0" hangingPunct="1"/>
                      <a:r>
                        <a:rPr lang="zh-CN" altLang="zh-CN" sz="1200" b="0" kern="1200" dirty="0">
                          <a:solidFill>
                            <a:schemeClr val="tx1"/>
                          </a:solidFill>
                          <a:latin typeface="微软雅黑" panose="020B0503020204020204" pitchFamily="34" charset="-122"/>
                          <a:ea typeface="微软雅黑" panose="020B0503020204020204" pitchFamily="34" charset="-122"/>
                          <a:cs typeface="+mn-cs"/>
                        </a:rPr>
                        <a:t>支撑卡、卡式龙骨吊顶及详图</a:t>
                      </a:r>
                      <a:endParaRPr lang="zh-CN" altLang="en-US" sz="1200" b="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pSp>
        <p:nvGrpSpPr>
          <p:cNvPr id="19" name="组合 18"/>
          <p:cNvGrpSpPr/>
          <p:nvPr/>
        </p:nvGrpSpPr>
        <p:grpSpPr>
          <a:xfrm>
            <a:off x="592376" y="1132159"/>
            <a:ext cx="3572825" cy="3110222"/>
            <a:chOff x="516915" y="1692042"/>
            <a:chExt cx="4756150" cy="4140333"/>
          </a:xfrm>
        </p:grpSpPr>
        <p:pic>
          <p:nvPicPr>
            <p:cNvPr id="20" name="图片 19"/>
            <p:cNvPicPr/>
            <p:nvPr/>
          </p:nvPicPr>
          <p:blipFill>
            <a:blip r:embed="rId3" cstate="print">
              <a:extLst>
                <a:ext uri="{28A0092B-C50C-407E-A947-70E740481C1C}">
                  <a14:useLocalDpi xmlns:a14="http://schemas.microsoft.com/office/drawing/2010/main" val="0"/>
                </a:ext>
              </a:extLst>
            </a:blip>
            <a:srcRect t="25603" r="1861" b="30605"/>
            <a:stretch>
              <a:fillRect/>
            </a:stretch>
          </p:blipFill>
          <p:spPr>
            <a:xfrm>
              <a:off x="931811" y="1692042"/>
              <a:ext cx="4341254" cy="1548045"/>
            </a:xfrm>
            <a:prstGeom prst="rect">
              <a:avLst/>
            </a:prstGeom>
            <a:ln>
              <a:noFill/>
            </a:ln>
          </p:spPr>
        </p:pic>
        <p:pic>
          <p:nvPicPr>
            <p:cNvPr id="21" name="图片 20"/>
            <p:cNvPicPr/>
            <p:nvPr/>
          </p:nvPicPr>
          <p:blipFill rotWithShape="1">
            <a:blip r:embed="rId4" cstate="print">
              <a:extLst>
                <a:ext uri="{28A0092B-C50C-407E-A947-70E740481C1C}">
                  <a14:useLocalDpi xmlns:a14="http://schemas.microsoft.com/office/drawing/2010/main" val="0"/>
                </a:ext>
              </a:extLst>
            </a:blip>
            <a:srcRect l="1" t="17376" r="1" b="14493"/>
            <a:stretch/>
          </p:blipFill>
          <p:spPr>
            <a:xfrm>
              <a:off x="516915" y="3240087"/>
              <a:ext cx="4756150" cy="2592288"/>
            </a:xfrm>
            <a:prstGeom prst="rect">
              <a:avLst/>
            </a:prstGeom>
          </p:spPr>
        </p:pic>
      </p:grpSp>
    </p:spTree>
    <p:extLst>
      <p:ext uri="{BB962C8B-B14F-4D97-AF65-F5344CB8AC3E}">
        <p14:creationId xmlns:p14="http://schemas.microsoft.com/office/powerpoint/2010/main" val="63547867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p:nvPr/>
        </p:nvPicPr>
        <p:blipFill>
          <a:blip r:embed="rId2" cstate="print">
            <a:extLst>
              <a:ext uri="{28A0092B-C50C-407E-A947-70E740481C1C}">
                <a14:useLocalDpi xmlns:a14="http://schemas.microsoft.com/office/drawing/2010/main" val="0"/>
              </a:ext>
            </a:extLst>
          </a:blip>
          <a:srcRect t="17130" b="8458"/>
          <a:stretch>
            <a:fillRect/>
          </a:stretch>
        </p:blipFill>
        <p:spPr>
          <a:xfrm>
            <a:off x="4307683" y="1170053"/>
            <a:ext cx="3793275" cy="2876767"/>
          </a:xfrm>
          <a:prstGeom prst="rect">
            <a:avLst/>
          </a:prstGeom>
          <a:ln>
            <a:noFill/>
          </a:ln>
        </p:spPr>
      </p:pic>
      <p:pic>
        <p:nvPicPr>
          <p:cNvPr id="15" name="图片 14"/>
          <p:cNvPicPr/>
          <p:nvPr/>
        </p:nvPicPr>
        <p:blipFill>
          <a:blip r:embed="rId3" cstate="print">
            <a:extLst>
              <a:ext uri="{28A0092B-C50C-407E-A947-70E740481C1C}">
                <a14:useLocalDpi xmlns:a14="http://schemas.microsoft.com/office/drawing/2010/main" val="0"/>
              </a:ext>
            </a:extLst>
          </a:blip>
          <a:srcRect l="4379" t="3658" r="1926" b="6460"/>
          <a:stretch>
            <a:fillRect/>
          </a:stretch>
        </p:blipFill>
        <p:spPr>
          <a:xfrm>
            <a:off x="431653" y="1462506"/>
            <a:ext cx="3875302" cy="2411308"/>
          </a:xfrm>
          <a:prstGeom prst="rect">
            <a:avLst/>
          </a:prstGeom>
          <a:ln>
            <a:noFill/>
          </a:ln>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nvGraphicFramePr>
        <p:xfrm>
          <a:off x="431652" y="4284624"/>
          <a:ext cx="10800471" cy="1889760"/>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0">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025322">
                <a:tc>
                  <a:txBody>
                    <a:bodyPr/>
                    <a:lstStyle/>
                    <a:p>
                      <a:pPr marL="0" marR="0" lvl="0" indent="0" algn="just" defTabSz="864017" rtl="0" eaLnBrk="1" fontAlgn="auto" latinLnBrk="0" hangingPunct="1">
                        <a:lnSpc>
                          <a:spcPts val="12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、工艺</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just" defTabSz="864017" rtl="0" eaLnBrk="1" fontAlgn="auto" latinLnBrk="0" hangingPunct="1">
                        <a:lnSpc>
                          <a:spcPts val="12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just" defTabSz="864017" rtl="0" eaLnBrk="1" fontAlgn="auto" latinLnBrk="0" hangingPunct="1">
                        <a:lnSpc>
                          <a:spcPct val="100000"/>
                        </a:lnSpc>
                        <a:spcBef>
                          <a:spcPts val="0"/>
                        </a:spcBef>
                        <a:spcAft>
                          <a:spcPts val="0"/>
                        </a:spcAft>
                        <a:buClrTx/>
                        <a:buSzTx/>
                        <a:buFontTx/>
                        <a:buNone/>
                        <a:tabLst/>
                        <a:defRPr/>
                      </a:pPr>
                      <a:r>
                        <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低跨造型的四个角采用</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0.8mm</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镀锌铁皮做成</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L</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型铁片，采用卡钳固定，增加拉结强度、 防止变形导致开裂。</a:t>
                      </a:r>
                    </a:p>
                    <a:p>
                      <a:pPr marL="0" marR="0" lvl="0" indent="0" algn="l" defTabSz="864017" rtl="0" eaLnBrk="1" fontAlgn="auto" latinLnBrk="0" hangingPunct="1">
                        <a:lnSpc>
                          <a:spcPct val="100000"/>
                        </a:lnSpc>
                        <a:spcBef>
                          <a:spcPts val="0"/>
                        </a:spcBef>
                        <a:spcAft>
                          <a:spcPts val="0"/>
                        </a:spcAft>
                        <a:buClrTx/>
                        <a:buSzTx/>
                        <a:buFontTx/>
                        <a:buNone/>
                        <a:tabLst/>
                        <a:defRPr/>
                      </a:pPr>
                      <a:r>
                        <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龙骨基架造型内口</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200mm</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处增加横撑龙骨，以用来固定</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L</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型</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9mm</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多层板。第一层石膏板与第二层石膏板之间需错缝铺贴，两层石膏半之间必须满涂白乳胶。</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864017" rtl="0" eaLnBrk="1" fontAlgn="auto" latinLnBrk="0" hangingPunct="1">
                        <a:lnSpc>
                          <a:spcPct val="100000"/>
                        </a:lnSpc>
                        <a:spcBef>
                          <a:spcPts val="0"/>
                        </a:spcBef>
                        <a:spcAft>
                          <a:spcPts val="0"/>
                        </a:spcAft>
                        <a:buClrTx/>
                        <a:buSzTx/>
                        <a:buFontTx/>
                        <a:buNone/>
                        <a:tabLst/>
                        <a:defRPr/>
                      </a:pPr>
                      <a:r>
                        <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低位吊顶第一层石膏板转角处，副龙骨面用自攻螺丝固定</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0.8mm</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镀锌铁皮作为拉结； 转角部位第一层覆面材料采用</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9mm</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多层板，整体裁成</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L</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形代替石膏板增加拉结强度。</a:t>
                      </a:r>
                    </a:p>
                    <a:p>
                      <a:pPr algn="just">
                        <a:lnSpc>
                          <a:spcPts val="1200"/>
                        </a:lnSpc>
                        <a:spcAft>
                          <a:spcPts val="0"/>
                        </a:spcAft>
                      </a:pPr>
                      <a:endPar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ts val="1200"/>
                        </a:lnSpc>
                        <a:spcAft>
                          <a:spcPts val="0"/>
                        </a:spcAft>
                      </a:pPr>
                      <a:endPar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13" name="表格 12"/>
          <p:cNvGraphicFramePr>
            <a:graphicFrameLocks noGrp="1"/>
          </p:cNvGraphicFramePr>
          <p:nvPr/>
        </p:nvGraphicFramePr>
        <p:xfrm>
          <a:off x="4343939"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3289159571"/>
              </p:ext>
            </p:extLst>
          </p:nvPr>
        </p:nvGraphicFramePr>
        <p:xfrm>
          <a:off x="8386250" y="647799"/>
          <a:ext cx="2845873" cy="1197361"/>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597263">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r>
                        <a:rPr lang="zh-CN" altLang="en-US" sz="1200" b="0" dirty="0">
                          <a:solidFill>
                            <a:schemeClr val="tx1"/>
                          </a:solidFill>
                          <a:latin typeface="微软雅黑" panose="020B0503020204020204" pitchFamily="34" charset="-122"/>
                          <a:ea typeface="微软雅黑" panose="020B0503020204020204" pitchFamily="34" charset="-122"/>
                        </a:rPr>
                        <a:t>吊顶工程细部节点构造</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600098">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864017" rtl="0" eaLnBrk="1" latinLnBrk="0" hangingPunct="1"/>
                      <a:r>
                        <a:rPr lang="zh-CN" altLang="zh-CN" sz="1200" b="0" kern="1200" dirty="0">
                          <a:solidFill>
                            <a:schemeClr val="tx1"/>
                          </a:solidFill>
                          <a:latin typeface="微软雅黑" panose="020B0503020204020204" pitchFamily="34" charset="-122"/>
                          <a:ea typeface="微软雅黑" panose="020B0503020204020204" pitchFamily="34" charset="-122"/>
                          <a:cs typeface="+mn-cs"/>
                        </a:rPr>
                        <a:t>石膏板吊顶防开裂施工节点（</a:t>
                      </a:r>
                      <a:r>
                        <a:rPr lang="zh-CN" altLang="en-US" sz="1200" b="0" kern="1200" dirty="0">
                          <a:solidFill>
                            <a:schemeClr val="tx1"/>
                          </a:solidFill>
                          <a:latin typeface="微软雅黑" panose="020B0503020204020204" pitchFamily="34" charset="-122"/>
                          <a:ea typeface="微软雅黑" panose="020B0503020204020204" pitchFamily="34" charset="-122"/>
                          <a:cs typeface="+mn-cs"/>
                        </a:rPr>
                        <a:t>一</a:t>
                      </a:r>
                      <a:r>
                        <a:rPr lang="zh-CN" altLang="zh-CN" sz="1200" b="0" kern="1200" dirty="0">
                          <a:solidFill>
                            <a:schemeClr val="tx1"/>
                          </a:solidFill>
                          <a:latin typeface="微软雅黑" panose="020B0503020204020204" pitchFamily="34" charset="-122"/>
                          <a:ea typeface="微软雅黑" panose="020B0503020204020204" pitchFamily="34" charset="-122"/>
                          <a:cs typeface="+mn-cs"/>
                        </a:rPr>
                        <a:t>）</a:t>
                      </a:r>
                      <a:endParaRPr lang="zh-CN" altLang="en-US" sz="1200" b="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spTree>
    <p:extLst>
      <p:ext uri="{BB962C8B-B14F-4D97-AF65-F5344CB8AC3E}">
        <p14:creationId xmlns:p14="http://schemas.microsoft.com/office/powerpoint/2010/main" val="198479659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1258" y="1239205"/>
            <a:ext cx="3834968" cy="2634609"/>
          </a:xfrm>
          <a:prstGeom prst="rect">
            <a:avLst/>
          </a:prstGeom>
          <a:noFill/>
          <a:ln>
            <a:noFill/>
          </a:ln>
        </p:spPr>
      </p:pic>
      <p:pic>
        <p:nvPicPr>
          <p:cNvPr id="14" name="图片 13"/>
          <p:cNvPicPr/>
          <p:nvPr/>
        </p:nvPicPr>
        <p:blipFill>
          <a:blip r:embed="rId4">
            <a:extLst>
              <a:ext uri="{28A0092B-C50C-407E-A947-70E740481C1C}">
                <a14:useLocalDpi xmlns:a14="http://schemas.microsoft.com/office/drawing/2010/main" val="0"/>
              </a:ext>
            </a:extLst>
          </a:blip>
          <a:stretch>
            <a:fillRect/>
          </a:stretch>
        </p:blipFill>
        <p:spPr>
          <a:xfrm>
            <a:off x="4306955" y="1149022"/>
            <a:ext cx="3794004" cy="2897798"/>
          </a:xfrm>
          <a:prstGeom prst="rect">
            <a:avLst/>
          </a:prstGeom>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extLst>
              <p:ext uri="{D42A27DB-BD31-4B8C-83A1-F6EECF244321}">
                <p14:modId xmlns:p14="http://schemas.microsoft.com/office/powerpoint/2010/main" val="3015001282"/>
              </p:ext>
            </p:extLst>
          </p:nvPr>
        </p:nvGraphicFramePr>
        <p:xfrm>
          <a:off x="431652" y="4284624"/>
          <a:ext cx="10800471" cy="1706880"/>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0">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025322">
                <a:tc>
                  <a:txBody>
                    <a:bodyPr/>
                    <a:lstStyle/>
                    <a:p>
                      <a:pPr marL="0" marR="0" lvl="0" indent="0" algn="just" defTabSz="864017" rtl="0" eaLnBrk="1" fontAlgn="auto" latinLnBrk="0" hangingPunct="1">
                        <a:lnSpc>
                          <a:spcPts val="12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细木工板</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弹线</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 .</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裁切、</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 .</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接缝处刷乳白胶</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 咬合后马钉锚固</a:t>
                      </a:r>
                      <a:endPar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algn="just" defTabSz="864017" rtl="0" eaLnBrk="1" latinLnBrk="0" hangingPunct="1">
                        <a:lnSpc>
                          <a:spcPts val="1200"/>
                        </a:lnSpc>
                        <a:spcAft>
                          <a:spcPts val="0"/>
                        </a:spcAft>
                      </a:pP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864017" rtl="0" eaLnBrk="1" fontAlgn="auto" latinLnBrk="0" hangingPunct="1">
                        <a:lnSpc>
                          <a:spcPct val="100000"/>
                        </a:lnSpc>
                        <a:spcBef>
                          <a:spcPts val="0"/>
                        </a:spcBef>
                        <a:spcAft>
                          <a:spcPts val="0"/>
                        </a:spcAft>
                        <a:buClrTx/>
                        <a:buSzTx/>
                        <a:buFontTx/>
                        <a:buNone/>
                        <a:tabLst/>
                        <a:defRPr/>
                      </a:pPr>
                      <a:r>
                        <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固定木基层结构的吊杆间距不大于 </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600mm</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p>
                    <a:p>
                      <a:pPr marL="0" marR="0" lvl="0" indent="0" algn="l" defTabSz="864017" rtl="0" eaLnBrk="1" fontAlgn="auto" latinLnBrk="0" hangingPunct="1">
                        <a:lnSpc>
                          <a:spcPct val="100000"/>
                        </a:lnSpc>
                        <a:spcBef>
                          <a:spcPts val="0"/>
                        </a:spcBef>
                        <a:spcAft>
                          <a:spcPts val="0"/>
                        </a:spcAft>
                        <a:buClrTx/>
                        <a:buSzTx/>
                        <a:buFontTx/>
                        <a:buNone/>
                        <a:tabLst/>
                        <a:defRPr/>
                      </a:pPr>
                      <a:r>
                        <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窗帘箱多层板（或细木工板）对接连接处需用燕尾榫进行连接，以增加窗帘箱的抗拉力，背面采用多层板加固，每段搭接长度不小于 </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200mm</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，采用自攻螺丝固定。 多层板基层外无其它装饰材料施工的，需进行防火处理。 跌级吊顶高度超过大于等于 </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200mm </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的侧封板时，应设置燕尾榫。</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864017" rtl="0" eaLnBrk="1" fontAlgn="auto" latinLnBrk="0" hangingPunct="1">
                        <a:lnSpc>
                          <a:spcPct val="100000"/>
                        </a:lnSpc>
                        <a:spcBef>
                          <a:spcPts val="0"/>
                        </a:spcBef>
                        <a:spcAft>
                          <a:spcPts val="0"/>
                        </a:spcAft>
                        <a:buClrTx/>
                        <a:buSzTx/>
                        <a:buFontTx/>
                        <a:buNone/>
                        <a:tabLst/>
                        <a:defRPr/>
                      </a:pPr>
                      <a:endPar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ts val="1200"/>
                        </a:lnSpc>
                        <a:spcAft>
                          <a:spcPts val="0"/>
                        </a:spcAft>
                      </a:pPr>
                      <a:endPar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ts val="1200"/>
                        </a:lnSpc>
                        <a:spcAft>
                          <a:spcPts val="0"/>
                        </a:spcAft>
                      </a:pPr>
                      <a:endPar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13" name="表格 12"/>
          <p:cNvGraphicFramePr>
            <a:graphicFrameLocks noGrp="1"/>
          </p:cNvGraphicFramePr>
          <p:nvPr/>
        </p:nvGraphicFramePr>
        <p:xfrm>
          <a:off x="4343939"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1484751996"/>
              </p:ext>
            </p:extLst>
          </p:nvPr>
        </p:nvGraphicFramePr>
        <p:xfrm>
          <a:off x="8386250" y="647799"/>
          <a:ext cx="2845873" cy="1197361"/>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597263">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r>
                        <a:rPr lang="zh-CN" altLang="en-US" sz="1200" b="0" dirty="0">
                          <a:solidFill>
                            <a:schemeClr val="tx1"/>
                          </a:solidFill>
                          <a:latin typeface="微软雅黑" panose="020B0503020204020204" pitchFamily="34" charset="-122"/>
                          <a:ea typeface="微软雅黑" panose="020B0503020204020204" pitchFamily="34" charset="-122"/>
                        </a:rPr>
                        <a:t>吊顶工程细部节点构造</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600098">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864017" rtl="0" eaLnBrk="1" latinLnBrk="0" hangingPunct="1"/>
                      <a:r>
                        <a:rPr lang="zh-CN" altLang="zh-CN" sz="1200" b="0" kern="1200" dirty="0">
                          <a:solidFill>
                            <a:schemeClr val="tx1"/>
                          </a:solidFill>
                          <a:latin typeface="微软雅黑" panose="020B0503020204020204" pitchFamily="34" charset="-122"/>
                          <a:ea typeface="微软雅黑" panose="020B0503020204020204" pitchFamily="34" charset="-122"/>
                          <a:cs typeface="+mn-cs"/>
                        </a:rPr>
                        <a:t>石膏板吊顶防开裂施工节点（二）</a:t>
                      </a:r>
                      <a:endParaRPr lang="zh-CN" altLang="en-US" sz="1200" b="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spTree>
    <p:extLst>
      <p:ext uri="{BB962C8B-B14F-4D97-AF65-F5344CB8AC3E}">
        <p14:creationId xmlns:p14="http://schemas.microsoft.com/office/powerpoint/2010/main" val="197231690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xiujukoo.com/upimg/allimg/160927/03144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11294" y="1153070"/>
            <a:ext cx="3789666" cy="2842250"/>
          </a:xfrm>
          <a:prstGeom prst="rect">
            <a:avLst/>
          </a:prstGeom>
          <a:noFill/>
          <a:extLst>
            <a:ext uri="{909E8E84-426E-40DD-AFC4-6F175D3DCCD1}">
              <a14:hiddenFill xmlns:a14="http://schemas.microsoft.com/office/drawing/2010/main">
                <a:solidFill>
                  <a:srgbClr val="FFFFFF"/>
                </a:solidFill>
              </a14:hiddenFill>
            </a:ext>
          </a:extLst>
        </p:spPr>
      </p:pic>
      <p:grpSp>
        <p:nvGrpSpPr>
          <p:cNvPr id="15" name="组合 14"/>
          <p:cNvGrpSpPr/>
          <p:nvPr/>
        </p:nvGrpSpPr>
        <p:grpSpPr>
          <a:xfrm>
            <a:off x="1035065" y="904289"/>
            <a:ext cx="2668477" cy="3319073"/>
            <a:chOff x="1519362" y="1456156"/>
            <a:chExt cx="3625156" cy="4508998"/>
          </a:xfrm>
        </p:grpSpPr>
        <p:pic>
          <p:nvPicPr>
            <p:cNvPr id="17" name="图片 16"/>
            <p:cNvPicPr/>
            <p:nvPr/>
          </p:nvPicPr>
          <p:blipFill>
            <a:blip r:embed="rId3" cstate="print">
              <a:extLst>
                <a:ext uri="{28A0092B-C50C-407E-A947-70E740481C1C}">
                  <a14:useLocalDpi xmlns:a14="http://schemas.microsoft.com/office/drawing/2010/main" val="0"/>
                </a:ext>
              </a:extLst>
            </a:blip>
            <a:srcRect l="3613" t="9806" r="1621" b="8938"/>
            <a:stretch>
              <a:fillRect/>
            </a:stretch>
          </p:blipFill>
          <p:spPr>
            <a:xfrm>
              <a:off x="1519362" y="3478374"/>
              <a:ext cx="3625156" cy="2486780"/>
            </a:xfrm>
            <a:prstGeom prst="rect">
              <a:avLst/>
            </a:prstGeom>
            <a:ln>
              <a:noFill/>
            </a:ln>
          </p:spPr>
        </p:pic>
        <p:pic>
          <p:nvPicPr>
            <p:cNvPr id="18" name="图片 17"/>
            <p:cNvPicPr/>
            <p:nvPr/>
          </p:nvPicPr>
          <p:blipFill rotWithShape="1">
            <a:blip r:embed="rId4" cstate="print">
              <a:extLst>
                <a:ext uri="{28A0092B-C50C-407E-A947-70E740481C1C}">
                  <a14:useLocalDpi xmlns:a14="http://schemas.microsoft.com/office/drawing/2010/main" val="0"/>
                </a:ext>
              </a:extLst>
            </a:blip>
            <a:srcRect t="12503" r="2362" b="12416"/>
            <a:stretch/>
          </p:blipFill>
          <p:spPr>
            <a:xfrm>
              <a:off x="1547338" y="1456156"/>
              <a:ext cx="3394497" cy="2088232"/>
            </a:xfrm>
            <a:prstGeom prst="rect">
              <a:avLst/>
            </a:prstGeom>
          </p:spPr>
        </p:pic>
      </p:grpSp>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extLst>
              <p:ext uri="{D42A27DB-BD31-4B8C-83A1-F6EECF244321}">
                <p14:modId xmlns:p14="http://schemas.microsoft.com/office/powerpoint/2010/main" val="260591703"/>
              </p:ext>
            </p:extLst>
          </p:nvPr>
        </p:nvGraphicFramePr>
        <p:xfrm>
          <a:off x="431652" y="4284624"/>
          <a:ext cx="10800471" cy="1737360"/>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0">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025322">
                <a:tc>
                  <a:txBody>
                    <a:bodyPr/>
                    <a:lstStyle/>
                    <a:p>
                      <a:pPr marL="0" marR="0" lvl="0" indent="0" algn="just" defTabSz="864017" rtl="0" eaLnBrk="1" fontAlgn="auto" latinLnBrk="0" hangingPunct="1">
                        <a:lnSpc>
                          <a:spcPts val="12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做副龙骨边邦</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 .</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封多层板基层</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 . </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 封石膏板</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 涂料饰面、</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 安装灯带</a:t>
                      </a:r>
                      <a:endPar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just" defTabSz="864017" rtl="0" eaLnBrk="1" fontAlgn="auto" latinLnBrk="0" hangingPunct="1">
                        <a:lnSpc>
                          <a:spcPct val="100000"/>
                        </a:lnSpc>
                        <a:spcBef>
                          <a:spcPts val="0"/>
                        </a:spcBef>
                        <a:spcAft>
                          <a:spcPts val="0"/>
                        </a:spcAft>
                        <a:buClrTx/>
                        <a:buSzTx/>
                        <a:buFontTx/>
                        <a:buNone/>
                        <a:tabLst/>
                        <a:defRPr/>
                      </a:pPr>
                      <a:r>
                        <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天花灯槽内侧板下口需与副龙骨做平，内侧板背面再用挂件固定，以增加灯槽的受力支撑。</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 </a:t>
                      </a:r>
                      <a:endPar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lvl="0"/>
                      <a:r>
                        <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灯槽外口与内口副龙骨内嵌木龙骨连接，木基层需进行防火处理。灯槽内应衬垫一层石膏板。</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lvl="0"/>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lvl="0"/>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lvl="0"/>
                      <a:endPar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ts val="1200"/>
                        </a:lnSpc>
                        <a:spcAft>
                          <a:spcPts val="0"/>
                        </a:spcAft>
                      </a:pPr>
                      <a:endPar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13" name="表格 12"/>
          <p:cNvGraphicFramePr>
            <a:graphicFrameLocks noGrp="1"/>
          </p:cNvGraphicFramePr>
          <p:nvPr/>
        </p:nvGraphicFramePr>
        <p:xfrm>
          <a:off x="4343939"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2276598013"/>
              </p:ext>
            </p:extLst>
          </p:nvPr>
        </p:nvGraphicFramePr>
        <p:xfrm>
          <a:off x="8386250" y="647799"/>
          <a:ext cx="2845873" cy="1197361"/>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597263">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r>
                        <a:rPr lang="zh-CN" altLang="en-US" sz="1200" b="0" dirty="0">
                          <a:solidFill>
                            <a:schemeClr val="tx1"/>
                          </a:solidFill>
                          <a:latin typeface="微软雅黑" panose="020B0503020204020204" pitchFamily="34" charset="-122"/>
                          <a:ea typeface="微软雅黑" panose="020B0503020204020204" pitchFamily="34" charset="-122"/>
                        </a:rPr>
                        <a:t>吊顶工程细部节点构造</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600098">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864017" rtl="0" eaLnBrk="1" latinLnBrk="0" hangingPunct="1"/>
                      <a:r>
                        <a:rPr lang="zh-CN" altLang="zh-CN" sz="1200" b="0" kern="1200" dirty="0">
                          <a:solidFill>
                            <a:schemeClr val="tx1"/>
                          </a:solidFill>
                          <a:latin typeface="微软雅黑" panose="020B0503020204020204" pitchFamily="34" charset="-122"/>
                          <a:ea typeface="微软雅黑" panose="020B0503020204020204" pitchFamily="34" charset="-122"/>
                          <a:cs typeface="+mn-cs"/>
                        </a:rPr>
                        <a:t>石膏板吊顶有光槽施工节点（直角）</a:t>
                      </a:r>
                      <a:endParaRPr lang="zh-CN" altLang="en-US" sz="1200" b="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spTree>
    <p:extLst>
      <p:ext uri="{BB962C8B-B14F-4D97-AF65-F5344CB8AC3E}">
        <p14:creationId xmlns:p14="http://schemas.microsoft.com/office/powerpoint/2010/main" val="370416958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descr="C:\Users\LIZHAN~1\AppData\Local\Temp\1541930300(1).png"/>
          <p:cNvPicPr/>
          <p:nvPr/>
        </p:nvPicPr>
        <p:blipFill>
          <a:blip r:embed="rId2">
            <a:extLst>
              <a:ext uri="{28A0092B-C50C-407E-A947-70E740481C1C}">
                <a14:useLocalDpi xmlns:a14="http://schemas.microsoft.com/office/drawing/2010/main" val="0"/>
              </a:ext>
            </a:extLst>
          </a:blip>
          <a:srcRect/>
          <a:stretch>
            <a:fillRect/>
          </a:stretch>
        </p:blipFill>
        <p:spPr>
          <a:xfrm>
            <a:off x="4279556" y="1139168"/>
            <a:ext cx="3821404" cy="2880726"/>
          </a:xfrm>
          <a:prstGeom prst="rect">
            <a:avLst/>
          </a:prstGeom>
          <a:noFill/>
          <a:ln>
            <a:noFill/>
          </a:ln>
        </p:spPr>
      </p:pic>
      <p:pic>
        <p:nvPicPr>
          <p:cNvPr id="14" name="图片 13"/>
          <p:cNvPicPr/>
          <p:nvPr/>
        </p:nvPicPr>
        <p:blipFill rotWithShape="1">
          <a:blip r:embed="rId3" cstate="print">
            <a:extLst>
              <a:ext uri="{28A0092B-C50C-407E-A947-70E740481C1C}">
                <a14:useLocalDpi xmlns:a14="http://schemas.microsoft.com/office/drawing/2010/main" val="0"/>
              </a:ext>
            </a:extLst>
          </a:blip>
          <a:srcRect l="9697" t="8975" r="8883"/>
          <a:stretch/>
        </p:blipFill>
        <p:spPr>
          <a:xfrm>
            <a:off x="678416" y="1078051"/>
            <a:ext cx="3253172" cy="2909856"/>
          </a:xfrm>
          <a:prstGeom prst="rect">
            <a:avLst/>
          </a:prstGeom>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extLst>
              <p:ext uri="{D42A27DB-BD31-4B8C-83A1-F6EECF244321}">
                <p14:modId xmlns:p14="http://schemas.microsoft.com/office/powerpoint/2010/main" val="2776464918"/>
              </p:ext>
            </p:extLst>
          </p:nvPr>
        </p:nvGraphicFramePr>
        <p:xfrm>
          <a:off x="431652" y="4284623"/>
          <a:ext cx="10800471" cy="1726032"/>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323952">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295808">
                <a:tc>
                  <a:txBody>
                    <a:bodyPr/>
                    <a:lstStyle/>
                    <a:p>
                      <a:pPr marL="0" marR="0" lvl="0" indent="0" algn="just" defTabSz="864017" rtl="0" eaLnBrk="1" fontAlgn="auto" latinLnBrk="0" hangingPunct="1">
                        <a:lnSpc>
                          <a:spcPts val="12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弹线量尺</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 .</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成品石膏线安装</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 .</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石膏板拼接安装</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 接缝处理、</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、涂料饰面处理</a:t>
                      </a:r>
                      <a:endPar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just" defTabSz="864017" rtl="0" eaLnBrk="1" fontAlgn="auto" latinLnBrk="0" hangingPunct="1">
                        <a:lnSpc>
                          <a:spcPts val="12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lvl="0"/>
                      <a:r>
                        <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天花灯槽内侧板下口需与副龙骨做平，内侧板背面再用挂件固定，以增加灯槽的受力支撑。</a:t>
                      </a:r>
                    </a:p>
                    <a:p>
                      <a:pPr marL="0" marR="0" lvl="0" indent="0" algn="l" defTabSz="864017" rtl="0" eaLnBrk="1" fontAlgn="auto" latinLnBrk="0" hangingPunct="1">
                        <a:lnSpc>
                          <a:spcPct val="100000"/>
                        </a:lnSpc>
                        <a:spcBef>
                          <a:spcPts val="0"/>
                        </a:spcBef>
                        <a:spcAft>
                          <a:spcPts val="0"/>
                        </a:spcAft>
                        <a:buClrTx/>
                        <a:buSzTx/>
                        <a:buFontTx/>
                        <a:buNone/>
                        <a:tabLst/>
                        <a:defRPr/>
                      </a:pPr>
                      <a:r>
                        <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灯槽外口与内口副龙骨内嵌木龙骨连接，木基层需进行防火处理。灯槽内应衬垫一层石膏板。</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864017" rtl="0" eaLnBrk="1" fontAlgn="auto" latinLnBrk="0" hangingPunct="1">
                        <a:lnSpc>
                          <a:spcPct val="1000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  (3)   </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户型石膏线与吊顶立板的接缝要顺滑，连接处要防止开裂，所有的连接必须黑螺丝固定，做防锈处理，严禁使用枪钉加固。</a:t>
                      </a:r>
                    </a:p>
                    <a:p>
                      <a:pPr algn="just">
                        <a:lnSpc>
                          <a:spcPts val="1200"/>
                        </a:lnSpc>
                        <a:spcAft>
                          <a:spcPts val="0"/>
                        </a:spcAft>
                      </a:pPr>
                      <a:endPar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ts val="1200"/>
                        </a:lnSpc>
                        <a:spcAft>
                          <a:spcPts val="0"/>
                        </a:spcAft>
                      </a:pPr>
                      <a:endPar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ts val="1200"/>
                        </a:lnSpc>
                        <a:spcAft>
                          <a:spcPts val="0"/>
                        </a:spcAft>
                      </a:pPr>
                      <a:endPar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13" name="表格 12"/>
          <p:cNvGraphicFramePr>
            <a:graphicFrameLocks noGrp="1"/>
          </p:cNvGraphicFramePr>
          <p:nvPr/>
        </p:nvGraphicFramePr>
        <p:xfrm>
          <a:off x="4343939"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2558759116"/>
              </p:ext>
            </p:extLst>
          </p:nvPr>
        </p:nvGraphicFramePr>
        <p:xfrm>
          <a:off x="8386250" y="647799"/>
          <a:ext cx="2845873" cy="1198242"/>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597702">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r>
                        <a:rPr lang="zh-CN" altLang="en-US" sz="1200" b="0" dirty="0">
                          <a:solidFill>
                            <a:schemeClr val="tx1"/>
                          </a:solidFill>
                          <a:latin typeface="微软雅黑" panose="020B0503020204020204" pitchFamily="34" charset="-122"/>
                          <a:ea typeface="微软雅黑" panose="020B0503020204020204" pitchFamily="34" charset="-122"/>
                        </a:rPr>
                        <a:t>吊顶工程细部节点构造</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600540">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864017" rtl="0" eaLnBrk="1" latinLnBrk="0" hangingPunct="1"/>
                      <a:r>
                        <a:rPr lang="zh-CN" altLang="zh-CN" sz="1200" b="0" kern="1200" dirty="0">
                          <a:solidFill>
                            <a:schemeClr val="tx1"/>
                          </a:solidFill>
                          <a:latin typeface="微软雅黑" panose="020B0503020204020204" pitchFamily="34" charset="-122"/>
                          <a:ea typeface="微软雅黑" panose="020B0503020204020204" pitchFamily="34" charset="-122"/>
                          <a:cs typeface="+mn-cs"/>
                        </a:rPr>
                        <a:t>石膏板吊顶有光槽施工节点（异型）</a:t>
                      </a:r>
                      <a:endParaRPr lang="zh-CN" altLang="en-US" sz="1200" b="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spTree>
    <p:extLst>
      <p:ext uri="{BB962C8B-B14F-4D97-AF65-F5344CB8AC3E}">
        <p14:creationId xmlns:p14="http://schemas.microsoft.com/office/powerpoint/2010/main" val="297700186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https://timgsa.baidu.com/timg?image&amp;quality=80&amp;size=b9999_10000&amp;sec=1541941473876&amp;di=f8781a7a5f74232c55f3638a9a84aba7&amp;imgtype=0&amp;src=http%3A%2F%2Fwww.daoyouz.com%2Fpicture%2Fda1cdffec4864a8aab304e5631bf508e.jpg"/>
          <p:cNvPicPr/>
          <p:nvPr/>
        </p:nvPicPr>
        <p:blipFill>
          <a:blip r:embed="rId2">
            <a:extLst>
              <a:ext uri="{28A0092B-C50C-407E-A947-70E740481C1C}">
                <a14:useLocalDpi xmlns:a14="http://schemas.microsoft.com/office/drawing/2010/main" val="0"/>
              </a:ext>
            </a:extLst>
          </a:blip>
          <a:srcRect/>
          <a:stretch>
            <a:fillRect/>
          </a:stretch>
        </p:blipFill>
        <p:spPr>
          <a:xfrm>
            <a:off x="4291589" y="1139168"/>
            <a:ext cx="3809371" cy="2880726"/>
          </a:xfrm>
          <a:prstGeom prst="rect">
            <a:avLst/>
          </a:prstGeom>
          <a:noFill/>
          <a:ln>
            <a:noFill/>
          </a:ln>
        </p:spPr>
      </p:pic>
      <p:pic>
        <p:nvPicPr>
          <p:cNvPr id="18" name="图片 17"/>
          <p:cNvPicPr/>
          <p:nvPr/>
        </p:nvPicPr>
        <p:blipFill>
          <a:blip r:embed="rId3" cstate="print">
            <a:extLst>
              <a:ext uri="{28A0092B-C50C-407E-A947-70E740481C1C}">
                <a14:useLocalDpi xmlns:a14="http://schemas.microsoft.com/office/drawing/2010/main" val="0"/>
              </a:ext>
            </a:extLst>
          </a:blip>
          <a:srcRect l="1" t="9602" r="-289" b="23079"/>
          <a:stretch>
            <a:fillRect/>
          </a:stretch>
        </p:blipFill>
        <p:spPr>
          <a:xfrm>
            <a:off x="431652" y="1316406"/>
            <a:ext cx="3850773" cy="2067697"/>
          </a:xfrm>
          <a:prstGeom prst="rect">
            <a:avLst/>
          </a:prstGeom>
          <a:ln>
            <a:noFill/>
          </a:ln>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extLst>
              <p:ext uri="{D42A27DB-BD31-4B8C-83A1-F6EECF244321}">
                <p14:modId xmlns:p14="http://schemas.microsoft.com/office/powerpoint/2010/main" val="1061186925"/>
              </p:ext>
            </p:extLst>
          </p:nvPr>
        </p:nvGraphicFramePr>
        <p:xfrm>
          <a:off x="431652" y="4284623"/>
          <a:ext cx="10800471" cy="1691767"/>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330998">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360769">
                <a:tc>
                  <a:txBody>
                    <a:bodyPr/>
                    <a:lstStyle/>
                    <a:p>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放线、分档阶段</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 .</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吊杆安装</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 .</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龙骨安装</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 金属扣板安装</a:t>
                      </a:r>
                    </a:p>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864017" rtl="0" eaLnBrk="1" fontAlgn="auto" latinLnBrk="0" hangingPunct="1">
                        <a:lnSpc>
                          <a:spcPct val="100000"/>
                        </a:lnSpc>
                        <a:spcBef>
                          <a:spcPts val="0"/>
                        </a:spcBef>
                        <a:spcAft>
                          <a:spcPts val="0"/>
                        </a:spcAft>
                        <a:buClrTx/>
                        <a:buSzTx/>
                        <a:buFontTx/>
                        <a:buNone/>
                        <a:tabLst/>
                        <a:defRPr/>
                      </a:pPr>
                      <a:r>
                        <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模板四个对角是否平整，整体平整度要保持一致。</a:t>
                      </a:r>
                    </a:p>
                    <a:p>
                      <a:pPr marL="0" marR="0" lvl="0" indent="0" algn="l" defTabSz="864017" rtl="0" eaLnBrk="1" fontAlgn="auto" latinLnBrk="0" hangingPunct="1">
                        <a:lnSpc>
                          <a:spcPct val="100000"/>
                        </a:lnSpc>
                        <a:spcBef>
                          <a:spcPts val="0"/>
                        </a:spcBef>
                        <a:spcAft>
                          <a:spcPts val="0"/>
                        </a:spcAft>
                        <a:buClrTx/>
                        <a:buSzTx/>
                        <a:buFontTx/>
                        <a:buNone/>
                        <a:tabLst/>
                        <a:defRPr/>
                      </a:pPr>
                      <a:r>
                        <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通常</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C1</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和</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C3</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项目使用</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300*300 mm</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规格的板块，板块厚度控制在</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0.6MM</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，大于</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 500</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500mm </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及以上规格的饰面金属板时材料选择厚度不低于</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 1.2mm</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864017" rtl="0" eaLnBrk="1" fontAlgn="auto" latinLnBrk="0" hangingPunct="1">
                        <a:lnSpc>
                          <a:spcPct val="1000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  (3)</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边龙骨固定严禁使用免钉胶固定。必须用螺丝木针固定，且木针要做防虫、防腐处理。</a:t>
                      </a:r>
                    </a:p>
                    <a:p>
                      <a:pPr algn="just">
                        <a:lnSpc>
                          <a:spcPts val="1200"/>
                        </a:lnSpc>
                        <a:spcAft>
                          <a:spcPts val="0"/>
                        </a:spcAft>
                      </a:pPr>
                      <a:endPar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13" name="表格 12"/>
          <p:cNvGraphicFramePr>
            <a:graphicFrameLocks noGrp="1"/>
          </p:cNvGraphicFramePr>
          <p:nvPr/>
        </p:nvGraphicFramePr>
        <p:xfrm>
          <a:off x="4343939"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3765740594"/>
              </p:ext>
            </p:extLst>
          </p:nvPr>
        </p:nvGraphicFramePr>
        <p:xfrm>
          <a:off x="8386250" y="647799"/>
          <a:ext cx="2845873" cy="1197361"/>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597263">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r>
                        <a:rPr lang="zh-CN" altLang="en-US" sz="1200" b="0" dirty="0">
                          <a:solidFill>
                            <a:schemeClr val="tx1"/>
                          </a:solidFill>
                          <a:latin typeface="微软雅黑" panose="020B0503020204020204" pitchFamily="34" charset="-122"/>
                          <a:ea typeface="微软雅黑" panose="020B0503020204020204" pitchFamily="34" charset="-122"/>
                        </a:rPr>
                        <a:t>吊顶工程细部节点构造</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600098">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864017" rtl="0" eaLnBrk="1" latinLnBrk="0" hangingPunct="1"/>
                      <a:r>
                        <a:rPr lang="zh-CN" altLang="zh-CN" sz="1200" b="0" kern="1200" dirty="0">
                          <a:solidFill>
                            <a:schemeClr val="tx1"/>
                          </a:solidFill>
                          <a:latin typeface="微软雅黑" panose="020B0503020204020204" pitchFamily="34" charset="-122"/>
                          <a:ea typeface="微软雅黑" panose="020B0503020204020204" pitchFamily="34" charset="-122"/>
                          <a:cs typeface="+mn-cs"/>
                        </a:rPr>
                        <a:t>金属吊顶施工节点图</a:t>
                      </a:r>
                      <a:endParaRPr lang="zh-CN" altLang="en-US" sz="1200" b="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spTree>
    <p:extLst>
      <p:ext uri="{BB962C8B-B14F-4D97-AF65-F5344CB8AC3E}">
        <p14:creationId xmlns:p14="http://schemas.microsoft.com/office/powerpoint/2010/main" val="1060146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https://timgsa.baidu.com/timg?image&amp;quality=80&amp;size=b9999_10000&amp;sec=1541941708836&amp;di=88eb67943ea5faf46e1e748f2853bca3&amp;imgtype=0&amp;src=http%3A%2F%2Fimg0.pchouse.com.cn%2Fpchouse%2F1807%2F29%2F2281555_1.jpg"/>
          <p:cNvPicPr/>
          <p:nvPr/>
        </p:nvPicPr>
        <p:blipFill>
          <a:blip r:embed="rId2">
            <a:extLst>
              <a:ext uri="{28A0092B-C50C-407E-A947-70E740481C1C}">
                <a14:useLocalDpi xmlns:a14="http://schemas.microsoft.com/office/drawing/2010/main" val="0"/>
              </a:ext>
            </a:extLst>
          </a:blip>
          <a:srcRect/>
          <a:stretch>
            <a:fillRect/>
          </a:stretch>
        </p:blipFill>
        <p:spPr>
          <a:xfrm>
            <a:off x="4282425" y="1150263"/>
            <a:ext cx="3818535" cy="2844673"/>
          </a:xfrm>
          <a:prstGeom prst="rect">
            <a:avLst/>
          </a:prstGeom>
          <a:noFill/>
          <a:ln>
            <a:noFill/>
          </a:ln>
        </p:spPr>
      </p:pic>
      <p:pic>
        <p:nvPicPr>
          <p:cNvPr id="14" name="图片 13"/>
          <p:cNvPicPr/>
          <p:nvPr/>
        </p:nvPicPr>
        <p:blipFill>
          <a:blip r:embed="rId3" cstate="print">
            <a:extLst>
              <a:ext uri="{28A0092B-C50C-407E-A947-70E740481C1C}">
                <a14:useLocalDpi xmlns:a14="http://schemas.microsoft.com/office/drawing/2010/main" val="0"/>
              </a:ext>
            </a:extLst>
          </a:blip>
          <a:srcRect l="2579" t="8207" r="1870" b="6356"/>
          <a:stretch>
            <a:fillRect/>
          </a:stretch>
        </p:blipFill>
        <p:spPr>
          <a:xfrm>
            <a:off x="517599" y="1150264"/>
            <a:ext cx="3764826" cy="2693215"/>
          </a:xfrm>
          <a:prstGeom prst="rect">
            <a:avLst/>
          </a:prstGeom>
          <a:ln>
            <a:noFill/>
          </a:ln>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extLst>
              <p:ext uri="{D42A27DB-BD31-4B8C-83A1-F6EECF244321}">
                <p14:modId xmlns:p14="http://schemas.microsoft.com/office/powerpoint/2010/main" val="2174794149"/>
              </p:ext>
            </p:extLst>
          </p:nvPr>
        </p:nvGraphicFramePr>
        <p:xfrm>
          <a:off x="431652" y="4284623"/>
          <a:ext cx="10800471" cy="1691767"/>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330998">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360769">
                <a:tc>
                  <a:txBody>
                    <a:bodyPr/>
                    <a:lstStyle/>
                    <a:p>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放线、分档阶段</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 .</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吊杆安装</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 .</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龙骨安装</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 金属格栅方通安装</a:t>
                      </a:r>
                    </a:p>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864017" rtl="0" eaLnBrk="1" fontAlgn="auto" latinLnBrk="0" hangingPunct="1">
                        <a:lnSpc>
                          <a:spcPct val="100000"/>
                        </a:lnSpc>
                        <a:spcBef>
                          <a:spcPts val="0"/>
                        </a:spcBef>
                        <a:spcAft>
                          <a:spcPts val="0"/>
                        </a:spcAft>
                        <a:buClrTx/>
                        <a:buSzTx/>
                        <a:buFontTx/>
                        <a:buNone/>
                        <a:tabLst/>
                        <a:defRPr/>
                      </a:pPr>
                      <a:r>
                        <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配套龙骨不得有硬弯，否则应先调直后再进行安装，以确保铝条板安装牢固平整。配套龙骨在预留的各种孔、洞（灯具口、通风口等）处，应按设计、规范、图集对局部节点的要求进行加固，增加附加龙骨及连接件，避免孔、洞周围铝条板出现变形。</a:t>
                      </a:r>
                    </a:p>
                    <a:p>
                      <a:pPr marL="0" marR="0" lvl="0" indent="0" algn="l" defTabSz="864017" rtl="0" eaLnBrk="1" fontAlgn="auto" latinLnBrk="0" hangingPunct="1">
                        <a:lnSpc>
                          <a:spcPct val="100000"/>
                        </a:lnSpc>
                        <a:spcBef>
                          <a:spcPts val="0"/>
                        </a:spcBef>
                        <a:spcAft>
                          <a:spcPts val="0"/>
                        </a:spcAft>
                        <a:buClrTx/>
                        <a:buSzTx/>
                        <a:buFontTx/>
                        <a:buNone/>
                        <a:tabLst/>
                        <a:defRPr/>
                      </a:pPr>
                      <a:r>
                        <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12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铝条板在下料切割时，应控制好切割角度，安装前应将切口的毛边修整平直，避免出现接缝明显、接口露白茬、接缝不平直、错台等问题。</a:t>
                      </a:r>
                    </a:p>
                    <a:p>
                      <a:pPr algn="just">
                        <a:lnSpc>
                          <a:spcPts val="1200"/>
                        </a:lnSpc>
                        <a:spcAft>
                          <a:spcPts val="0"/>
                        </a:spcAft>
                      </a:pPr>
                      <a:endPar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13" name="表格 12"/>
          <p:cNvGraphicFramePr>
            <a:graphicFrameLocks noGrp="1"/>
          </p:cNvGraphicFramePr>
          <p:nvPr/>
        </p:nvGraphicFramePr>
        <p:xfrm>
          <a:off x="4343939"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858056083"/>
              </p:ext>
            </p:extLst>
          </p:nvPr>
        </p:nvGraphicFramePr>
        <p:xfrm>
          <a:off x="8386250" y="647799"/>
          <a:ext cx="2845873" cy="1197361"/>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597263">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r>
                        <a:rPr lang="zh-CN" altLang="en-US" sz="1200" b="0" dirty="0">
                          <a:solidFill>
                            <a:schemeClr val="tx1"/>
                          </a:solidFill>
                          <a:latin typeface="微软雅黑" panose="020B0503020204020204" pitchFamily="34" charset="-122"/>
                          <a:ea typeface="微软雅黑" panose="020B0503020204020204" pitchFamily="34" charset="-122"/>
                        </a:rPr>
                        <a:t>吊顶工程细部节点构造</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600098">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864017" rtl="0" eaLnBrk="1" latinLnBrk="0" hangingPunct="1"/>
                      <a:r>
                        <a:rPr lang="zh-CN" altLang="zh-CN" sz="1200" b="0" kern="1200" dirty="0">
                          <a:solidFill>
                            <a:schemeClr val="tx1"/>
                          </a:solidFill>
                          <a:latin typeface="微软雅黑" panose="020B0503020204020204" pitchFamily="34" charset="-122"/>
                          <a:ea typeface="微软雅黑" panose="020B0503020204020204" pitchFamily="34" charset="-122"/>
                          <a:cs typeface="+mn-cs"/>
                        </a:rPr>
                        <a:t>金属格栅造型顶施工节点图</a:t>
                      </a:r>
                      <a:endParaRPr lang="zh-CN" altLang="en-US" sz="1200" b="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spTree>
    <p:extLst>
      <p:ext uri="{BB962C8B-B14F-4D97-AF65-F5344CB8AC3E}">
        <p14:creationId xmlns:p14="http://schemas.microsoft.com/office/powerpoint/2010/main" val="156005300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https://timgsa.baidu.com/timg?image&amp;quality=80&amp;size=b9999_10000&amp;sec=1542028851601&amp;di=131f7ffe9d8296c75b1b2a3514254ffb&amp;imgtype=0&amp;src=http%3A%2F%2Fwww.naka-kogyo.co.jp%2Fproducts%2Fhouse%2Fimg%2Fpht_097.jpg"/>
          <p:cNvPicPr/>
          <p:nvPr/>
        </p:nvPicPr>
        <p:blipFill>
          <a:blip r:embed="rId2">
            <a:extLst>
              <a:ext uri="{28A0092B-C50C-407E-A947-70E740481C1C}">
                <a14:useLocalDpi xmlns:a14="http://schemas.microsoft.com/office/drawing/2010/main" val="0"/>
              </a:ext>
            </a:extLst>
          </a:blip>
          <a:srcRect/>
          <a:stretch>
            <a:fillRect/>
          </a:stretch>
        </p:blipFill>
        <p:spPr>
          <a:xfrm>
            <a:off x="4282425" y="1148424"/>
            <a:ext cx="3818535" cy="2872752"/>
          </a:xfrm>
          <a:prstGeom prst="rect">
            <a:avLst/>
          </a:prstGeom>
          <a:noFill/>
          <a:ln>
            <a:noFill/>
          </a:ln>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nvGraphicFramePr>
        <p:xfrm>
          <a:off x="431652" y="4284624"/>
          <a:ext cx="10800471" cy="1798320"/>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0">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025322">
                <a:tc>
                  <a:txBody>
                    <a:bodyPr/>
                    <a:lstStyle/>
                    <a:p>
                      <a:pPr marL="0" marR="0" lvl="0" indent="0" algn="l" defTabSz="864017" rtl="0" eaLnBrk="1" fontAlgn="auto" latinLnBrk="0" hangingPunct="1">
                        <a:lnSpc>
                          <a:spcPct val="1000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按照综合天花图定位、</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放线、分档阶段</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 .</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做副龙骨方口边框</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 .</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成品检修口主框安装</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 成品检修口安装、</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 涂料饰面（石膏）</a:t>
                      </a:r>
                      <a:endPar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864017" rtl="0" eaLnBrk="1" fontAlgn="auto" latinLnBrk="0" hangingPunct="1">
                        <a:lnSpc>
                          <a:spcPct val="100000"/>
                        </a:lnSpc>
                        <a:spcBef>
                          <a:spcPts val="0"/>
                        </a:spcBef>
                        <a:spcAft>
                          <a:spcPts val="0"/>
                        </a:spcAft>
                        <a:buClrTx/>
                        <a:buSzTx/>
                        <a:buFontTx/>
                        <a:buNone/>
                        <a:tabLst/>
                        <a:defRPr/>
                      </a:pP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）吊顶检修口采用成品检修口，尺寸规格、材料符合设计要求。</a:t>
                      </a:r>
                    </a:p>
                    <a:p>
                      <a:pPr marL="0" marR="0" lvl="0" indent="0" algn="l" defTabSz="864017" rtl="0" eaLnBrk="1" fontAlgn="auto" latinLnBrk="0" hangingPunct="1">
                        <a:lnSpc>
                          <a:spcPct val="100000"/>
                        </a:lnSpc>
                        <a:spcBef>
                          <a:spcPts val="0"/>
                        </a:spcBef>
                        <a:spcAft>
                          <a:spcPts val="0"/>
                        </a:spcAft>
                        <a:buClrTx/>
                        <a:buSzTx/>
                        <a:buFontTx/>
                        <a:buNone/>
                        <a:tabLst/>
                        <a:defRPr/>
                      </a:pP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）检修口周边龙骨应用铆钉加固处理。</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864017" rtl="0" eaLnBrk="1" fontAlgn="auto" latinLnBrk="0" hangingPunct="1">
                        <a:lnSpc>
                          <a:spcPct val="100000"/>
                        </a:lnSpc>
                        <a:spcBef>
                          <a:spcPts val="0"/>
                        </a:spcBef>
                        <a:spcAft>
                          <a:spcPts val="0"/>
                        </a:spcAft>
                        <a:buClrTx/>
                        <a:buSzTx/>
                        <a:buFontTx/>
                        <a:buNone/>
                        <a:tabLst/>
                        <a:defRPr/>
                      </a:pP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）检修口位置应避让造型、对准设备的检修位置。</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864017" rtl="0" eaLnBrk="1" fontAlgn="auto" latinLnBrk="0" hangingPunct="1">
                        <a:lnSpc>
                          <a:spcPct val="100000"/>
                        </a:lnSpc>
                        <a:spcBef>
                          <a:spcPts val="0"/>
                        </a:spcBef>
                        <a:spcAft>
                          <a:spcPts val="0"/>
                        </a:spcAft>
                        <a:buClrTx/>
                        <a:buSzTx/>
                        <a:buFontTx/>
                        <a:buNone/>
                        <a:tabLst/>
                        <a:defRPr/>
                      </a:pP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）检修口材质如经常检修的区域，建议使用成品烤漆金属检修口，颜色同顶面色，防止乳胶漆检修口表面污染。</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864017" rtl="0" eaLnBrk="1" fontAlgn="auto" latinLnBrk="0" hangingPunct="1">
                        <a:lnSpc>
                          <a:spcPct val="100000"/>
                        </a:lnSpc>
                        <a:spcBef>
                          <a:spcPts val="0"/>
                        </a:spcBef>
                        <a:spcAft>
                          <a:spcPts val="0"/>
                        </a:spcAft>
                        <a:buClrTx/>
                        <a:buSzTx/>
                        <a:buFontTx/>
                        <a:buNone/>
                        <a:tabLst/>
                        <a:defRPr/>
                      </a:pP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按照上人和不上人分，通常不上人尺寸为</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400*400MM</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，上人检修口不小于</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450*450MM</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p>
                    <a:p>
                      <a:pPr algn="just">
                        <a:lnSpc>
                          <a:spcPts val="1200"/>
                        </a:lnSpc>
                        <a:spcAft>
                          <a:spcPts val="0"/>
                        </a:spcAft>
                      </a:pPr>
                      <a:endPar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13" name="表格 12"/>
          <p:cNvGraphicFramePr>
            <a:graphicFrameLocks noGrp="1"/>
          </p:cNvGraphicFramePr>
          <p:nvPr/>
        </p:nvGraphicFramePr>
        <p:xfrm>
          <a:off x="4343939"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3801788390"/>
              </p:ext>
            </p:extLst>
          </p:nvPr>
        </p:nvGraphicFramePr>
        <p:xfrm>
          <a:off x="8386250" y="647799"/>
          <a:ext cx="2845873" cy="1190400"/>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593791">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r>
                        <a:rPr lang="zh-CN" altLang="en-US" sz="1200" b="0" dirty="0">
                          <a:solidFill>
                            <a:schemeClr val="tx1"/>
                          </a:solidFill>
                          <a:latin typeface="微软雅黑" panose="020B0503020204020204" pitchFamily="34" charset="-122"/>
                          <a:ea typeface="微软雅黑" panose="020B0503020204020204" pitchFamily="34" charset="-122"/>
                        </a:rPr>
                        <a:t>吊顶工程细部节点构造</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596609">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864017" rtl="0" eaLnBrk="1" latinLnBrk="0" hangingPunct="1"/>
                      <a:r>
                        <a:rPr lang="zh-CN" altLang="zh-CN" sz="1200" b="0" kern="1200" dirty="0">
                          <a:solidFill>
                            <a:schemeClr val="tx1"/>
                          </a:solidFill>
                          <a:latin typeface="微软雅黑" panose="020B0503020204020204" pitchFamily="34" charset="-122"/>
                          <a:ea typeface="微软雅黑" panose="020B0503020204020204" pitchFamily="34" charset="-122"/>
                          <a:cs typeface="+mn-cs"/>
                        </a:rPr>
                        <a:t>吊顶检修口（不上人）节点图</a:t>
                      </a:r>
                      <a:endParaRPr lang="zh-CN" altLang="en-US" sz="1200" b="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pSp>
        <p:nvGrpSpPr>
          <p:cNvPr id="17" name="组合 16"/>
          <p:cNvGrpSpPr/>
          <p:nvPr/>
        </p:nvGrpSpPr>
        <p:grpSpPr>
          <a:xfrm>
            <a:off x="1511772" y="715946"/>
            <a:ext cx="2325939" cy="3508690"/>
            <a:chOff x="1461739" y="1467570"/>
            <a:chExt cx="2967850" cy="4477015"/>
          </a:xfrm>
        </p:grpSpPr>
        <p:pic>
          <p:nvPicPr>
            <p:cNvPr id="18" name="图片 17"/>
            <p:cNvPicPr/>
            <p:nvPr/>
          </p:nvPicPr>
          <p:blipFill>
            <a:blip r:embed="rId3" cstate="print"/>
            <a:stretch>
              <a:fillRect/>
            </a:stretch>
          </p:blipFill>
          <p:spPr>
            <a:xfrm>
              <a:off x="1461739" y="1467570"/>
              <a:ext cx="2967850" cy="2064591"/>
            </a:xfrm>
            <a:prstGeom prst="rect">
              <a:avLst/>
            </a:prstGeom>
          </p:spPr>
        </p:pic>
        <p:pic>
          <p:nvPicPr>
            <p:cNvPr id="19" name="图片 18"/>
            <p:cNvPicPr/>
            <p:nvPr/>
          </p:nvPicPr>
          <p:blipFill>
            <a:blip r:embed="rId4" cstate="print"/>
            <a:stretch>
              <a:fillRect/>
            </a:stretch>
          </p:blipFill>
          <p:spPr>
            <a:xfrm>
              <a:off x="1504601" y="3396775"/>
              <a:ext cx="2924987" cy="2547810"/>
            </a:xfrm>
            <a:prstGeom prst="rect">
              <a:avLst/>
            </a:prstGeom>
          </p:spPr>
        </p:pic>
      </p:grpSp>
    </p:spTree>
    <p:extLst>
      <p:ext uri="{BB962C8B-B14F-4D97-AF65-F5344CB8AC3E}">
        <p14:creationId xmlns:p14="http://schemas.microsoft.com/office/powerpoint/2010/main" val="239175226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extLst>
              <p:ext uri="{D42A27DB-BD31-4B8C-83A1-F6EECF244321}">
                <p14:modId xmlns:p14="http://schemas.microsoft.com/office/powerpoint/2010/main" val="4235352543"/>
              </p:ext>
            </p:extLst>
          </p:nvPr>
        </p:nvGraphicFramePr>
        <p:xfrm>
          <a:off x="431652" y="4284623"/>
          <a:ext cx="10800471" cy="1691767"/>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330998">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360769">
                <a:tc>
                  <a:txBody>
                    <a:bodyPr/>
                    <a:lstStyle/>
                    <a:p>
                      <a:pPr marL="0" marR="0" lvl="0" indent="0" algn="l" defTabSz="864017" rtl="0" eaLnBrk="1" fontAlgn="auto" latinLnBrk="0" hangingPunct="1">
                        <a:lnSpc>
                          <a:spcPct val="1000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按照综合天花图定位、</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放线、分档阶段</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 .</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做主、副龙骨方口边框（边框加固用主龙骨）</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 .</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成品检修口主框安装</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 成品检修口安装、</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 涂料饰面（石膏）</a:t>
                      </a:r>
                      <a:endPar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864017" rtl="0" eaLnBrk="1" fontAlgn="auto" latinLnBrk="0" hangingPunct="1">
                        <a:lnSpc>
                          <a:spcPct val="100000"/>
                        </a:lnSpc>
                        <a:spcBef>
                          <a:spcPts val="0"/>
                        </a:spcBef>
                        <a:spcAft>
                          <a:spcPts val="0"/>
                        </a:spcAft>
                        <a:buClrTx/>
                        <a:buSzTx/>
                        <a:buFontTx/>
                        <a:buNone/>
                        <a:tabLst/>
                        <a:defRPr/>
                      </a:pP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）吊顶检修口应采用成品检修口，规格满足检修要求。</a:t>
                      </a:r>
                    </a:p>
                    <a:p>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）检修口上部应四周附加一圈主龙骨，挂件等需从楼板直接固定，下口应根据检修开口大小增设附龙骨，以增加其稳固性。</a:t>
                      </a:r>
                    </a:p>
                    <a:p>
                      <a:pPr algn="just">
                        <a:lnSpc>
                          <a:spcPts val="1200"/>
                        </a:lnSpc>
                        <a:spcAft>
                          <a:spcPts val="0"/>
                        </a:spcAft>
                      </a:pPr>
                      <a:endParaRPr lang="en-US" altLang="zh-CN" sz="1200" kern="100" dirty="0">
                        <a:latin typeface="微软雅黑" panose="020B0503020204020204" pitchFamily="34" charset="-122"/>
                        <a:ea typeface="微软雅黑" panose="020B0503020204020204" pitchFamily="34"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13" name="表格 12"/>
          <p:cNvGraphicFramePr>
            <a:graphicFrameLocks noGrp="1"/>
          </p:cNvGraphicFramePr>
          <p:nvPr/>
        </p:nvGraphicFramePr>
        <p:xfrm>
          <a:off x="4343939"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3370928198"/>
              </p:ext>
            </p:extLst>
          </p:nvPr>
        </p:nvGraphicFramePr>
        <p:xfrm>
          <a:off x="8386250" y="647799"/>
          <a:ext cx="2845873" cy="1198242"/>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597702">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r>
                        <a:rPr lang="zh-CN" altLang="en-US" sz="1200" b="0" dirty="0">
                          <a:solidFill>
                            <a:schemeClr val="tx1"/>
                          </a:solidFill>
                          <a:latin typeface="微软雅黑" panose="020B0503020204020204" pitchFamily="34" charset="-122"/>
                          <a:ea typeface="微软雅黑" panose="020B0503020204020204" pitchFamily="34" charset="-122"/>
                        </a:rPr>
                        <a:t>吊顶工程细部节点构造</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600540">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864017" rtl="0" eaLnBrk="1" latinLnBrk="0" hangingPunct="1"/>
                      <a:r>
                        <a:rPr lang="zh-CN" altLang="zh-CN" sz="1200" b="0" kern="1200" dirty="0">
                          <a:solidFill>
                            <a:schemeClr val="tx1"/>
                          </a:solidFill>
                          <a:latin typeface="微软雅黑" panose="020B0503020204020204" pitchFamily="34" charset="-122"/>
                          <a:ea typeface="微软雅黑" panose="020B0503020204020204" pitchFamily="34" charset="-122"/>
                          <a:cs typeface="+mn-cs"/>
                        </a:rPr>
                        <a:t>吊顶检修口（上人）节点图</a:t>
                      </a:r>
                      <a:endParaRPr lang="zh-CN" altLang="en-US" sz="1200" b="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pic>
        <p:nvPicPr>
          <p:cNvPr id="15" name="图片 14"/>
          <p:cNvPicPr/>
          <p:nvPr/>
        </p:nvPicPr>
        <p:blipFill>
          <a:blip r:embed="rId2" cstate="print">
            <a:extLst>
              <a:ext uri="{28A0092B-C50C-407E-A947-70E740481C1C}">
                <a14:useLocalDpi xmlns:a14="http://schemas.microsoft.com/office/drawing/2010/main" val="0"/>
              </a:ext>
            </a:extLst>
          </a:blip>
          <a:srcRect l="8996" r="4500" b="7771"/>
          <a:stretch>
            <a:fillRect/>
          </a:stretch>
        </p:blipFill>
        <p:spPr>
          <a:xfrm>
            <a:off x="4282425" y="1150262"/>
            <a:ext cx="3818535" cy="2869455"/>
          </a:xfrm>
          <a:prstGeom prst="rect">
            <a:avLst/>
          </a:prstGeom>
          <a:ln>
            <a:noFill/>
          </a:ln>
        </p:spPr>
      </p:pic>
      <p:pic>
        <p:nvPicPr>
          <p:cNvPr id="20" name="图片 19"/>
          <p:cNvPicPr/>
          <p:nvPr/>
        </p:nvPicPr>
        <p:blipFill>
          <a:blip r:embed="rId3">
            <a:extLst>
              <a:ext uri="{28A0092B-C50C-407E-A947-70E740481C1C}">
                <a14:useLocalDpi xmlns:a14="http://schemas.microsoft.com/office/drawing/2010/main" val="0"/>
              </a:ext>
            </a:extLst>
          </a:blip>
          <a:stretch>
            <a:fillRect/>
          </a:stretch>
        </p:blipFill>
        <p:spPr>
          <a:xfrm>
            <a:off x="535104" y="1316604"/>
            <a:ext cx="3506945" cy="2139507"/>
          </a:xfrm>
          <a:prstGeom prst="rect">
            <a:avLst/>
          </a:prstGeom>
        </p:spPr>
      </p:pic>
    </p:spTree>
    <p:extLst>
      <p:ext uri="{BB962C8B-B14F-4D97-AF65-F5344CB8AC3E}">
        <p14:creationId xmlns:p14="http://schemas.microsoft.com/office/powerpoint/2010/main" val="39736310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19684" y="791815"/>
            <a:ext cx="10297144" cy="4336187"/>
          </a:xfrm>
          <a:prstGeom prst="rect">
            <a:avLst/>
          </a:prstGeom>
        </p:spPr>
        <p:txBody>
          <a:bodyPr wrap="square">
            <a:spAutoFit/>
          </a:bodyPr>
          <a:lstStyle/>
          <a:p>
            <a:pPr lvl="0" eaLnBrk="0" hangingPunct="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12</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灯具安装</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a:t>
            </a:r>
            <a:endParaRPr lang="zh-CN" altLang="zh-CN" sz="1400" kern="100" dirty="0">
              <a:latin typeface="微软雅黑" panose="020B0503020204020204" pitchFamily="34" charset="-122"/>
              <a:ea typeface="微软雅黑" panose="020B0503020204020204" pitchFamily="34" charset="-122"/>
              <a:cs typeface="宋体" panose="02010600030101010101" pitchFamily="2" charset="-122"/>
            </a:endParaRPr>
          </a:p>
          <a:p>
            <a:pPr marL="285750" indent="-285750" eaLnBrk="0" hangingPunct="0">
              <a:lnSpc>
                <a:spcPct val="200000"/>
              </a:lnSpc>
              <a:spcAft>
                <a:spcPts val="0"/>
              </a:spcAft>
              <a:buFont typeface="Wingdings" panose="05000000000000000000" pitchFamily="2" charset="2"/>
              <a:buChar char="ü"/>
            </a:pP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在砌体和混凝土结构上严禁使用木楔、尼龙塞或塑料塞安装固定电气照明装置。</a:t>
            </a:r>
          </a:p>
          <a:p>
            <a:pPr marL="285750" indent="-285750" eaLnBrk="0" hangingPunct="0">
              <a:lnSpc>
                <a:spcPct val="200000"/>
              </a:lnSpc>
              <a:spcAft>
                <a:spcPts val="0"/>
              </a:spcAft>
              <a:buFont typeface="Wingdings" panose="05000000000000000000" pitchFamily="2" charset="2"/>
              <a:buChar char="ü"/>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I</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类灯具的不带电的外露可导电部分必须与保护接地线</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(PE)</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可靠连接。且应有标识。质量大于</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10kg</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的灯具，其固定装置应按</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5</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倍灯具重量的恒定均布载荷全数作强度试验，历时</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15min</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，固定装置的部件应无明显变形。</a:t>
            </a:r>
          </a:p>
          <a:p>
            <a:pPr eaLnBrk="0" hangingPunct="0">
              <a:lnSpc>
                <a:spcPct val="200000"/>
              </a:lnSpc>
              <a:spcAft>
                <a:spcPts val="0"/>
              </a:spcAft>
            </a:pP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13</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插座安装</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a:t>
            </a:r>
            <a:endParaRPr lang="zh-CN" altLang="zh-CN" sz="1400" kern="100" dirty="0">
              <a:latin typeface="微软雅黑" panose="020B0503020204020204" pitchFamily="34" charset="-122"/>
              <a:ea typeface="微软雅黑" panose="020B0503020204020204" pitchFamily="34" charset="-122"/>
              <a:cs typeface="宋体" panose="02010600030101010101" pitchFamily="2" charset="-122"/>
            </a:endParaRPr>
          </a:p>
          <a:p>
            <a:pPr marL="285750" indent="-285750" eaLnBrk="0" hangingPunct="0">
              <a:lnSpc>
                <a:spcPct val="200000"/>
              </a:lnSpc>
              <a:spcAft>
                <a:spcPts val="0"/>
              </a:spcAft>
              <a:buFont typeface="Wingdings" panose="05000000000000000000" pitchFamily="2" charset="2"/>
              <a:buChar char="ü"/>
            </a:pP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单相两孔插座</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面对插座，右孔或上孔应与相线连接</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左孔或下孔应与中性线连接；单相三孔插座</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面对插座，右孔应与相线连接</a:t>
            </a:r>
            <a:r>
              <a:rPr lang="zh-CN" altLang="en-US" sz="1400" kern="100" dirty="0">
                <a:latin typeface="微软雅黑" panose="020B0503020204020204" pitchFamily="34" charset="-122"/>
                <a:ea typeface="微软雅黑" panose="020B0503020204020204" pitchFamily="34" charset="-122"/>
                <a:cs typeface="宋体" panose="02010600030101010101" pitchFamily="2" charset="-122"/>
              </a:rPr>
              <a:t>、</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左孔应与中性线连接。</a:t>
            </a:r>
          </a:p>
          <a:p>
            <a:pPr marL="285750" indent="-285750" eaLnBrk="0" hangingPunct="0">
              <a:lnSpc>
                <a:spcPct val="200000"/>
              </a:lnSpc>
              <a:spcAft>
                <a:spcPts val="0"/>
              </a:spcAft>
              <a:buFont typeface="Wingdings" panose="05000000000000000000" pitchFamily="2" charset="2"/>
              <a:buChar char="ü"/>
            </a:pP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单相三孔、三相四孔及三相五孔插座的保护接地线</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(PE)</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必须接在上孔。插座的保护接地端子不应与中性线端子连接。同一场所的三相插座，接线的相序应一致。</a:t>
            </a:r>
            <a:endParaRPr lang="en-US" altLang="zh-CN" sz="1400" kern="100" dirty="0">
              <a:latin typeface="微软雅黑" panose="020B0503020204020204" pitchFamily="34" charset="-122"/>
              <a:ea typeface="微软雅黑" panose="020B0503020204020204" pitchFamily="34" charset="-122"/>
              <a:cs typeface="宋体" panose="02010600030101010101" pitchFamily="2" charset="-122"/>
            </a:endParaRPr>
          </a:p>
          <a:p>
            <a:pPr marL="285750" indent="-285750" eaLnBrk="0" hangingPunct="0">
              <a:lnSpc>
                <a:spcPct val="200000"/>
              </a:lnSpc>
              <a:spcAft>
                <a:spcPts val="0"/>
              </a:spcAft>
              <a:buFont typeface="Wingdings" panose="05000000000000000000" pitchFamily="2" charset="2"/>
              <a:buChar char="ü"/>
            </a:pP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保护接地线</a:t>
            </a:r>
            <a:r>
              <a:rPr lang="en-US" altLang="zh-CN" sz="1400" kern="100" dirty="0">
                <a:latin typeface="微软雅黑" panose="020B0503020204020204" pitchFamily="34" charset="-122"/>
                <a:ea typeface="微软雅黑" panose="020B0503020204020204" pitchFamily="34" charset="-122"/>
                <a:cs typeface="宋体" panose="02010600030101010101" pitchFamily="2" charset="-122"/>
              </a:rPr>
              <a:t>(PE)</a:t>
            </a:r>
            <a:r>
              <a:rPr lang="zh-CN" altLang="zh-CN" sz="1400" kern="100" dirty="0">
                <a:latin typeface="微软雅黑" panose="020B0503020204020204" pitchFamily="34" charset="-122"/>
                <a:ea typeface="微软雅黑" panose="020B0503020204020204" pitchFamily="34" charset="-122"/>
                <a:cs typeface="宋体" panose="02010600030101010101" pitchFamily="2" charset="-122"/>
              </a:rPr>
              <a:t>在插座间不得串联连接。</a:t>
            </a:r>
          </a:p>
        </p:txBody>
      </p:sp>
    </p:spTree>
    <p:extLst>
      <p:ext uri="{BB962C8B-B14F-4D97-AF65-F5344CB8AC3E}">
        <p14:creationId xmlns:p14="http://schemas.microsoft.com/office/powerpoint/2010/main" val="362217075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p:nvPr/>
        </p:nvPicPr>
        <p:blipFill rotWithShape="1">
          <a:blip r:embed="rId3" cstate="print">
            <a:extLst>
              <a:ext uri="{28A0092B-C50C-407E-A947-70E740481C1C}">
                <a14:useLocalDpi xmlns:a14="http://schemas.microsoft.com/office/drawing/2010/main" val="0"/>
              </a:ext>
            </a:extLst>
          </a:blip>
          <a:srcRect b="5843"/>
          <a:stretch/>
        </p:blipFill>
        <p:spPr>
          <a:xfrm>
            <a:off x="379308" y="1084755"/>
            <a:ext cx="3818535" cy="2822065"/>
          </a:xfrm>
          <a:prstGeom prst="rect">
            <a:avLst/>
          </a:prstGeom>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extLst>
              <p:ext uri="{D42A27DB-BD31-4B8C-83A1-F6EECF244321}">
                <p14:modId xmlns:p14="http://schemas.microsoft.com/office/powerpoint/2010/main" val="558776989"/>
              </p:ext>
            </p:extLst>
          </p:nvPr>
        </p:nvGraphicFramePr>
        <p:xfrm>
          <a:off x="431652" y="4284623"/>
          <a:ext cx="10800471" cy="1691767"/>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287281">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404486">
                <a:tc>
                  <a:txBody>
                    <a:bodyPr/>
                    <a:lstStyle/>
                    <a:p>
                      <a:pPr marL="0" marR="0" lvl="0" indent="0" algn="l" defTabSz="864017" rtl="0" eaLnBrk="1" fontAlgn="auto" latinLnBrk="0" hangingPunct="1">
                        <a:lnSpc>
                          <a:spcPct val="1000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主龙骨断开（距离</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50MM</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 .</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主龙骨断开两端增加吊杆固定，距离不大于</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300MM</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 .</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副龙骨安装间距距离主龙骨端头不大于</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50MM</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安装、</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 双层石膏板错位拼接缝，如图所示，拼接长度不小于</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50MM,</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且上下各留</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10MM</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自然缝、</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 如是单层石膏板留</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10MM</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自然缝。用不锈钢条装饰拼接缝。</a:t>
                      </a:r>
                    </a:p>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864017" rtl="0" eaLnBrk="1" fontAlgn="auto" latinLnBrk="0" hangingPunct="1">
                        <a:lnSpc>
                          <a:spcPct val="100000"/>
                        </a:lnSpc>
                        <a:spcBef>
                          <a:spcPts val="0"/>
                        </a:spcBef>
                        <a:spcAft>
                          <a:spcPts val="0"/>
                        </a:spcAft>
                        <a:buClrTx/>
                        <a:buSzTx/>
                        <a:buFontTx/>
                        <a:buNone/>
                        <a:tabLst/>
                        <a:defRPr/>
                      </a:pP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）吊顶伸缩缝的两侧应设置超长次龙骨。</a:t>
                      </a:r>
                    </a:p>
                    <a:p>
                      <a:pPr lvl="0"/>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）伸缩缝的上部应采用超细玻璃棉等不燃材料将龙骨间的间隙填满。</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864017" rtl="0" eaLnBrk="1" fontAlgn="auto" latinLnBrk="0" hangingPunct="1">
                        <a:lnSpc>
                          <a:spcPct val="100000"/>
                        </a:lnSpc>
                        <a:spcBef>
                          <a:spcPts val="0"/>
                        </a:spcBef>
                        <a:spcAft>
                          <a:spcPts val="0"/>
                        </a:spcAft>
                        <a:buClrTx/>
                        <a:buSzTx/>
                        <a:buFontTx/>
                        <a:buNone/>
                        <a:tabLst/>
                        <a:defRPr/>
                      </a:pP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）当吊顶为单层石膏板龙骨构造时，根据伸缩缝与龙骨或石膏板间关系，应分别断开石膏板或龙骨。</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864017" rtl="0" eaLnBrk="1" fontAlgn="auto" latinLnBrk="0" hangingPunct="1">
                        <a:lnSpc>
                          <a:spcPct val="100000"/>
                        </a:lnSpc>
                        <a:spcBef>
                          <a:spcPts val="0"/>
                        </a:spcBef>
                        <a:spcAft>
                          <a:spcPts val="0"/>
                        </a:spcAft>
                        <a:buClrTx/>
                        <a:buSzTx/>
                        <a:buFontTx/>
                        <a:buNone/>
                        <a:tabLst/>
                        <a:defRPr/>
                      </a:pP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）当吊顶为双层石膏板龙骨构造时，设置伸缩缝时应完全断开变形缝两侧的吊顶。</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13" name="表格 12"/>
          <p:cNvGraphicFramePr>
            <a:graphicFrameLocks noGrp="1"/>
          </p:cNvGraphicFramePr>
          <p:nvPr/>
        </p:nvGraphicFramePr>
        <p:xfrm>
          <a:off x="4343939"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2946502864"/>
              </p:ext>
            </p:extLst>
          </p:nvPr>
        </p:nvGraphicFramePr>
        <p:xfrm>
          <a:off x="8386250" y="647799"/>
          <a:ext cx="2845873" cy="1197361"/>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597263">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r>
                        <a:rPr lang="zh-CN" altLang="en-US" sz="1200" b="0" dirty="0">
                          <a:solidFill>
                            <a:schemeClr val="tx1"/>
                          </a:solidFill>
                          <a:latin typeface="微软雅黑" panose="020B0503020204020204" pitchFamily="34" charset="-122"/>
                          <a:ea typeface="微软雅黑" panose="020B0503020204020204" pitchFamily="34" charset="-122"/>
                        </a:rPr>
                        <a:t>吊顶工程细部节点构造</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600098">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864017" rtl="0" eaLnBrk="1" latinLnBrk="0" hangingPunct="1"/>
                      <a:r>
                        <a:rPr lang="zh-CN" altLang="zh-CN" sz="1200" b="0" kern="1200" dirty="0">
                          <a:solidFill>
                            <a:schemeClr val="tx1"/>
                          </a:solidFill>
                          <a:latin typeface="微软雅黑" panose="020B0503020204020204" pitchFamily="34" charset="-122"/>
                          <a:ea typeface="微软雅黑" panose="020B0503020204020204" pitchFamily="34" charset="-122"/>
                          <a:cs typeface="+mn-cs"/>
                        </a:rPr>
                        <a:t>石膏板吊顶伸缩缝做法节点图</a:t>
                      </a:r>
                      <a:endParaRPr lang="zh-CN" altLang="en-US" sz="1200" b="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pic>
        <p:nvPicPr>
          <p:cNvPr id="16" name="图片 15"/>
          <p:cNvPicPr>
            <a:picLocks noChangeAspect="1"/>
          </p:cNvPicPr>
          <p:nvPr/>
        </p:nvPicPr>
        <p:blipFill>
          <a:blip r:embed="rId4"/>
          <a:stretch>
            <a:fillRect/>
          </a:stretch>
        </p:blipFill>
        <p:spPr>
          <a:xfrm>
            <a:off x="4968156" y="1084755"/>
            <a:ext cx="2477883" cy="3147520"/>
          </a:xfrm>
          <a:prstGeom prst="rect">
            <a:avLst/>
          </a:prstGeom>
        </p:spPr>
      </p:pic>
    </p:spTree>
    <p:extLst>
      <p:ext uri="{BB962C8B-B14F-4D97-AF65-F5344CB8AC3E}">
        <p14:creationId xmlns:p14="http://schemas.microsoft.com/office/powerpoint/2010/main" val="138450414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p:nvPr/>
        </p:nvPicPr>
        <p:blipFill>
          <a:blip r:embed="rId2" cstate="print">
            <a:extLst>
              <a:ext uri="{28A0092B-C50C-407E-A947-70E740481C1C}">
                <a14:useLocalDpi xmlns:a14="http://schemas.microsoft.com/office/drawing/2010/main" val="0"/>
              </a:ext>
            </a:extLst>
          </a:blip>
          <a:srcRect r="27629"/>
          <a:stretch>
            <a:fillRect/>
          </a:stretch>
        </p:blipFill>
        <p:spPr>
          <a:xfrm>
            <a:off x="4281696" y="1144993"/>
            <a:ext cx="3819264" cy="2923607"/>
          </a:xfrm>
          <a:prstGeom prst="rect">
            <a:avLst/>
          </a:prstGeom>
          <a:ln>
            <a:noFill/>
          </a:ln>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extLst>
              <p:ext uri="{D42A27DB-BD31-4B8C-83A1-F6EECF244321}">
                <p14:modId xmlns:p14="http://schemas.microsoft.com/office/powerpoint/2010/main" val="1055117842"/>
              </p:ext>
            </p:extLst>
          </p:nvPr>
        </p:nvGraphicFramePr>
        <p:xfrm>
          <a:off x="431652" y="4284623"/>
          <a:ext cx="10800471" cy="1691767"/>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357087">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334680">
                <a:tc>
                  <a:txBody>
                    <a:bodyPr/>
                    <a:lstStyle/>
                    <a:p>
                      <a:pPr marL="0" marR="0" lvl="0" indent="0" algn="l" defTabSz="864017" rtl="0" eaLnBrk="1" fontAlgn="auto" latinLnBrk="0" hangingPunct="1">
                        <a:lnSpc>
                          <a:spcPct val="1000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放线、定位阶段</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 .</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基层</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龙骨安装</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 .</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细木工板后场集中拼装</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 现场吊装、</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 石膏板敷面安装、</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 涂料饰面</a:t>
                      </a:r>
                    </a:p>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864017" rtl="0" eaLnBrk="1" fontAlgn="auto" latinLnBrk="0" hangingPunct="1">
                        <a:lnSpc>
                          <a:spcPct val="100000"/>
                        </a:lnSpc>
                        <a:spcBef>
                          <a:spcPts val="0"/>
                        </a:spcBef>
                        <a:spcAft>
                          <a:spcPts val="0"/>
                        </a:spcAft>
                        <a:buClrTx/>
                        <a:buSzTx/>
                        <a:buFontTx/>
                        <a:buNone/>
                        <a:tabLst/>
                        <a:defRPr/>
                      </a:pP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）窗帘箱尺寸应符合设计要求，且叠级挂板需用龙骨吊件加固处理。 </a:t>
                      </a:r>
                    </a:p>
                    <a:p>
                      <a:pPr marL="0" marR="0" lvl="0" indent="0" algn="l" defTabSz="864017" rtl="0" eaLnBrk="1" fontAlgn="auto" latinLnBrk="0" hangingPunct="1">
                        <a:lnSpc>
                          <a:spcPct val="100000"/>
                        </a:lnSpc>
                        <a:spcBef>
                          <a:spcPts val="0"/>
                        </a:spcBef>
                        <a:spcAft>
                          <a:spcPts val="0"/>
                        </a:spcAft>
                        <a:buClrTx/>
                        <a:buSzTx/>
                        <a:buFontTx/>
                        <a:buNone/>
                        <a:tabLst/>
                        <a:defRPr/>
                      </a:pP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）木基层需进行防火、防白蚁处理。</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864017" rtl="0" eaLnBrk="1" fontAlgn="auto" latinLnBrk="0" hangingPunct="1">
                        <a:lnSpc>
                          <a:spcPct val="100000"/>
                        </a:lnSpc>
                        <a:spcBef>
                          <a:spcPts val="0"/>
                        </a:spcBef>
                        <a:spcAft>
                          <a:spcPts val="0"/>
                        </a:spcAft>
                        <a:buClrTx/>
                        <a:buSzTx/>
                        <a:buFontTx/>
                        <a:buNone/>
                        <a:tabLst/>
                        <a:defRPr/>
                      </a:pP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）采用电动卷帘时、需在窗帘盒上方预留电源。</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13" name="表格 12"/>
          <p:cNvGraphicFramePr>
            <a:graphicFrameLocks noGrp="1"/>
          </p:cNvGraphicFramePr>
          <p:nvPr/>
        </p:nvGraphicFramePr>
        <p:xfrm>
          <a:off x="4343939"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4236683429"/>
              </p:ext>
            </p:extLst>
          </p:nvPr>
        </p:nvGraphicFramePr>
        <p:xfrm>
          <a:off x="8386250" y="647799"/>
          <a:ext cx="2845873" cy="1197361"/>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597263">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r>
                        <a:rPr lang="zh-CN" altLang="en-US" sz="1200" b="0" dirty="0">
                          <a:solidFill>
                            <a:schemeClr val="tx1"/>
                          </a:solidFill>
                          <a:latin typeface="微软雅黑" panose="020B0503020204020204" pitchFamily="34" charset="-122"/>
                          <a:ea typeface="微软雅黑" panose="020B0503020204020204" pitchFamily="34" charset="-122"/>
                        </a:rPr>
                        <a:t>吊顶工程细部节点构造</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600098">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864017" rtl="0" eaLnBrk="1" latinLnBrk="0" hangingPunct="1"/>
                      <a:endParaRPr lang="en-US" altLang="zh-CN" sz="1200" b="0" kern="1200" dirty="0">
                        <a:solidFill>
                          <a:schemeClr val="tx1"/>
                        </a:solidFill>
                        <a:latin typeface="微软雅黑" panose="020B0503020204020204" pitchFamily="34" charset="-122"/>
                        <a:ea typeface="微软雅黑" panose="020B0503020204020204" pitchFamily="34" charset="-122"/>
                        <a:cs typeface="+mn-cs"/>
                      </a:endParaRPr>
                    </a:p>
                    <a:p>
                      <a:pPr marL="0" algn="l" defTabSz="864017" rtl="0" eaLnBrk="1" latinLnBrk="0" hangingPunct="1"/>
                      <a:r>
                        <a:rPr lang="zh-CN" altLang="zh-CN" sz="1200" b="0" kern="1200" dirty="0">
                          <a:solidFill>
                            <a:schemeClr val="tx1"/>
                          </a:solidFill>
                          <a:latin typeface="微软雅黑" panose="020B0503020204020204" pitchFamily="34" charset="-122"/>
                          <a:ea typeface="微软雅黑" panose="020B0503020204020204" pitchFamily="34" charset="-122"/>
                          <a:cs typeface="+mn-cs"/>
                        </a:rPr>
                        <a:t>窗帘盒施工节点</a:t>
                      </a:r>
                      <a:endParaRPr lang="zh-CN" altLang="en-US" sz="1200" b="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pic>
        <p:nvPicPr>
          <p:cNvPr id="18" name="图片 17"/>
          <p:cNvPicPr/>
          <p:nvPr/>
        </p:nvPicPr>
        <p:blipFill>
          <a:blip r:embed="rId3">
            <a:extLst>
              <a:ext uri="{28A0092B-C50C-407E-A947-70E740481C1C}">
                <a14:useLocalDpi xmlns:a14="http://schemas.microsoft.com/office/drawing/2010/main" val="0"/>
              </a:ext>
            </a:extLst>
          </a:blip>
          <a:stretch>
            <a:fillRect/>
          </a:stretch>
        </p:blipFill>
        <p:spPr>
          <a:xfrm>
            <a:off x="503660" y="1172222"/>
            <a:ext cx="3576045" cy="2896378"/>
          </a:xfrm>
          <a:prstGeom prst="rect">
            <a:avLst/>
          </a:prstGeom>
        </p:spPr>
      </p:pic>
    </p:spTree>
    <p:extLst>
      <p:ext uri="{BB962C8B-B14F-4D97-AF65-F5344CB8AC3E}">
        <p14:creationId xmlns:p14="http://schemas.microsoft.com/office/powerpoint/2010/main" val="157735158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p:nvPr/>
        </p:nvPicPr>
        <p:blipFill>
          <a:blip r:embed="rId2">
            <a:extLst>
              <a:ext uri="{28A0092B-C50C-407E-A947-70E740481C1C}">
                <a14:useLocalDpi xmlns:a14="http://schemas.microsoft.com/office/drawing/2010/main" val="0"/>
              </a:ext>
            </a:extLst>
          </a:blip>
          <a:stretch>
            <a:fillRect/>
          </a:stretch>
        </p:blipFill>
        <p:spPr>
          <a:xfrm>
            <a:off x="4281696" y="1117569"/>
            <a:ext cx="3819264" cy="2941827"/>
          </a:xfrm>
          <a:prstGeom prst="rect">
            <a:avLst/>
          </a:prstGeom>
        </p:spPr>
      </p:pic>
      <p:pic>
        <p:nvPicPr>
          <p:cNvPr id="14" name="图片 13"/>
          <p:cNvPicPr/>
          <p:nvPr/>
        </p:nvPicPr>
        <p:blipFill rotWithShape="1">
          <a:blip r:embed="rId3" cstate="print">
            <a:extLst>
              <a:ext uri="{28A0092B-C50C-407E-A947-70E740481C1C}">
                <a14:useLocalDpi xmlns:a14="http://schemas.microsoft.com/office/drawing/2010/main" val="0"/>
              </a:ext>
            </a:extLst>
          </a:blip>
          <a:srcRect l="4810" t="9616" r="6273" b="9718"/>
          <a:stretch/>
        </p:blipFill>
        <p:spPr>
          <a:xfrm>
            <a:off x="530732" y="1267721"/>
            <a:ext cx="3620981" cy="2628132"/>
          </a:xfrm>
          <a:prstGeom prst="rect">
            <a:avLst/>
          </a:prstGeom>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extLst>
              <p:ext uri="{D42A27DB-BD31-4B8C-83A1-F6EECF244321}">
                <p14:modId xmlns:p14="http://schemas.microsoft.com/office/powerpoint/2010/main" val="720613845"/>
              </p:ext>
            </p:extLst>
          </p:nvPr>
        </p:nvGraphicFramePr>
        <p:xfrm>
          <a:off x="431652" y="4284624"/>
          <a:ext cx="10800471" cy="1691767"/>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0">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417447">
                <a:tc>
                  <a:txBody>
                    <a:bodyPr/>
                    <a:lstStyle/>
                    <a:p>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放线、定位</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 .</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定位型钢基层预留尺寸</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 .</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 石膏板安装留槽</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 安装插入玻璃、</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en-US"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嵌缝收胶</a:t>
                      </a:r>
                      <a:endParaRPr lang="en-US" altLang="zh-CN" sz="1200" b="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864017" rtl="0" eaLnBrk="1" fontAlgn="auto" latinLnBrk="0" hangingPunct="1">
                        <a:lnSpc>
                          <a:spcPct val="100000"/>
                        </a:lnSpc>
                        <a:spcBef>
                          <a:spcPts val="0"/>
                        </a:spcBef>
                        <a:spcAft>
                          <a:spcPts val="0"/>
                        </a:spcAft>
                        <a:buClrTx/>
                        <a:buSzTx/>
                        <a:buFontTx/>
                        <a:buNone/>
                        <a:tabLst/>
                        <a:defRPr/>
                      </a:pP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）湿区玻璃密封胶必须选用防霉胶。</a:t>
                      </a:r>
                    </a:p>
                    <a:p>
                      <a:pPr lvl="0"/>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）玻璃厚度要求（带框厚度不低于和不带框），淋浴房内无框玻璃选用公称厚度不小于</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12MM</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钢化玻璃</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淋浴房内有框玻璃选用公称厚度不小于</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8MM</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钢化玻璃。</a:t>
                      </a:r>
                    </a:p>
                    <a:p>
                      <a:pPr lvl="0"/>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）淋浴房内玻璃要加防爆膜。</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13" name="表格 12"/>
          <p:cNvGraphicFramePr>
            <a:graphicFrameLocks noGrp="1"/>
          </p:cNvGraphicFramePr>
          <p:nvPr/>
        </p:nvGraphicFramePr>
        <p:xfrm>
          <a:off x="4343939"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155390914"/>
              </p:ext>
            </p:extLst>
          </p:nvPr>
        </p:nvGraphicFramePr>
        <p:xfrm>
          <a:off x="8386250" y="647799"/>
          <a:ext cx="2845873" cy="1197361"/>
        </p:xfrm>
        <a:graphic>
          <a:graphicData uri="http://schemas.openxmlformats.org/drawingml/2006/table">
            <a:tbl>
              <a:tblPr firstRow="1" bandRow="1">
                <a:tableStyleId>{5C22544A-7EE6-4342-B048-85BDC9FD1C3A}</a:tableStyleId>
              </a:tblPr>
              <a:tblGrid>
                <a:gridCol w="874695">
                  <a:extLst>
                    <a:ext uri="{9D8B030D-6E8A-4147-A177-3AD203B41FA5}">
                      <a16:colId xmlns:a16="http://schemas.microsoft.com/office/drawing/2014/main" val="844666983"/>
                    </a:ext>
                  </a:extLst>
                </a:gridCol>
                <a:gridCol w="1971178">
                  <a:extLst>
                    <a:ext uri="{9D8B030D-6E8A-4147-A177-3AD203B41FA5}">
                      <a16:colId xmlns:a16="http://schemas.microsoft.com/office/drawing/2014/main" val="2269579379"/>
                    </a:ext>
                  </a:extLst>
                </a:gridCol>
              </a:tblGrid>
              <a:tr h="597263">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r>
                        <a:rPr lang="zh-CN" altLang="en-US" sz="1200" b="0" dirty="0">
                          <a:solidFill>
                            <a:schemeClr val="tx1"/>
                          </a:solidFill>
                          <a:latin typeface="微软雅黑" panose="020B0503020204020204" pitchFamily="34" charset="-122"/>
                          <a:ea typeface="微软雅黑" panose="020B0503020204020204" pitchFamily="34" charset="-122"/>
                        </a:rPr>
                        <a:t>吊顶工程细部节点构造</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600098">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864017" rtl="0" eaLnBrk="1" latinLnBrk="0" hangingPunct="1"/>
                      <a:endParaRPr lang="en-US" altLang="zh-CN" sz="1200" b="0" kern="1200" dirty="0">
                        <a:solidFill>
                          <a:schemeClr val="tx1"/>
                        </a:solidFill>
                        <a:latin typeface="微软雅黑" panose="020B0503020204020204" pitchFamily="34" charset="-122"/>
                        <a:ea typeface="微软雅黑" panose="020B0503020204020204" pitchFamily="34" charset="-122"/>
                        <a:cs typeface="+mn-cs"/>
                      </a:endParaRPr>
                    </a:p>
                    <a:p>
                      <a:pPr marL="0" algn="l" defTabSz="864017" rtl="0" eaLnBrk="1" latinLnBrk="0" hangingPunct="1"/>
                      <a:r>
                        <a:rPr lang="zh-CN" altLang="zh-CN" sz="1200" b="0" kern="1200" dirty="0">
                          <a:solidFill>
                            <a:schemeClr val="tx1"/>
                          </a:solidFill>
                          <a:latin typeface="微软雅黑" panose="020B0503020204020204" pitchFamily="34" charset="-122"/>
                          <a:ea typeface="微软雅黑" panose="020B0503020204020204" pitchFamily="34" charset="-122"/>
                          <a:cs typeface="+mn-cs"/>
                        </a:rPr>
                        <a:t>玻璃隔断吊顶内固定节点</a:t>
                      </a:r>
                      <a:endParaRPr lang="zh-CN" altLang="en-US" sz="1200" b="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spTree>
    <p:extLst>
      <p:ext uri="{BB962C8B-B14F-4D97-AF65-F5344CB8AC3E}">
        <p14:creationId xmlns:p14="http://schemas.microsoft.com/office/powerpoint/2010/main" val="244649422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1"/>
          <p:cNvSpPr>
            <a:spLocks noGrp="1"/>
          </p:cNvSpPr>
          <p:nvPr>
            <p:ph type="body" sz="quarter" idx="4294967295"/>
          </p:nvPr>
        </p:nvSpPr>
        <p:spPr>
          <a:xfrm>
            <a:off x="790575" y="2755900"/>
            <a:ext cx="10729913" cy="1112838"/>
          </a:xfrm>
          <a:prstGeom prst="rect">
            <a:avLst/>
          </a:prstGeom>
        </p:spPr>
        <p:txBody>
          <a:bodyPr/>
          <a:lstStyle/>
          <a:p>
            <a:pPr marL="0" lvl="0" indent="0" algn="ctr">
              <a:buNone/>
            </a:pPr>
            <a:r>
              <a:rPr lang="zh-CN" altLang="en-US" sz="4400" dirty="0">
                <a:latin typeface="微软雅黑" panose="020B0503020204020204" pitchFamily="34" charset="-122"/>
                <a:ea typeface="微软雅黑" panose="020B0503020204020204" pitchFamily="34" charset="-122"/>
              </a:rPr>
              <a:t>第七章  细部收口</a:t>
            </a:r>
            <a:r>
              <a:rPr lang="zh-CN" altLang="zh-CN" sz="4400" dirty="0">
                <a:latin typeface="微软雅黑" panose="020B0503020204020204" pitchFamily="34" charset="-122"/>
                <a:ea typeface="微软雅黑" panose="020B0503020204020204" pitchFamily="34" charset="-122"/>
              </a:rPr>
              <a:t>工程节点构造标准</a:t>
            </a:r>
          </a:p>
        </p:txBody>
      </p:sp>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3162498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p:nvPr/>
        </p:nvPicPr>
        <p:blipFill>
          <a:blip r:embed="rId2" cstate="print">
            <a:extLst>
              <a:ext uri="{28A0092B-C50C-407E-A947-70E740481C1C}">
                <a14:useLocalDpi xmlns:a14="http://schemas.microsoft.com/office/drawing/2010/main" val="0"/>
              </a:ext>
            </a:extLst>
          </a:blip>
          <a:stretch>
            <a:fillRect/>
          </a:stretch>
        </p:blipFill>
        <p:spPr>
          <a:xfrm>
            <a:off x="823851" y="927372"/>
            <a:ext cx="4296485" cy="3237027"/>
          </a:xfrm>
          <a:prstGeom prst="rect">
            <a:avLst/>
          </a:prstGeom>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extLst>
              <p:ext uri="{D42A27DB-BD31-4B8C-83A1-F6EECF244321}">
                <p14:modId xmlns:p14="http://schemas.microsoft.com/office/powerpoint/2010/main" val="731031577"/>
              </p:ext>
            </p:extLst>
          </p:nvPr>
        </p:nvGraphicFramePr>
        <p:xfrm>
          <a:off x="431652" y="4104184"/>
          <a:ext cx="10800471" cy="2024608"/>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301161">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723447">
                <a:tc>
                  <a:txBody>
                    <a:bodyPr/>
                    <a:lstStyle/>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弹线放样→排版下料→基层钢架</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或砖基层制作→防水→试水→保护层→石材</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或砖安装→浴缸安装→勾缝→结晶→成品保护→保洁交付</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lvl="0"/>
                      <a:r>
                        <a:rPr lang="en-US" altLang="zh-CN" sz="1200" b="0" kern="1200" dirty="0">
                          <a:solidFill>
                            <a:schemeClr val="dk1"/>
                          </a:solidFill>
                          <a:effectLst/>
                          <a:latin typeface="微软雅黑" panose="020B0503020204020204" pitchFamily="34" charset="-122"/>
                          <a:ea typeface="微软雅黑" panose="020B0503020204020204" pitchFamily="34" charset="-122"/>
                          <a:cs typeface="+mn-cs"/>
                        </a:rPr>
                        <a:t>(1)</a:t>
                      </a:r>
                      <a:r>
                        <a:rPr lang="en-US" altLang="zh-CN" sz="1200" b="0" kern="1200" baseline="0" dirty="0">
                          <a:solidFill>
                            <a:schemeClr val="dk1"/>
                          </a:solidFill>
                          <a:effectLst/>
                          <a:latin typeface="微软雅黑" panose="020B0503020204020204" pitchFamily="34" charset="-122"/>
                          <a:ea typeface="微软雅黑" panose="020B0503020204020204" pitchFamily="34" charset="-122"/>
                          <a:cs typeface="+mn-cs"/>
                        </a:rPr>
                        <a:t> </a:t>
                      </a:r>
                      <a:r>
                        <a:rPr lang="zh-CN" altLang="zh-CN" sz="1200" b="0" kern="1200" dirty="0">
                          <a:solidFill>
                            <a:schemeClr val="dk1"/>
                          </a:solidFill>
                          <a:effectLst/>
                          <a:latin typeface="微软雅黑" panose="020B0503020204020204" pitchFamily="34" charset="-122"/>
                          <a:ea typeface="微软雅黑" panose="020B0503020204020204" pitchFamily="34" charset="-122"/>
                          <a:cs typeface="+mn-cs"/>
                        </a:rPr>
                        <a:t>浴缸与石材相接部位按浴缸边缘压石材的做法施工，石材台面按整块石材根据浴缸尺寸切割镂空磨边工厂加工完成后现场安装，石材与浴缸交接处用耐候胶收口。</a:t>
                      </a:r>
                    </a:p>
                    <a:p>
                      <a:pPr lvl="0"/>
                      <a:r>
                        <a:rPr lang="en-US" altLang="zh-CN" sz="1200" b="0" kern="1200" dirty="0">
                          <a:solidFill>
                            <a:schemeClr val="dk1"/>
                          </a:solidFill>
                          <a:effectLst/>
                          <a:latin typeface="微软雅黑" panose="020B0503020204020204" pitchFamily="34" charset="-122"/>
                          <a:ea typeface="微软雅黑" panose="020B0503020204020204" pitchFamily="34" charset="-122"/>
                          <a:cs typeface="+mn-cs"/>
                        </a:rPr>
                        <a:t>(2)</a:t>
                      </a:r>
                      <a:r>
                        <a:rPr lang="en-US" altLang="zh-CN" sz="1200" b="0" kern="1200" baseline="0" dirty="0">
                          <a:solidFill>
                            <a:schemeClr val="dk1"/>
                          </a:solidFill>
                          <a:effectLst/>
                          <a:latin typeface="微软雅黑" panose="020B0503020204020204" pitchFamily="34" charset="-122"/>
                          <a:ea typeface="微软雅黑" panose="020B0503020204020204" pitchFamily="34" charset="-122"/>
                          <a:cs typeface="+mn-cs"/>
                        </a:rPr>
                        <a:t> </a:t>
                      </a:r>
                      <a:r>
                        <a:rPr lang="zh-CN" altLang="zh-CN" sz="1200" b="0" kern="1200" dirty="0">
                          <a:solidFill>
                            <a:schemeClr val="dk1"/>
                          </a:solidFill>
                          <a:effectLst/>
                          <a:latin typeface="微软雅黑" panose="020B0503020204020204" pitchFamily="34" charset="-122"/>
                          <a:ea typeface="微软雅黑" panose="020B0503020204020204" pitchFamily="34" charset="-122"/>
                          <a:cs typeface="+mn-cs"/>
                        </a:rPr>
                        <a:t>浴缸周边石材部位作</a:t>
                      </a:r>
                      <a:r>
                        <a:rPr lang="en-US" altLang="zh-CN" sz="1200" b="0" kern="1200" dirty="0">
                          <a:solidFill>
                            <a:schemeClr val="dk1"/>
                          </a:solidFill>
                          <a:effectLst/>
                          <a:latin typeface="微软雅黑" panose="020B0503020204020204" pitchFamily="34" charset="-122"/>
                          <a:ea typeface="微软雅黑" panose="020B0503020204020204" pitchFamily="34" charset="-122"/>
                          <a:cs typeface="+mn-cs"/>
                        </a:rPr>
                        <a:t>L40</a:t>
                      </a:r>
                      <a:r>
                        <a:rPr lang="zh-CN" altLang="zh-CN" sz="1200" b="0" kern="1200" dirty="0">
                          <a:solidFill>
                            <a:schemeClr val="dk1"/>
                          </a:solidFill>
                          <a:effectLst/>
                          <a:latin typeface="微软雅黑" panose="020B0503020204020204" pitchFamily="34" charset="-122"/>
                          <a:ea typeface="微软雅黑" panose="020B0503020204020204" pitchFamily="34" charset="-122"/>
                          <a:cs typeface="+mn-cs"/>
                        </a:rPr>
                        <a:t>×</a:t>
                      </a:r>
                      <a:r>
                        <a:rPr lang="en-US" altLang="zh-CN" sz="1200" b="0" kern="1200" dirty="0">
                          <a:solidFill>
                            <a:schemeClr val="dk1"/>
                          </a:solidFill>
                          <a:effectLst/>
                          <a:latin typeface="微软雅黑" panose="020B0503020204020204" pitchFamily="34" charset="-122"/>
                          <a:ea typeface="微软雅黑" panose="020B0503020204020204" pitchFamily="34" charset="-122"/>
                          <a:cs typeface="+mn-cs"/>
                        </a:rPr>
                        <a:t>4</a:t>
                      </a:r>
                      <a:r>
                        <a:rPr lang="zh-CN" altLang="zh-CN" sz="1200" b="0" kern="1200" dirty="0">
                          <a:solidFill>
                            <a:schemeClr val="dk1"/>
                          </a:solidFill>
                          <a:effectLst/>
                          <a:latin typeface="微软雅黑" panose="020B0503020204020204" pitchFamily="34" charset="-122"/>
                          <a:ea typeface="微软雅黑" panose="020B0503020204020204" pitchFamily="34" charset="-122"/>
                          <a:cs typeface="+mn-cs"/>
                        </a:rPr>
                        <a:t>镀锌角钢支撑架，采用</a:t>
                      </a:r>
                      <a:r>
                        <a:rPr lang="en-US" altLang="zh-CN" sz="1200" b="0" kern="1200" dirty="0">
                          <a:solidFill>
                            <a:schemeClr val="dk1"/>
                          </a:solidFill>
                          <a:effectLst/>
                          <a:latin typeface="微软雅黑" panose="020B0503020204020204" pitchFamily="34" charset="-122"/>
                          <a:ea typeface="微软雅黑" panose="020B0503020204020204" pitchFamily="34" charset="-122"/>
                          <a:cs typeface="+mn-cs"/>
                        </a:rPr>
                        <a:t>304</a:t>
                      </a:r>
                      <a:r>
                        <a:rPr lang="zh-CN" altLang="zh-CN" sz="1200" b="0" kern="1200" dirty="0">
                          <a:solidFill>
                            <a:schemeClr val="dk1"/>
                          </a:solidFill>
                          <a:effectLst/>
                          <a:latin typeface="微软雅黑" panose="020B0503020204020204" pitchFamily="34" charset="-122"/>
                          <a:ea typeface="微软雅黑" panose="020B0503020204020204" pitchFamily="34" charset="-122"/>
                          <a:cs typeface="+mn-cs"/>
                        </a:rPr>
                        <a:t>不锈钢干挂件连接石材、且浴缸靠墙体一侧需做防水上翻</a:t>
                      </a:r>
                      <a:r>
                        <a:rPr lang="en-US" altLang="zh-CN" sz="1200" b="0" kern="1200" dirty="0">
                          <a:solidFill>
                            <a:schemeClr val="dk1"/>
                          </a:solidFill>
                          <a:effectLst/>
                          <a:latin typeface="微软雅黑" panose="020B0503020204020204" pitchFamily="34" charset="-122"/>
                          <a:ea typeface="微软雅黑" panose="020B0503020204020204" pitchFamily="34" charset="-122"/>
                          <a:cs typeface="+mn-cs"/>
                        </a:rPr>
                        <a:t>300mm</a:t>
                      </a:r>
                      <a:r>
                        <a:rPr lang="zh-CN" altLang="zh-CN" sz="1200" b="0" kern="1200" dirty="0">
                          <a:solidFill>
                            <a:schemeClr val="dk1"/>
                          </a:solidFill>
                          <a:effectLst/>
                          <a:latin typeface="微软雅黑" panose="020B0503020204020204" pitchFamily="34" charset="-122"/>
                          <a:ea typeface="微软雅黑" panose="020B0503020204020204" pitchFamily="34" charset="-122"/>
                          <a:cs typeface="+mn-cs"/>
                        </a:rPr>
                        <a:t>。</a:t>
                      </a:r>
                    </a:p>
                    <a:p>
                      <a:pPr lvl="0"/>
                      <a:r>
                        <a:rPr lang="en-US" altLang="zh-CN" sz="1200" b="0" kern="1200" dirty="0">
                          <a:solidFill>
                            <a:schemeClr val="dk1"/>
                          </a:solidFill>
                          <a:effectLst/>
                          <a:latin typeface="微软雅黑" panose="020B0503020204020204" pitchFamily="34" charset="-122"/>
                          <a:ea typeface="微软雅黑" panose="020B0503020204020204" pitchFamily="34" charset="-122"/>
                          <a:cs typeface="+mn-cs"/>
                        </a:rPr>
                        <a:t>(3) </a:t>
                      </a:r>
                      <a:r>
                        <a:rPr lang="zh-CN" altLang="zh-CN" sz="1200" b="0" kern="1200" dirty="0">
                          <a:solidFill>
                            <a:schemeClr val="dk1"/>
                          </a:solidFill>
                          <a:effectLst/>
                          <a:latin typeface="微软雅黑" panose="020B0503020204020204" pitchFamily="34" charset="-122"/>
                          <a:ea typeface="微软雅黑" panose="020B0503020204020204" pitchFamily="34" charset="-122"/>
                          <a:cs typeface="+mn-cs"/>
                        </a:rPr>
                        <a:t>石材与浴缸缝注耐候胶收口，对浴缸防水层进行闭水试验，检查下水管道排水是否正常。</a:t>
                      </a:r>
                    </a:p>
                    <a:p>
                      <a:pPr lvl="0"/>
                      <a:r>
                        <a:rPr lang="en-US" altLang="zh-CN" sz="1200" b="0" kern="1200" dirty="0">
                          <a:solidFill>
                            <a:schemeClr val="dk1"/>
                          </a:solidFill>
                          <a:effectLst/>
                          <a:latin typeface="微软雅黑" panose="020B0503020204020204" pitchFamily="34" charset="-122"/>
                          <a:ea typeface="微软雅黑" panose="020B0503020204020204" pitchFamily="34" charset="-122"/>
                          <a:cs typeface="+mn-cs"/>
                        </a:rPr>
                        <a:t>(4)</a:t>
                      </a:r>
                      <a:r>
                        <a:rPr lang="en-US" altLang="zh-CN" sz="1200" b="0" kern="1200" baseline="0" dirty="0">
                          <a:solidFill>
                            <a:schemeClr val="dk1"/>
                          </a:solidFill>
                          <a:effectLst/>
                          <a:latin typeface="微软雅黑" panose="020B0503020204020204" pitchFamily="34" charset="-122"/>
                          <a:ea typeface="微软雅黑" panose="020B0503020204020204" pitchFamily="34" charset="-122"/>
                          <a:cs typeface="+mn-cs"/>
                        </a:rPr>
                        <a:t> </a:t>
                      </a:r>
                      <a:r>
                        <a:rPr lang="zh-CN" altLang="zh-CN" sz="1200" b="0" kern="1200" dirty="0">
                          <a:solidFill>
                            <a:schemeClr val="dk1"/>
                          </a:solidFill>
                          <a:effectLst/>
                          <a:latin typeface="微软雅黑" panose="020B0503020204020204" pitchFamily="34" charset="-122"/>
                          <a:ea typeface="微软雅黑" panose="020B0503020204020204" pitchFamily="34" charset="-122"/>
                          <a:cs typeface="+mn-cs"/>
                        </a:rPr>
                        <a:t>去水位置预留检修门，下侧高出地面</a:t>
                      </a:r>
                      <a:r>
                        <a:rPr lang="en-US" altLang="zh-CN" sz="1200" b="0" kern="1200" dirty="0">
                          <a:solidFill>
                            <a:schemeClr val="dk1"/>
                          </a:solidFill>
                          <a:effectLst/>
                          <a:latin typeface="微软雅黑" panose="020B0503020204020204" pitchFamily="34" charset="-122"/>
                          <a:ea typeface="微软雅黑" panose="020B0503020204020204" pitchFamily="34" charset="-122"/>
                          <a:cs typeface="+mn-cs"/>
                        </a:rPr>
                        <a:t>50mm</a:t>
                      </a:r>
                      <a:r>
                        <a:rPr lang="zh-CN" altLang="zh-CN" sz="1200" b="0" kern="1200" dirty="0">
                          <a:solidFill>
                            <a:schemeClr val="dk1"/>
                          </a:solidFill>
                          <a:effectLst/>
                          <a:latin typeface="微软雅黑" panose="020B0503020204020204" pitchFamily="34" charset="-122"/>
                          <a:ea typeface="微软雅黑" panose="020B0503020204020204" pitchFamily="34" charset="-122"/>
                          <a:cs typeface="+mn-cs"/>
                        </a:rPr>
                        <a:t>、检修门方向及规格满足设计。</a:t>
                      </a:r>
                    </a:p>
                    <a:p>
                      <a:pPr lvl="0"/>
                      <a:r>
                        <a:rPr lang="en-US" altLang="zh-CN" sz="1200" b="0" kern="1200" dirty="0">
                          <a:solidFill>
                            <a:schemeClr val="dk1"/>
                          </a:solidFill>
                          <a:effectLst/>
                          <a:latin typeface="微软雅黑" panose="020B0503020204020204" pitchFamily="34" charset="-122"/>
                          <a:ea typeface="微软雅黑" panose="020B0503020204020204" pitchFamily="34" charset="-122"/>
                          <a:cs typeface="+mn-cs"/>
                        </a:rPr>
                        <a:t>(5)</a:t>
                      </a:r>
                      <a:r>
                        <a:rPr lang="en-US" altLang="zh-CN" sz="1200" b="0" kern="1200" baseline="0" dirty="0">
                          <a:solidFill>
                            <a:schemeClr val="dk1"/>
                          </a:solidFill>
                          <a:effectLst/>
                          <a:latin typeface="微软雅黑" panose="020B0503020204020204" pitchFamily="34" charset="-122"/>
                          <a:ea typeface="微软雅黑" panose="020B0503020204020204" pitchFamily="34" charset="-122"/>
                          <a:cs typeface="+mn-cs"/>
                        </a:rPr>
                        <a:t> </a:t>
                      </a:r>
                      <a:r>
                        <a:rPr lang="zh-CN" altLang="zh-CN" sz="1200" b="0" kern="1200" dirty="0">
                          <a:solidFill>
                            <a:schemeClr val="dk1"/>
                          </a:solidFill>
                          <a:effectLst/>
                          <a:latin typeface="微软雅黑" panose="020B0503020204020204" pitchFamily="34" charset="-122"/>
                          <a:ea typeface="微软雅黑" panose="020B0503020204020204" pitchFamily="34" charset="-122"/>
                          <a:cs typeface="+mn-cs"/>
                        </a:rPr>
                        <a:t>内部增设内反槛、地面放坡到备用地漏。</a:t>
                      </a:r>
                      <a:r>
                        <a:rPr lang="en-US" altLang="zh-CN" sz="1701" kern="1200" dirty="0">
                          <a:solidFill>
                            <a:schemeClr val="dk1"/>
                          </a:solidFill>
                          <a:effectLst/>
                          <a:latin typeface="+mn-lt"/>
                          <a:ea typeface="+mn-ea"/>
                          <a:cs typeface="+mn-cs"/>
                        </a:rPr>
                        <a:t> </a:t>
                      </a:r>
                      <a:endParaRPr lang="zh-CN" altLang="zh-CN" sz="1701" kern="1200" dirty="0">
                        <a:solidFill>
                          <a:schemeClr val="dk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3" name="表格 12"/>
          <p:cNvGraphicFramePr>
            <a:graphicFrameLocks noGrp="1"/>
          </p:cNvGraphicFramePr>
          <p:nvPr/>
        </p:nvGraphicFramePr>
        <p:xfrm>
          <a:off x="5083815"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1756087667"/>
              </p:ext>
            </p:extLst>
          </p:nvPr>
        </p:nvGraphicFramePr>
        <p:xfrm>
          <a:off x="8712572" y="647801"/>
          <a:ext cx="2519551" cy="1458697"/>
        </p:xfrm>
        <a:graphic>
          <a:graphicData uri="http://schemas.openxmlformats.org/drawingml/2006/table">
            <a:tbl>
              <a:tblPr firstRow="1" bandRow="1">
                <a:tableStyleId>{5C22544A-7EE6-4342-B048-85BDC9FD1C3A}</a:tableStyleId>
              </a:tblPr>
              <a:tblGrid>
                <a:gridCol w="774398">
                  <a:extLst>
                    <a:ext uri="{9D8B030D-6E8A-4147-A177-3AD203B41FA5}">
                      <a16:colId xmlns:a16="http://schemas.microsoft.com/office/drawing/2014/main" val="844666983"/>
                    </a:ext>
                  </a:extLst>
                </a:gridCol>
                <a:gridCol w="1745153">
                  <a:extLst>
                    <a:ext uri="{9D8B030D-6E8A-4147-A177-3AD203B41FA5}">
                      <a16:colId xmlns:a16="http://schemas.microsoft.com/office/drawing/2014/main" val="2269579379"/>
                    </a:ext>
                  </a:extLst>
                </a:gridCol>
              </a:tblGrid>
              <a:tr h="636702">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pPr lvl="0"/>
                      <a:r>
                        <a:rPr lang="zh-CN" altLang="zh-CN" sz="1200" b="0" dirty="0">
                          <a:solidFill>
                            <a:schemeClr val="tx1">
                              <a:lumMod val="95000"/>
                              <a:lumOff val="5000"/>
                            </a:schemeClr>
                          </a:solidFill>
                          <a:latin typeface="微软雅黑" panose="020B0503020204020204" pitchFamily="34" charset="-122"/>
                          <a:ea typeface="微软雅黑" panose="020B0503020204020204" pitchFamily="34" charset="-122"/>
                        </a:rPr>
                        <a:t>细部收口工程节点构造标准</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818617">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ct val="200000"/>
                        </a:lnSpc>
                        <a:spcAft>
                          <a:spcPts val="0"/>
                        </a:spcAft>
                      </a:pPr>
                      <a:r>
                        <a:rPr lang="zh-CN" altLang="zh-CN" sz="12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宋体" panose="02010600030101010101" pitchFamily="2" charset="-122"/>
                        </a:rPr>
                        <a:t>浴缸石材</a:t>
                      </a:r>
                      <a:r>
                        <a:rPr lang="en-US" altLang="zh-CN" sz="12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2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宋体" panose="02010600030101010101" pitchFamily="2" charset="-122"/>
                        </a:rPr>
                        <a:t>瓷砖收口施工节点图</a:t>
                      </a:r>
                      <a:r>
                        <a:rPr lang="en-US" altLang="zh-CN" sz="12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宋体" panose="02010600030101010101" pitchFamily="2" charset="-122"/>
                        </a:rPr>
                        <a:t>1</a:t>
                      </a:r>
                      <a:endParaRPr lang="zh-CN" altLang="zh-CN" sz="12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pic>
        <p:nvPicPr>
          <p:cNvPr id="20" name="图片 19"/>
          <p:cNvPicPr/>
          <p:nvPr/>
        </p:nvPicPr>
        <p:blipFill>
          <a:blip r:embed="rId3" cstate="print">
            <a:extLst>
              <a:ext uri="{28A0092B-C50C-407E-A947-70E740481C1C}">
                <a14:useLocalDpi xmlns:a14="http://schemas.microsoft.com/office/drawing/2010/main" val="0"/>
              </a:ext>
            </a:extLst>
          </a:blip>
          <a:srcRect l="1" t="46434" r="22355"/>
          <a:stretch>
            <a:fillRect/>
          </a:stretch>
        </p:blipFill>
        <p:spPr>
          <a:xfrm>
            <a:off x="5092370" y="1406220"/>
            <a:ext cx="3038441" cy="2279333"/>
          </a:xfrm>
          <a:prstGeom prst="rect">
            <a:avLst/>
          </a:prstGeom>
          <a:ln>
            <a:noFill/>
          </a:ln>
        </p:spPr>
      </p:pic>
    </p:spTree>
    <p:extLst>
      <p:ext uri="{BB962C8B-B14F-4D97-AF65-F5344CB8AC3E}">
        <p14:creationId xmlns:p14="http://schemas.microsoft.com/office/powerpoint/2010/main" val="270182613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p:nvPr/>
        </p:nvPicPr>
        <p:blipFill>
          <a:blip r:embed="rId2">
            <a:extLst>
              <a:ext uri="{28A0092B-C50C-407E-A947-70E740481C1C}">
                <a14:useLocalDpi xmlns:a14="http://schemas.microsoft.com/office/drawing/2010/main" val="0"/>
              </a:ext>
            </a:extLst>
          </a:blip>
          <a:stretch>
            <a:fillRect/>
          </a:stretch>
        </p:blipFill>
        <p:spPr>
          <a:xfrm>
            <a:off x="478626" y="1112310"/>
            <a:ext cx="4784827" cy="3178365"/>
          </a:xfrm>
          <a:prstGeom prst="rect">
            <a:avLst/>
          </a:prstGeom>
          <a:ln>
            <a:noFill/>
          </a:ln>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extLst>
              <p:ext uri="{D42A27DB-BD31-4B8C-83A1-F6EECF244321}">
                <p14:modId xmlns:p14="http://schemas.microsoft.com/office/powerpoint/2010/main" val="4196867724"/>
              </p:ext>
            </p:extLst>
          </p:nvPr>
        </p:nvGraphicFramePr>
        <p:xfrm>
          <a:off x="431652" y="4412212"/>
          <a:ext cx="10800471" cy="1574523"/>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263976">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300203">
                <a:tc>
                  <a:txBody>
                    <a:bodyPr/>
                    <a:lstStyle/>
                    <a:p>
                      <a:pPr marL="0" marR="0" lvl="0" indent="0" algn="just" defTabSz="864017" rtl="0" eaLnBrk="1" fontAlgn="auto" latinLnBrk="0" hangingPunct="1">
                        <a:lnSpc>
                          <a:spcPts val="12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弹线放样→排版下料→基层钢架</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或砖基层制作→防水→试水→保护层→石材</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或砖安装→浴缸安装→勾缝→结晶→成品保护→保洁交付</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(1)</a:t>
                      </a:r>
                      <a:r>
                        <a:rPr lang="en-US" altLang="zh-CN" sz="1200" kern="1200" baseline="0" dirty="0">
                          <a:solidFill>
                            <a:schemeClr val="dk1"/>
                          </a:solidFill>
                          <a:effectLst/>
                          <a:latin typeface="微软雅黑" panose="020B0503020204020204" pitchFamily="34" charset="-122"/>
                          <a:ea typeface="微软雅黑" panose="020B0503020204020204" pitchFamily="34" charset="-122"/>
                          <a:cs typeface="+mn-cs"/>
                        </a:rPr>
                        <a:t> </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浴缸与石材相接部位按石材压浴缸边缘做法施工，石材与浴缸接缝处留</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   2mm</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用耐候胶收口，且砖砌基层需做防水处理。</a:t>
                      </a:r>
                    </a:p>
                    <a:p>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(2)</a:t>
                      </a:r>
                      <a:r>
                        <a:rPr lang="en-US" altLang="zh-CN" sz="1200" kern="1200" baseline="0" dirty="0">
                          <a:solidFill>
                            <a:schemeClr val="dk1"/>
                          </a:solidFill>
                          <a:effectLst/>
                          <a:latin typeface="微软雅黑" panose="020B0503020204020204" pitchFamily="34" charset="-122"/>
                          <a:ea typeface="微软雅黑" panose="020B0503020204020204" pitchFamily="34" charset="-122"/>
                          <a:cs typeface="+mn-cs"/>
                        </a:rPr>
                        <a:t> </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砖墙内部需做防水，上翻高度</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300mm</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a:t>
                      </a:r>
                    </a:p>
                    <a:p>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(3)</a:t>
                      </a:r>
                      <a:r>
                        <a:rPr lang="en-US" altLang="zh-CN" sz="1200" kern="1200" baseline="0" dirty="0">
                          <a:solidFill>
                            <a:schemeClr val="dk1"/>
                          </a:solidFill>
                          <a:effectLst/>
                          <a:latin typeface="微软雅黑" panose="020B0503020204020204" pitchFamily="34" charset="-122"/>
                          <a:ea typeface="微软雅黑" panose="020B0503020204020204" pitchFamily="34" charset="-122"/>
                          <a:cs typeface="+mn-cs"/>
                        </a:rPr>
                        <a:t> </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侧面留设石材检修暗门且暗门下侧高出地面</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50mm</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，检修门规格及方向需符合检修要求，且无其它障碍物阻挡检修门的开启。</a:t>
                      </a:r>
                    </a:p>
                    <a:p>
                      <a:pPr lvl="0"/>
                      <a:r>
                        <a:rPr lang="en-US" altLang="zh-CN" sz="1701" kern="1200" dirty="0">
                          <a:solidFill>
                            <a:schemeClr val="dk1"/>
                          </a:solidFill>
                          <a:effectLst/>
                          <a:latin typeface="+mn-lt"/>
                          <a:ea typeface="+mn-ea"/>
                          <a:cs typeface="+mn-cs"/>
                        </a:rPr>
                        <a:t> </a:t>
                      </a:r>
                      <a:endParaRPr lang="zh-CN" altLang="zh-CN" sz="1701" kern="1200" dirty="0">
                        <a:solidFill>
                          <a:schemeClr val="dk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3" name="表格 12"/>
          <p:cNvGraphicFramePr>
            <a:graphicFrameLocks noGrp="1"/>
          </p:cNvGraphicFramePr>
          <p:nvPr/>
        </p:nvGraphicFramePr>
        <p:xfrm>
          <a:off x="5083815"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1203375457"/>
              </p:ext>
            </p:extLst>
          </p:nvPr>
        </p:nvGraphicFramePr>
        <p:xfrm>
          <a:off x="8712572" y="647801"/>
          <a:ext cx="2519551" cy="1576595"/>
        </p:xfrm>
        <a:graphic>
          <a:graphicData uri="http://schemas.openxmlformats.org/drawingml/2006/table">
            <a:tbl>
              <a:tblPr firstRow="1" bandRow="1">
                <a:tableStyleId>{5C22544A-7EE6-4342-B048-85BDC9FD1C3A}</a:tableStyleId>
              </a:tblPr>
              <a:tblGrid>
                <a:gridCol w="774398">
                  <a:extLst>
                    <a:ext uri="{9D8B030D-6E8A-4147-A177-3AD203B41FA5}">
                      <a16:colId xmlns:a16="http://schemas.microsoft.com/office/drawing/2014/main" val="844666983"/>
                    </a:ext>
                  </a:extLst>
                </a:gridCol>
                <a:gridCol w="1745153">
                  <a:extLst>
                    <a:ext uri="{9D8B030D-6E8A-4147-A177-3AD203B41FA5}">
                      <a16:colId xmlns:a16="http://schemas.microsoft.com/office/drawing/2014/main" val="2269579379"/>
                    </a:ext>
                  </a:extLst>
                </a:gridCol>
              </a:tblGrid>
              <a:tr h="689760">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pPr lvl="0"/>
                      <a:r>
                        <a:rPr lang="zh-CN" altLang="zh-CN" sz="1200" b="0" dirty="0">
                          <a:solidFill>
                            <a:schemeClr val="tx1">
                              <a:lumMod val="95000"/>
                              <a:lumOff val="5000"/>
                            </a:schemeClr>
                          </a:solidFill>
                          <a:latin typeface="微软雅黑" panose="020B0503020204020204" pitchFamily="34" charset="-122"/>
                          <a:ea typeface="微软雅黑" panose="020B0503020204020204" pitchFamily="34" charset="-122"/>
                        </a:rPr>
                        <a:t>细部收口工程节点构造标准</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886835">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ct val="200000"/>
                        </a:lnSpc>
                        <a:spcAft>
                          <a:spcPts val="0"/>
                        </a:spcAft>
                      </a:pPr>
                      <a:r>
                        <a:rPr lang="zh-CN" altLang="zh-CN" sz="12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宋体" panose="02010600030101010101" pitchFamily="2" charset="-122"/>
                        </a:rPr>
                        <a:t>浴缸石材</a:t>
                      </a:r>
                      <a:r>
                        <a:rPr lang="en-US" altLang="zh-CN" sz="12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2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宋体" panose="02010600030101010101" pitchFamily="2" charset="-122"/>
                        </a:rPr>
                        <a:t>瓷砖收口施工节点图</a:t>
                      </a:r>
                      <a:r>
                        <a:rPr lang="en-US" altLang="zh-CN" sz="12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宋体" panose="02010600030101010101" pitchFamily="2" charset="-122"/>
                        </a:rPr>
                        <a:t>2</a:t>
                      </a:r>
                      <a:endParaRPr lang="zh-CN" altLang="zh-CN" sz="12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pic>
        <p:nvPicPr>
          <p:cNvPr id="14" name="图片 13"/>
          <p:cNvPicPr/>
          <p:nvPr/>
        </p:nvPicPr>
        <p:blipFill>
          <a:blip r:embed="rId3" cstate="print">
            <a:extLst>
              <a:ext uri="{28A0092B-C50C-407E-A947-70E740481C1C}">
                <a14:useLocalDpi xmlns:a14="http://schemas.microsoft.com/office/drawing/2010/main" val="0"/>
              </a:ext>
            </a:extLst>
          </a:blip>
          <a:srcRect t="56016" r="12833"/>
          <a:stretch>
            <a:fillRect/>
          </a:stretch>
        </p:blipFill>
        <p:spPr>
          <a:xfrm>
            <a:off x="5263453" y="1326316"/>
            <a:ext cx="3122034" cy="2342042"/>
          </a:xfrm>
          <a:prstGeom prst="rect">
            <a:avLst/>
          </a:prstGeom>
          <a:ln>
            <a:noFill/>
          </a:ln>
        </p:spPr>
      </p:pic>
    </p:spTree>
    <p:extLst>
      <p:ext uri="{BB962C8B-B14F-4D97-AF65-F5344CB8AC3E}">
        <p14:creationId xmlns:p14="http://schemas.microsoft.com/office/powerpoint/2010/main" val="353360658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p:nvPr/>
        </p:nvPicPr>
        <p:blipFill>
          <a:blip r:embed="rId2">
            <a:extLst>
              <a:ext uri="{28A0092B-C50C-407E-A947-70E740481C1C}">
                <a14:useLocalDpi xmlns:a14="http://schemas.microsoft.com/office/drawing/2010/main" val="0"/>
              </a:ext>
            </a:extLst>
          </a:blip>
          <a:srcRect l="2416"/>
          <a:stretch>
            <a:fillRect/>
          </a:stretch>
        </p:blipFill>
        <p:spPr>
          <a:xfrm>
            <a:off x="453011" y="851615"/>
            <a:ext cx="5099459" cy="3270906"/>
          </a:xfrm>
          <a:prstGeom prst="rect">
            <a:avLst/>
          </a:prstGeom>
          <a:ln>
            <a:noFill/>
          </a:ln>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extLst>
              <p:ext uri="{D42A27DB-BD31-4B8C-83A1-F6EECF244321}">
                <p14:modId xmlns:p14="http://schemas.microsoft.com/office/powerpoint/2010/main" val="766337135"/>
              </p:ext>
            </p:extLst>
          </p:nvPr>
        </p:nvGraphicFramePr>
        <p:xfrm>
          <a:off x="431652" y="4104184"/>
          <a:ext cx="10800471" cy="2011478"/>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288031">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723447">
                <a:tc>
                  <a:txBody>
                    <a:bodyPr/>
                    <a:lstStyle/>
                    <a:p>
                      <a:pPr marL="0" marR="0" lvl="0" indent="0" algn="just" defTabSz="864017" rtl="0" eaLnBrk="1" fontAlgn="auto" latinLnBrk="0" hangingPunct="1">
                        <a:lnSpc>
                          <a:spcPts val="12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弹线放样→排版下料→基层钢架</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或砖基层制作→防水→试水→保护层→石材</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或砖安装→浴缸安装→勾缝→结晶→成品保护→保洁交付</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(1)</a:t>
                      </a:r>
                      <a:r>
                        <a:rPr lang="en-US" altLang="zh-CN" sz="1200" kern="1200" baseline="0" dirty="0">
                          <a:solidFill>
                            <a:schemeClr val="dk1"/>
                          </a:solidFill>
                          <a:effectLst/>
                          <a:latin typeface="微软雅黑" panose="020B0503020204020204" pitchFamily="34" charset="-122"/>
                          <a:ea typeface="微软雅黑" panose="020B0503020204020204" pitchFamily="34" charset="-122"/>
                          <a:cs typeface="+mn-cs"/>
                        </a:rPr>
                        <a:t> </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浴缸与石材相接部位按浴缸与石材做平的做法施工，石材台面按整块石材根据浴缸尺寸切割镂空磨边工厂加工完成后现场安装，石材与浴缸交接处用耐候胶收口。</a:t>
                      </a:r>
                    </a:p>
                    <a:p>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(2)</a:t>
                      </a:r>
                      <a:r>
                        <a:rPr lang="en-US" altLang="zh-CN" sz="1200" kern="1200" baseline="0" dirty="0">
                          <a:solidFill>
                            <a:schemeClr val="dk1"/>
                          </a:solidFill>
                          <a:effectLst/>
                          <a:latin typeface="微软雅黑" panose="020B0503020204020204" pitchFamily="34" charset="-122"/>
                          <a:ea typeface="微软雅黑" panose="020B0503020204020204" pitchFamily="34" charset="-122"/>
                          <a:cs typeface="+mn-cs"/>
                        </a:rPr>
                        <a:t> </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浴缸周边石材部位作</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L40</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4</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镀锌角钢支撑架，采用</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304</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不锈钢干挂件连接石材、且浴缸靠墙体一侧需做防水上翻</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300mm</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。并留设石材检修暗门，且暗门下侧高出地面</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50mm</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，检修门规格及方向需符合检修要求，且无其它障碍物阻挡检修门的开启。</a:t>
                      </a:r>
                      <a:endParaRPr lang="en-US" altLang="zh-CN" sz="1200" kern="1200" dirty="0">
                        <a:solidFill>
                          <a:schemeClr val="dk1"/>
                        </a:solidFill>
                        <a:effectLst/>
                        <a:latin typeface="微软雅黑" panose="020B0503020204020204" pitchFamily="34" charset="-122"/>
                        <a:ea typeface="微软雅黑" panose="020B0503020204020204" pitchFamily="34" charset="-122"/>
                        <a:cs typeface="+mn-cs"/>
                      </a:endParaRPr>
                    </a:p>
                    <a:p>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(3)</a:t>
                      </a:r>
                      <a:r>
                        <a:rPr lang="en-US" altLang="zh-CN" sz="1200" kern="1200" baseline="0" dirty="0">
                          <a:solidFill>
                            <a:schemeClr val="dk1"/>
                          </a:solidFill>
                          <a:effectLst/>
                          <a:latin typeface="微软雅黑" panose="020B0503020204020204" pitchFamily="34" charset="-122"/>
                          <a:ea typeface="微软雅黑" panose="020B0503020204020204" pitchFamily="34" charset="-122"/>
                          <a:cs typeface="+mn-cs"/>
                        </a:rPr>
                        <a:t> </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所用角钢焊接点须涂防锈漆。浴缸内部设置地漏，找平层方向向地漏方向找坡。</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3" name="表格 12"/>
          <p:cNvGraphicFramePr>
            <a:graphicFrameLocks noGrp="1"/>
          </p:cNvGraphicFramePr>
          <p:nvPr/>
        </p:nvGraphicFramePr>
        <p:xfrm>
          <a:off x="5083815"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4239206339"/>
              </p:ext>
            </p:extLst>
          </p:nvPr>
        </p:nvGraphicFramePr>
        <p:xfrm>
          <a:off x="8712572" y="647801"/>
          <a:ext cx="2519551" cy="1407859"/>
        </p:xfrm>
        <a:graphic>
          <a:graphicData uri="http://schemas.openxmlformats.org/drawingml/2006/table">
            <a:tbl>
              <a:tblPr firstRow="1" bandRow="1">
                <a:tableStyleId>{5C22544A-7EE6-4342-B048-85BDC9FD1C3A}</a:tableStyleId>
              </a:tblPr>
              <a:tblGrid>
                <a:gridCol w="774398">
                  <a:extLst>
                    <a:ext uri="{9D8B030D-6E8A-4147-A177-3AD203B41FA5}">
                      <a16:colId xmlns:a16="http://schemas.microsoft.com/office/drawing/2014/main" val="844666983"/>
                    </a:ext>
                  </a:extLst>
                </a:gridCol>
                <a:gridCol w="1745153">
                  <a:extLst>
                    <a:ext uri="{9D8B030D-6E8A-4147-A177-3AD203B41FA5}">
                      <a16:colId xmlns:a16="http://schemas.microsoft.com/office/drawing/2014/main" val="2269579379"/>
                    </a:ext>
                  </a:extLst>
                </a:gridCol>
              </a:tblGrid>
              <a:tr h="614310">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pPr lvl="0"/>
                      <a:r>
                        <a:rPr lang="zh-CN" altLang="zh-CN" sz="1200" b="0" dirty="0">
                          <a:solidFill>
                            <a:schemeClr val="tx1">
                              <a:lumMod val="95000"/>
                              <a:lumOff val="5000"/>
                            </a:schemeClr>
                          </a:solidFill>
                          <a:latin typeface="微软雅黑" panose="020B0503020204020204" pitchFamily="34" charset="-122"/>
                          <a:ea typeface="微软雅黑" panose="020B0503020204020204" pitchFamily="34" charset="-122"/>
                        </a:rPr>
                        <a:t>细部收口工程节点构造标准</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736868">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ct val="200000"/>
                        </a:lnSpc>
                        <a:spcAft>
                          <a:spcPts val="0"/>
                        </a:spcAft>
                      </a:pPr>
                      <a:r>
                        <a:rPr lang="zh-CN" altLang="zh-CN" sz="12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宋体" panose="02010600030101010101" pitchFamily="2" charset="-122"/>
                        </a:rPr>
                        <a:t>浴缸石材</a:t>
                      </a:r>
                      <a:r>
                        <a:rPr lang="en-US" altLang="zh-CN" sz="12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宋体" panose="02010600030101010101" pitchFamily="2" charset="-122"/>
                        </a:rPr>
                        <a:t>/</a:t>
                      </a:r>
                      <a:r>
                        <a:rPr lang="zh-CN" altLang="zh-CN" sz="12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宋体" panose="02010600030101010101" pitchFamily="2" charset="-122"/>
                        </a:rPr>
                        <a:t>瓷砖收口施工节点图</a:t>
                      </a:r>
                      <a:r>
                        <a:rPr lang="en-US" altLang="zh-CN" sz="12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宋体" panose="02010600030101010101" pitchFamily="2" charset="-122"/>
                        </a:rPr>
                        <a:t>3</a:t>
                      </a:r>
                      <a:endParaRPr lang="zh-CN" altLang="zh-CN" sz="12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pic>
        <p:nvPicPr>
          <p:cNvPr id="14" name="图片 13"/>
          <p:cNvPicPr/>
          <p:nvPr/>
        </p:nvPicPr>
        <p:blipFill>
          <a:blip r:embed="rId3" cstate="print">
            <a:extLst>
              <a:ext uri="{28A0092B-C50C-407E-A947-70E740481C1C}">
                <a14:useLocalDpi xmlns:a14="http://schemas.microsoft.com/office/drawing/2010/main" val="0"/>
              </a:ext>
            </a:extLst>
          </a:blip>
          <a:srcRect t="59948"/>
          <a:stretch>
            <a:fillRect/>
          </a:stretch>
        </p:blipFill>
        <p:spPr>
          <a:xfrm>
            <a:off x="5392211" y="1421650"/>
            <a:ext cx="2957874" cy="2218895"/>
          </a:xfrm>
          <a:prstGeom prst="rect">
            <a:avLst/>
          </a:prstGeom>
          <a:ln>
            <a:noFill/>
          </a:ln>
        </p:spPr>
      </p:pic>
    </p:spTree>
    <p:extLst>
      <p:ext uri="{BB962C8B-B14F-4D97-AF65-F5344CB8AC3E}">
        <p14:creationId xmlns:p14="http://schemas.microsoft.com/office/powerpoint/2010/main" val="268687172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p:nvPr/>
        </p:nvPicPr>
        <p:blipFill>
          <a:blip r:embed="rId2" cstate="print"/>
          <a:stretch>
            <a:fillRect/>
          </a:stretch>
        </p:blipFill>
        <p:spPr>
          <a:xfrm>
            <a:off x="604584" y="975910"/>
            <a:ext cx="4407462" cy="3095077"/>
          </a:xfrm>
          <a:prstGeom prst="rect">
            <a:avLst/>
          </a:prstGeom>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extLst>
              <p:ext uri="{D42A27DB-BD31-4B8C-83A1-F6EECF244321}">
                <p14:modId xmlns:p14="http://schemas.microsoft.com/office/powerpoint/2010/main" val="4106985341"/>
              </p:ext>
            </p:extLst>
          </p:nvPr>
        </p:nvGraphicFramePr>
        <p:xfrm>
          <a:off x="431652" y="4104184"/>
          <a:ext cx="10800471" cy="2024608"/>
        </p:xfrm>
        <a:graphic>
          <a:graphicData uri="http://schemas.openxmlformats.org/drawingml/2006/table">
            <a:tbl>
              <a:tblPr firstRow="1" bandRow="1">
                <a:tableStyleId>{5C22544A-7EE6-4342-B048-85BDC9FD1C3A}</a:tableStyleId>
              </a:tblPr>
              <a:tblGrid>
                <a:gridCol w="10800471">
                  <a:extLst>
                    <a:ext uri="{9D8B030D-6E8A-4147-A177-3AD203B41FA5}">
                      <a16:colId xmlns:a16="http://schemas.microsoft.com/office/drawing/2014/main" val="2451828727"/>
                    </a:ext>
                  </a:extLst>
                </a:gridCol>
              </a:tblGrid>
              <a:tr h="301161">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723447">
                <a:tc>
                  <a:txBody>
                    <a:bodyPr/>
                    <a:lstStyle/>
                    <a:p>
                      <a:pPr marL="0" marR="0" lvl="0" indent="0" algn="just" defTabSz="864017" rtl="0" eaLnBrk="1" fontAlgn="auto" latinLnBrk="0" hangingPunct="1">
                        <a:lnSpc>
                          <a:spcPts val="12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基层钢架→防水→试水→保护层→石材</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或砖安装→浴缸安装→检修门面材安装→成品保护→保洁交付</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(1)</a:t>
                      </a:r>
                      <a:r>
                        <a:rPr lang="en-US" altLang="zh-CN" sz="1200" kern="1200" baseline="0" dirty="0">
                          <a:solidFill>
                            <a:schemeClr val="dk1"/>
                          </a:solidFill>
                          <a:effectLst/>
                          <a:latin typeface="微软雅黑" panose="020B0503020204020204" pitchFamily="34" charset="-122"/>
                          <a:ea typeface="微软雅黑" panose="020B0503020204020204" pitchFamily="34" charset="-122"/>
                          <a:cs typeface="+mn-cs"/>
                        </a:rPr>
                        <a:t> </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石材的品种、颜色、花纹、物理属性、放射性、尺寸符合设计要求，且表面光洁，方正、平整、不得有缺角、裂纹。浴缸内部设置地漏，找平层方向向地方向找坡。 </a:t>
                      </a:r>
                    </a:p>
                    <a:p>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(2)</a:t>
                      </a:r>
                      <a:r>
                        <a:rPr lang="en-US" altLang="zh-CN" sz="1200" kern="1200" baseline="0" dirty="0">
                          <a:solidFill>
                            <a:schemeClr val="dk1"/>
                          </a:solidFill>
                          <a:effectLst/>
                          <a:latin typeface="微软雅黑" panose="020B0503020204020204" pitchFamily="34" charset="-122"/>
                          <a:ea typeface="微软雅黑" panose="020B0503020204020204" pitchFamily="34" charset="-122"/>
                          <a:cs typeface="+mn-cs"/>
                        </a:rPr>
                        <a:t> </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所用钢骨架规格符合国家标准，热镀锌处理；钢架焊接部位须作二度以上防锈处理；不锈钢石材挂件钢号为</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304</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a:t>
                      </a:r>
                      <a:endParaRPr lang="zh-CN" altLang="zh-CN" sz="1200" kern="1200" dirty="0">
                        <a:solidFill>
                          <a:schemeClr val="dk1"/>
                        </a:solidFill>
                        <a:effectLst/>
                        <a:latin typeface="微软雅黑" panose="020B0503020204020204" pitchFamily="34" charset="-122"/>
                        <a:ea typeface="微软雅黑" panose="020B0503020204020204" pitchFamily="34" charset="-122"/>
                        <a:cs typeface="+mn-cs"/>
                      </a:endParaRPr>
                    </a:p>
                    <a:p>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(3)</a:t>
                      </a:r>
                      <a:r>
                        <a:rPr lang="en-US" altLang="zh-CN" sz="1200" kern="1200" baseline="0" dirty="0">
                          <a:solidFill>
                            <a:schemeClr val="dk1"/>
                          </a:solidFill>
                          <a:effectLst/>
                          <a:latin typeface="微软雅黑" panose="020B0503020204020204" pitchFamily="34" charset="-122"/>
                          <a:ea typeface="微软雅黑" panose="020B0503020204020204" pitchFamily="34" charset="-122"/>
                          <a:cs typeface="+mn-cs"/>
                        </a:rPr>
                        <a:t> </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石材结构胶、石材厚度须达到国家要求、须做六面防护两遍。铺装后按照要求修补晶面处理。</a:t>
                      </a:r>
                    </a:p>
                    <a:p>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(4)</a:t>
                      </a:r>
                      <a:r>
                        <a:rPr lang="en-US" altLang="zh-CN" sz="1200" kern="1200" baseline="0" dirty="0">
                          <a:solidFill>
                            <a:schemeClr val="dk1"/>
                          </a:solidFill>
                          <a:effectLst/>
                          <a:latin typeface="微软雅黑" panose="020B0503020204020204" pitchFamily="34" charset="-122"/>
                          <a:ea typeface="微软雅黑" panose="020B0503020204020204" pitchFamily="34" charset="-122"/>
                          <a:cs typeface="+mn-cs"/>
                        </a:rPr>
                        <a:t> </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检修门所用滚珠轴承大小根据门体的自重选定，焊接部位做防锈处理。门与框之间安装限位链，钢架面采用防潮板包封。</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3" name="表格 12"/>
          <p:cNvGraphicFramePr>
            <a:graphicFrameLocks noGrp="1"/>
          </p:cNvGraphicFramePr>
          <p:nvPr/>
        </p:nvGraphicFramePr>
        <p:xfrm>
          <a:off x="5083815"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568238971"/>
              </p:ext>
            </p:extLst>
          </p:nvPr>
        </p:nvGraphicFramePr>
        <p:xfrm>
          <a:off x="8712572" y="647801"/>
          <a:ext cx="2519551" cy="1296142"/>
        </p:xfrm>
        <a:graphic>
          <a:graphicData uri="http://schemas.openxmlformats.org/drawingml/2006/table">
            <a:tbl>
              <a:tblPr firstRow="1" bandRow="1">
                <a:tableStyleId>{5C22544A-7EE6-4342-B048-85BDC9FD1C3A}</a:tableStyleId>
              </a:tblPr>
              <a:tblGrid>
                <a:gridCol w="774398">
                  <a:extLst>
                    <a:ext uri="{9D8B030D-6E8A-4147-A177-3AD203B41FA5}">
                      <a16:colId xmlns:a16="http://schemas.microsoft.com/office/drawing/2014/main" val="844666983"/>
                    </a:ext>
                  </a:extLst>
                </a:gridCol>
                <a:gridCol w="1745153">
                  <a:extLst>
                    <a:ext uri="{9D8B030D-6E8A-4147-A177-3AD203B41FA5}">
                      <a16:colId xmlns:a16="http://schemas.microsoft.com/office/drawing/2014/main" val="2269579379"/>
                    </a:ext>
                  </a:extLst>
                </a:gridCol>
              </a:tblGrid>
              <a:tr h="614310">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pPr lvl="0"/>
                      <a:r>
                        <a:rPr lang="zh-CN" altLang="zh-CN" sz="1200" b="0" dirty="0">
                          <a:solidFill>
                            <a:schemeClr val="tx1">
                              <a:lumMod val="95000"/>
                              <a:lumOff val="5000"/>
                            </a:schemeClr>
                          </a:solidFill>
                          <a:latin typeface="微软雅黑" panose="020B0503020204020204" pitchFamily="34" charset="-122"/>
                          <a:ea typeface="微软雅黑" panose="020B0503020204020204" pitchFamily="34" charset="-122"/>
                        </a:rPr>
                        <a:t>细部收口工程节点构造标准</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656062">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ct val="200000"/>
                        </a:lnSpc>
                        <a:spcAft>
                          <a:spcPts val="0"/>
                        </a:spcAft>
                      </a:pPr>
                      <a:r>
                        <a:rPr lang="zh-CN" altLang="zh-CN" sz="1200" b="0" kern="1200" dirty="0">
                          <a:solidFill>
                            <a:schemeClr val="tx1">
                              <a:lumMod val="95000"/>
                              <a:lumOff val="5000"/>
                            </a:schemeClr>
                          </a:solidFill>
                          <a:effectLst/>
                          <a:latin typeface="微软雅黑" panose="020B0503020204020204" pitchFamily="34" charset="-122"/>
                          <a:ea typeface="微软雅黑" panose="020B0503020204020204" pitchFamily="34" charset="-122"/>
                          <a:cs typeface="+mn-cs"/>
                        </a:rPr>
                        <a:t>浴缸检修门示意图</a:t>
                      </a:r>
                      <a:r>
                        <a:rPr lang="en-US" altLang="zh-CN" sz="1200" b="0" kern="1200" dirty="0">
                          <a:solidFill>
                            <a:schemeClr val="tx1">
                              <a:lumMod val="95000"/>
                              <a:lumOff val="5000"/>
                            </a:schemeClr>
                          </a:solidFill>
                          <a:effectLst/>
                          <a:latin typeface="微软雅黑" panose="020B0503020204020204" pitchFamily="34" charset="-122"/>
                          <a:ea typeface="微软雅黑" panose="020B0503020204020204" pitchFamily="34" charset="-122"/>
                          <a:cs typeface="+mn-cs"/>
                        </a:rPr>
                        <a:t>01</a:t>
                      </a:r>
                      <a:endParaRPr lang="zh-CN" altLang="zh-CN" sz="1200" b="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pic>
        <p:nvPicPr>
          <p:cNvPr id="14" name="图片 13"/>
          <p:cNvPicPr/>
          <p:nvPr/>
        </p:nvPicPr>
        <p:blipFill>
          <a:blip r:embed="rId3" cstate="print">
            <a:extLst>
              <a:ext uri="{28A0092B-C50C-407E-A947-70E740481C1C}">
                <a14:useLocalDpi xmlns:a14="http://schemas.microsoft.com/office/drawing/2010/main" val="0"/>
              </a:ext>
            </a:extLst>
          </a:blip>
          <a:srcRect t="23382"/>
          <a:stretch>
            <a:fillRect/>
          </a:stretch>
        </p:blipFill>
        <p:spPr>
          <a:xfrm>
            <a:off x="5188873" y="1522882"/>
            <a:ext cx="1570369" cy="2089584"/>
          </a:xfrm>
          <a:prstGeom prst="rect">
            <a:avLst/>
          </a:prstGeom>
          <a:ln>
            <a:noFill/>
          </a:ln>
        </p:spPr>
      </p:pic>
      <p:pic>
        <p:nvPicPr>
          <p:cNvPr id="15" name="图片 14"/>
          <p:cNvPicPr/>
          <p:nvPr/>
        </p:nvPicPr>
        <p:blipFill>
          <a:blip r:embed="rId4" cstate="print">
            <a:extLst>
              <a:ext uri="{28A0092B-C50C-407E-A947-70E740481C1C}">
                <a14:useLocalDpi xmlns:a14="http://schemas.microsoft.com/office/drawing/2010/main" val="0"/>
              </a:ext>
            </a:extLst>
          </a:blip>
          <a:stretch>
            <a:fillRect/>
          </a:stretch>
        </p:blipFill>
        <p:spPr>
          <a:xfrm>
            <a:off x="6936069" y="1519003"/>
            <a:ext cx="1570369" cy="2089584"/>
          </a:xfrm>
          <a:prstGeom prst="rect">
            <a:avLst/>
          </a:prstGeom>
        </p:spPr>
      </p:pic>
    </p:spTree>
    <p:extLst>
      <p:ext uri="{BB962C8B-B14F-4D97-AF65-F5344CB8AC3E}">
        <p14:creationId xmlns:p14="http://schemas.microsoft.com/office/powerpoint/2010/main" val="3389027486"/>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p:nvPr/>
        </p:nvPicPr>
        <p:blipFill>
          <a:blip r:embed="rId2">
            <a:extLst>
              <a:ext uri="{28A0092B-C50C-407E-A947-70E740481C1C}">
                <a14:useLocalDpi xmlns:a14="http://schemas.microsoft.com/office/drawing/2010/main" val="0"/>
              </a:ext>
            </a:extLst>
          </a:blip>
          <a:stretch>
            <a:fillRect/>
          </a:stretch>
        </p:blipFill>
        <p:spPr>
          <a:xfrm>
            <a:off x="291642" y="1267721"/>
            <a:ext cx="5039998" cy="2415708"/>
          </a:xfrm>
          <a:prstGeom prst="rect">
            <a:avLst/>
          </a:prstGeom>
          <a:ln>
            <a:noFill/>
          </a:ln>
        </p:spPr>
      </p:pic>
      <p:pic>
        <p:nvPicPr>
          <p:cNvPr id="15" name="图片 14"/>
          <p:cNvPicPr/>
          <p:nvPr/>
        </p:nvPicPr>
        <p:blipFill>
          <a:blip r:embed="rId3" cstate="print">
            <a:extLst>
              <a:ext uri="{28A0092B-C50C-407E-A947-70E740481C1C}">
                <a14:useLocalDpi xmlns:a14="http://schemas.microsoft.com/office/drawing/2010/main" val="0"/>
              </a:ext>
            </a:extLst>
          </a:blip>
          <a:srcRect l="10146" t="9108" r="19168" b="34916"/>
          <a:stretch>
            <a:fillRect/>
          </a:stretch>
        </p:blipFill>
        <p:spPr>
          <a:xfrm>
            <a:off x="6480324" y="2394494"/>
            <a:ext cx="2135100" cy="1601678"/>
          </a:xfrm>
          <a:prstGeom prst="rect">
            <a:avLst/>
          </a:prstGeom>
          <a:ln>
            <a:noFill/>
          </a:ln>
        </p:spPr>
      </p:pic>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extLst>
              <p:ext uri="{D42A27DB-BD31-4B8C-83A1-F6EECF244321}">
                <p14:modId xmlns:p14="http://schemas.microsoft.com/office/powerpoint/2010/main" val="4042236367"/>
              </p:ext>
            </p:extLst>
          </p:nvPr>
        </p:nvGraphicFramePr>
        <p:xfrm>
          <a:off x="431653" y="4104184"/>
          <a:ext cx="10800470" cy="1905265"/>
        </p:xfrm>
        <a:graphic>
          <a:graphicData uri="http://schemas.openxmlformats.org/drawingml/2006/table">
            <a:tbl>
              <a:tblPr firstRow="1" bandRow="1">
                <a:tableStyleId>{5C22544A-7EE6-4342-B048-85BDC9FD1C3A}</a:tableStyleId>
              </a:tblPr>
              <a:tblGrid>
                <a:gridCol w="10800470">
                  <a:extLst>
                    <a:ext uri="{9D8B030D-6E8A-4147-A177-3AD203B41FA5}">
                      <a16:colId xmlns:a16="http://schemas.microsoft.com/office/drawing/2014/main" val="2451828727"/>
                    </a:ext>
                  </a:extLst>
                </a:gridCol>
              </a:tblGrid>
              <a:tr h="289279">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615986">
                <a:tc>
                  <a:txBody>
                    <a:bodyPr/>
                    <a:lstStyle/>
                    <a:p>
                      <a:pPr marL="0" marR="0" lvl="0" indent="0" algn="just" defTabSz="864017" rtl="0" eaLnBrk="1" fontAlgn="auto" latinLnBrk="0" hangingPunct="1">
                        <a:lnSpc>
                          <a:spcPts val="12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基层钢架→防水→试水→保护层→石材</a:t>
                      </a: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或砖安装→浴缸安装→检修门面材安装→成品保护→保洁交付</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1</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浴缸活动检修门在安装前需深化节点做法、石材</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瓷砖粘贴在基层板上，所用胶水符合环保要求。</a:t>
                      </a:r>
                    </a:p>
                    <a:p>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2</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检修门所用合页、瓷碰门吸均为上下两副，安装牢固、安装完成后且需现场调试。</a:t>
                      </a:r>
                    </a:p>
                    <a:p>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3</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石材检修门与浴缸石材饰面交接处应留</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10mm</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、避免使用过程中出现碰撞问题。</a:t>
                      </a:r>
                    </a:p>
                    <a:p>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4</a:t>
                      </a:r>
                      <a:r>
                        <a:rPr lang="zh-CN" altLang="en-US" sz="1200" kern="1200" dirty="0">
                          <a:solidFill>
                            <a:schemeClr val="dk1"/>
                          </a:solidFill>
                          <a:effectLst/>
                          <a:latin typeface="微软雅黑" panose="020B0503020204020204" pitchFamily="34" charset="-122"/>
                          <a:ea typeface="微软雅黑" panose="020B0503020204020204" pitchFamily="34" charset="-122"/>
                          <a:cs typeface="+mn-cs"/>
                        </a:rPr>
                        <a:t>）</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砖墙预留检修门洞处需对准浴缸下水管道及安装配件处，以便日后检修。</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3" name="表格 12"/>
          <p:cNvGraphicFramePr>
            <a:graphicFrameLocks noGrp="1"/>
          </p:cNvGraphicFramePr>
          <p:nvPr/>
        </p:nvGraphicFramePr>
        <p:xfrm>
          <a:off x="5083815"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1415227992"/>
              </p:ext>
            </p:extLst>
          </p:nvPr>
        </p:nvGraphicFramePr>
        <p:xfrm>
          <a:off x="8712572" y="647801"/>
          <a:ext cx="2519551" cy="1376948"/>
        </p:xfrm>
        <a:graphic>
          <a:graphicData uri="http://schemas.openxmlformats.org/drawingml/2006/table">
            <a:tbl>
              <a:tblPr firstRow="1" bandRow="1">
                <a:tableStyleId>{5C22544A-7EE6-4342-B048-85BDC9FD1C3A}</a:tableStyleId>
              </a:tblPr>
              <a:tblGrid>
                <a:gridCol w="774398">
                  <a:extLst>
                    <a:ext uri="{9D8B030D-6E8A-4147-A177-3AD203B41FA5}">
                      <a16:colId xmlns:a16="http://schemas.microsoft.com/office/drawing/2014/main" val="844666983"/>
                    </a:ext>
                  </a:extLst>
                </a:gridCol>
                <a:gridCol w="1745153">
                  <a:extLst>
                    <a:ext uri="{9D8B030D-6E8A-4147-A177-3AD203B41FA5}">
                      <a16:colId xmlns:a16="http://schemas.microsoft.com/office/drawing/2014/main" val="2269579379"/>
                    </a:ext>
                  </a:extLst>
                </a:gridCol>
              </a:tblGrid>
              <a:tr h="614310">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pPr lvl="0"/>
                      <a:r>
                        <a:rPr lang="zh-CN" altLang="zh-CN" sz="1200" b="0" dirty="0">
                          <a:solidFill>
                            <a:schemeClr val="tx1">
                              <a:lumMod val="95000"/>
                              <a:lumOff val="5000"/>
                            </a:schemeClr>
                          </a:solidFill>
                          <a:latin typeface="微软雅黑" panose="020B0503020204020204" pitchFamily="34" charset="-122"/>
                          <a:ea typeface="微软雅黑" panose="020B0503020204020204" pitchFamily="34" charset="-122"/>
                        </a:rPr>
                        <a:t>细部收口工程节点构造标准</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736868">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ct val="200000"/>
                        </a:lnSpc>
                        <a:spcAft>
                          <a:spcPts val="0"/>
                        </a:spcAft>
                      </a:pPr>
                      <a:r>
                        <a:rPr lang="zh-CN" altLang="zh-CN" sz="1200" b="0" kern="1200" dirty="0">
                          <a:solidFill>
                            <a:schemeClr val="tx1">
                              <a:lumMod val="95000"/>
                              <a:lumOff val="5000"/>
                            </a:schemeClr>
                          </a:solidFill>
                          <a:effectLst/>
                          <a:latin typeface="微软雅黑" panose="020B0503020204020204" pitchFamily="34" charset="-122"/>
                          <a:ea typeface="微软雅黑" panose="020B0503020204020204" pitchFamily="34" charset="-122"/>
                          <a:cs typeface="+mn-cs"/>
                        </a:rPr>
                        <a:t>浴缸检修门示意图</a:t>
                      </a:r>
                      <a:r>
                        <a:rPr lang="en-US" altLang="zh-CN" sz="1200" b="0" kern="1200" dirty="0">
                          <a:solidFill>
                            <a:schemeClr val="tx1">
                              <a:lumMod val="95000"/>
                              <a:lumOff val="5000"/>
                            </a:schemeClr>
                          </a:solidFill>
                          <a:effectLst/>
                          <a:latin typeface="微软雅黑" panose="020B0503020204020204" pitchFamily="34" charset="-122"/>
                          <a:ea typeface="微软雅黑" panose="020B0503020204020204" pitchFamily="34" charset="-122"/>
                          <a:cs typeface="+mn-cs"/>
                        </a:rPr>
                        <a:t>02</a:t>
                      </a:r>
                      <a:endParaRPr lang="zh-CN" altLang="zh-CN" sz="1200" b="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pic>
        <p:nvPicPr>
          <p:cNvPr id="14" name="图片 13"/>
          <p:cNvPicPr/>
          <p:nvPr/>
        </p:nvPicPr>
        <p:blipFill>
          <a:blip r:embed="rId4" cstate="print">
            <a:extLst>
              <a:ext uri="{28A0092B-C50C-407E-A947-70E740481C1C}">
                <a14:useLocalDpi xmlns:a14="http://schemas.microsoft.com/office/drawing/2010/main" val="0"/>
              </a:ext>
            </a:extLst>
          </a:blip>
          <a:srcRect t="20205" r="26858"/>
          <a:stretch>
            <a:fillRect/>
          </a:stretch>
        </p:blipFill>
        <p:spPr>
          <a:xfrm>
            <a:off x="5104243" y="1067230"/>
            <a:ext cx="2127979" cy="1568363"/>
          </a:xfrm>
          <a:prstGeom prst="rect">
            <a:avLst/>
          </a:prstGeom>
          <a:ln>
            <a:noFill/>
          </a:ln>
        </p:spPr>
      </p:pic>
    </p:spTree>
    <p:extLst>
      <p:ext uri="{BB962C8B-B14F-4D97-AF65-F5344CB8AC3E}">
        <p14:creationId xmlns:p14="http://schemas.microsoft.com/office/powerpoint/2010/main" val="270385309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31652" y="647799"/>
            <a:ext cx="10801200" cy="532859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1" name="表格 10"/>
          <p:cNvGraphicFramePr>
            <a:graphicFrameLocks noGrp="1"/>
          </p:cNvGraphicFramePr>
          <p:nvPr>
            <p:extLst>
              <p:ext uri="{D42A27DB-BD31-4B8C-83A1-F6EECF244321}">
                <p14:modId xmlns:p14="http://schemas.microsoft.com/office/powerpoint/2010/main" val="3653929035"/>
              </p:ext>
            </p:extLst>
          </p:nvPr>
        </p:nvGraphicFramePr>
        <p:xfrm>
          <a:off x="431653" y="4104184"/>
          <a:ext cx="10800470" cy="1872207"/>
        </p:xfrm>
        <a:graphic>
          <a:graphicData uri="http://schemas.openxmlformats.org/drawingml/2006/table">
            <a:tbl>
              <a:tblPr firstRow="1" bandRow="1">
                <a:tableStyleId>{5C22544A-7EE6-4342-B048-85BDC9FD1C3A}</a:tableStyleId>
              </a:tblPr>
              <a:tblGrid>
                <a:gridCol w="10800470">
                  <a:extLst>
                    <a:ext uri="{9D8B030D-6E8A-4147-A177-3AD203B41FA5}">
                      <a16:colId xmlns:a16="http://schemas.microsoft.com/office/drawing/2014/main" val="2451828727"/>
                    </a:ext>
                  </a:extLst>
                </a:gridCol>
              </a:tblGrid>
              <a:tr h="341123">
                <a:tc>
                  <a:txBody>
                    <a:bodyPr/>
                    <a:lstStyle/>
                    <a:p>
                      <a:r>
                        <a:rPr lang="zh-CN" altLang="en-US" sz="1200" dirty="0">
                          <a:solidFill>
                            <a:schemeClr val="tx1"/>
                          </a:solidFill>
                          <a:latin typeface="微软雅黑" panose="020B0503020204020204" pitchFamily="34" charset="-122"/>
                          <a:ea typeface="微软雅黑" panose="020B0503020204020204" pitchFamily="34" charset="-122"/>
                        </a:rPr>
                        <a:t>重点说明：</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4790471"/>
                  </a:ext>
                </a:extLst>
              </a:tr>
              <a:tr h="1531084">
                <a:tc>
                  <a:txBody>
                    <a:bodyPr/>
                    <a:lstStyle/>
                    <a:p>
                      <a:pPr marL="0" marR="0" lvl="0" indent="0" algn="just" defTabSz="864017" rtl="0" eaLnBrk="1" fontAlgn="auto" latinLnBrk="0" hangingPunct="1">
                        <a:lnSpc>
                          <a:spcPts val="1200"/>
                        </a:lnSpc>
                        <a:spcBef>
                          <a:spcPts val="0"/>
                        </a:spcBef>
                        <a:spcAft>
                          <a:spcPts val="0"/>
                        </a:spcAft>
                        <a:buClrTx/>
                        <a:buSzTx/>
                        <a:buFontTx/>
                        <a:buNone/>
                        <a:tabLst/>
                        <a:defRPr/>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、施工工艺：</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sym typeface="宋体" panose="02010600030101010101" pitchFamily="2" charset="-122"/>
                        </a:rPr>
                        <a:t>墙面及窗台砖粘贴→橱柜安装→橱柜台面板安装→橱柜挡水条安装→接口处打胶→成品保护→保洁交付</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marL="0" algn="just" defTabSz="864017" rtl="0" eaLnBrk="1" latinLnBrk="0" hangingPunct="1">
                        <a:lnSpc>
                          <a:spcPts val="1200"/>
                        </a:lnSpc>
                        <a:spcAft>
                          <a:spcPts val="0"/>
                        </a:spcAft>
                      </a:pPr>
                      <a:r>
                        <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、重点关注点：</a:t>
                      </a:r>
                      <a:endParaRPr lang="en-US" altLang="zh-CN" sz="1200" kern="100"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(1)</a:t>
                      </a:r>
                      <a:r>
                        <a:rPr lang="en-US" altLang="zh-CN" sz="1200" kern="1200" baseline="0" dirty="0">
                          <a:solidFill>
                            <a:schemeClr val="dk1"/>
                          </a:solidFill>
                          <a:effectLst/>
                          <a:latin typeface="微软雅黑" panose="020B0503020204020204" pitchFamily="34" charset="-122"/>
                          <a:ea typeface="微软雅黑" panose="020B0503020204020204" pitchFamily="34" charset="-122"/>
                          <a:cs typeface="+mn-cs"/>
                        </a:rPr>
                        <a:t> </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柜台饰面高于窗台部位采用铝板封堵、基层采用</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4#</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角钢焊接骨架、铝板胶粘多层板基层，所用角钢均热镀锌处理、胶水符合环保要求。</a:t>
                      </a:r>
                    </a:p>
                    <a:p>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(2)</a:t>
                      </a:r>
                      <a:r>
                        <a:rPr lang="en-US" altLang="zh-CN" sz="1200" kern="1200" baseline="0" dirty="0">
                          <a:solidFill>
                            <a:schemeClr val="dk1"/>
                          </a:solidFill>
                          <a:effectLst/>
                          <a:latin typeface="微软雅黑" panose="020B0503020204020204" pitchFamily="34" charset="-122"/>
                          <a:ea typeface="微软雅黑" panose="020B0503020204020204" pitchFamily="34" charset="-122"/>
                          <a:cs typeface="+mn-cs"/>
                        </a:rPr>
                        <a:t> </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窗台石材采用</a:t>
                      </a:r>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AB</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胶站结，阳角倒角处理，石材挡水与窗台石分开做，低于窗台。</a:t>
                      </a:r>
                      <a:endParaRPr lang="en-US" altLang="zh-CN" sz="1200" kern="1200" dirty="0">
                        <a:solidFill>
                          <a:schemeClr val="dk1"/>
                        </a:solidFill>
                        <a:effectLst/>
                        <a:latin typeface="微软雅黑" panose="020B0503020204020204" pitchFamily="34" charset="-122"/>
                        <a:ea typeface="微软雅黑" panose="020B0503020204020204" pitchFamily="34" charset="-122"/>
                        <a:cs typeface="+mn-cs"/>
                      </a:endParaRPr>
                    </a:p>
                    <a:p>
                      <a:r>
                        <a:rPr lang="en-US" altLang="zh-CN" sz="1200" kern="1200" dirty="0">
                          <a:solidFill>
                            <a:schemeClr val="dk1"/>
                          </a:solidFill>
                          <a:effectLst/>
                          <a:latin typeface="微软雅黑" panose="020B0503020204020204" pitchFamily="34" charset="-122"/>
                          <a:ea typeface="微软雅黑" panose="020B0503020204020204" pitchFamily="34" charset="-122"/>
                          <a:cs typeface="+mn-cs"/>
                        </a:rPr>
                        <a:t>(3)</a:t>
                      </a:r>
                      <a:r>
                        <a:rPr lang="en-US" altLang="zh-CN" sz="1200" kern="1200" baseline="0" dirty="0">
                          <a:solidFill>
                            <a:schemeClr val="dk1"/>
                          </a:solidFill>
                          <a:effectLst/>
                          <a:latin typeface="微软雅黑" panose="020B0503020204020204" pitchFamily="34" charset="-122"/>
                          <a:ea typeface="微软雅黑" panose="020B0503020204020204" pitchFamily="34" charset="-122"/>
                          <a:cs typeface="+mn-cs"/>
                        </a:rPr>
                        <a:t> </a:t>
                      </a:r>
                      <a:r>
                        <a:rPr lang="zh-CN" altLang="zh-CN" sz="1200" kern="1200" dirty="0">
                          <a:solidFill>
                            <a:schemeClr val="dk1"/>
                          </a:solidFill>
                          <a:effectLst/>
                          <a:latin typeface="微软雅黑" panose="020B0503020204020204" pitchFamily="34" charset="-122"/>
                          <a:ea typeface="微软雅黑" panose="020B0503020204020204" pitchFamily="34" charset="-122"/>
                          <a:cs typeface="+mn-cs"/>
                        </a:rPr>
                        <a:t>为便于台盆拆卸检修，台盆固定于固定构件上，固定构件与石材垫块用不锈钢或镀锌螺栓固定，垫块背面及台面背面粘结部位需经打毛处理用大理石胶粘结固定，台盆与固定构件连接处需用橡皮垫块，台盆与台面板下沿口用同色耐候胶密封</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9204055"/>
                  </a:ext>
                </a:extLst>
              </a:tr>
            </a:tbl>
          </a:graphicData>
        </a:graphic>
      </p:graphicFrame>
      <p:graphicFrame>
        <p:nvGraphicFramePr>
          <p:cNvPr id="9" name="表格 8"/>
          <p:cNvGraphicFramePr>
            <a:graphicFrameLocks noGrp="1"/>
          </p:cNvGraphicFramePr>
          <p:nvPr/>
        </p:nvGraphicFramePr>
        <p:xfrm>
          <a:off x="478626" y="680857"/>
          <a:ext cx="850841" cy="370840"/>
        </p:xfrm>
        <a:graphic>
          <a:graphicData uri="http://schemas.openxmlformats.org/drawingml/2006/table">
            <a:tbl>
              <a:tblPr firstRow="1" bandRow="1">
                <a:tableStyleId>{5C22544A-7EE6-4342-B048-85BDC9FD1C3A}</a:tableStyleId>
              </a:tblPr>
              <a:tblGrid>
                <a:gridCol w="850841">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节点图</a:t>
                      </a:r>
                    </a:p>
                  </a:txBody>
                  <a:tcPr/>
                </a:tc>
                <a:extLst>
                  <a:ext uri="{0D108BD9-81ED-4DB2-BD59-A6C34878D82A}">
                    <a16:rowId xmlns:a16="http://schemas.microsoft.com/office/drawing/2014/main" val="2111680370"/>
                  </a:ext>
                </a:extLst>
              </a:tr>
            </a:tbl>
          </a:graphicData>
        </a:graphic>
      </p:graphicFrame>
      <p:graphicFrame>
        <p:nvGraphicFramePr>
          <p:cNvPr id="13" name="表格 12"/>
          <p:cNvGraphicFramePr>
            <a:graphicFrameLocks noGrp="1"/>
          </p:cNvGraphicFramePr>
          <p:nvPr/>
        </p:nvGraphicFramePr>
        <p:xfrm>
          <a:off x="5083815" y="680857"/>
          <a:ext cx="1027839" cy="370840"/>
        </p:xfrm>
        <a:graphic>
          <a:graphicData uri="http://schemas.openxmlformats.org/drawingml/2006/table">
            <a:tbl>
              <a:tblPr firstRow="1" bandRow="1">
                <a:tableStyleId>{5C22544A-7EE6-4342-B048-85BDC9FD1C3A}</a:tableStyleId>
              </a:tblPr>
              <a:tblGrid>
                <a:gridCol w="1027839">
                  <a:extLst>
                    <a:ext uri="{9D8B030D-6E8A-4147-A177-3AD203B41FA5}">
                      <a16:colId xmlns:a16="http://schemas.microsoft.com/office/drawing/2014/main" val="874201066"/>
                    </a:ext>
                  </a:extLst>
                </a:gridCol>
              </a:tblGrid>
              <a:tr h="370840">
                <a:tc>
                  <a:txBody>
                    <a:bodyPr/>
                    <a:lstStyle/>
                    <a:p>
                      <a:r>
                        <a:rPr lang="zh-CN" altLang="en-US" sz="1600" dirty="0">
                          <a:solidFill>
                            <a:schemeClr val="tx1"/>
                          </a:solidFill>
                          <a:latin typeface="微软雅黑" panose="020B0503020204020204" pitchFamily="34" charset="-122"/>
                          <a:ea typeface="微软雅黑" panose="020B0503020204020204" pitchFamily="34" charset="-122"/>
                        </a:rPr>
                        <a:t>实样照片</a:t>
                      </a:r>
                    </a:p>
                  </a:txBody>
                  <a:tcPr/>
                </a:tc>
                <a:extLst>
                  <a:ext uri="{0D108BD9-81ED-4DB2-BD59-A6C34878D82A}">
                    <a16:rowId xmlns:a16="http://schemas.microsoft.com/office/drawing/2014/main" val="2111680370"/>
                  </a:ext>
                </a:extLst>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1466437778"/>
              </p:ext>
            </p:extLst>
          </p:nvPr>
        </p:nvGraphicFramePr>
        <p:xfrm>
          <a:off x="8712572" y="647801"/>
          <a:ext cx="2519551" cy="1407859"/>
        </p:xfrm>
        <a:graphic>
          <a:graphicData uri="http://schemas.openxmlformats.org/drawingml/2006/table">
            <a:tbl>
              <a:tblPr firstRow="1" bandRow="1">
                <a:tableStyleId>{5C22544A-7EE6-4342-B048-85BDC9FD1C3A}</a:tableStyleId>
              </a:tblPr>
              <a:tblGrid>
                <a:gridCol w="774398">
                  <a:extLst>
                    <a:ext uri="{9D8B030D-6E8A-4147-A177-3AD203B41FA5}">
                      <a16:colId xmlns:a16="http://schemas.microsoft.com/office/drawing/2014/main" val="844666983"/>
                    </a:ext>
                  </a:extLst>
                </a:gridCol>
                <a:gridCol w="1745153">
                  <a:extLst>
                    <a:ext uri="{9D8B030D-6E8A-4147-A177-3AD203B41FA5}">
                      <a16:colId xmlns:a16="http://schemas.microsoft.com/office/drawing/2014/main" val="2269579379"/>
                    </a:ext>
                  </a:extLst>
                </a:gridCol>
              </a:tblGrid>
              <a:tr h="614310">
                <a:tc>
                  <a:txBody>
                    <a:bodyPr/>
                    <a:lstStyle/>
                    <a:p>
                      <a:pPr algn="ctr"/>
                      <a:endParaRPr lang="en-US" altLang="zh-CN" sz="1200" dirty="0">
                        <a:solidFill>
                          <a:schemeClr val="tx1"/>
                        </a:solidFill>
                        <a:latin typeface="微软雅黑" panose="020B0503020204020204" pitchFamily="34" charset="-122"/>
                        <a:ea typeface="微软雅黑" panose="020B0503020204020204" pitchFamily="34" charset="-122"/>
                      </a:endParaRPr>
                    </a:p>
                    <a:p>
                      <a:pPr algn="ctr"/>
                      <a:r>
                        <a:rPr lang="zh-CN" altLang="en-US" sz="1200" dirty="0">
                          <a:solidFill>
                            <a:schemeClr val="tx1"/>
                          </a:solidFill>
                          <a:latin typeface="微软雅黑" panose="020B0503020204020204" pitchFamily="34" charset="-122"/>
                          <a:ea typeface="微软雅黑" panose="020B0503020204020204" pitchFamily="34" charset="-122"/>
                        </a:rPr>
                        <a:t>项目名称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ltLang="zh-CN" sz="1200" b="0" dirty="0">
                        <a:solidFill>
                          <a:schemeClr val="tx1"/>
                        </a:solidFill>
                        <a:latin typeface="微软雅黑" panose="020B0503020204020204" pitchFamily="34" charset="-122"/>
                        <a:ea typeface="微软雅黑" panose="020B0503020204020204" pitchFamily="34" charset="-122"/>
                      </a:endParaRPr>
                    </a:p>
                    <a:p>
                      <a:pPr lvl="0"/>
                      <a:r>
                        <a:rPr lang="zh-CN" altLang="zh-CN" sz="1200" b="0" dirty="0">
                          <a:solidFill>
                            <a:schemeClr val="tx1">
                              <a:lumMod val="95000"/>
                              <a:lumOff val="5000"/>
                            </a:schemeClr>
                          </a:solidFill>
                          <a:latin typeface="微软雅黑" panose="020B0503020204020204" pitchFamily="34" charset="-122"/>
                          <a:ea typeface="微软雅黑" panose="020B0503020204020204" pitchFamily="34" charset="-122"/>
                        </a:rPr>
                        <a:t>细部收口工程节点构造标准</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0540030"/>
                  </a:ext>
                </a:extLst>
              </a:tr>
              <a:tr h="736868">
                <a:tc>
                  <a:txBody>
                    <a:bodyPr/>
                    <a:lstStyle/>
                    <a:p>
                      <a:pPr algn="ctr"/>
                      <a:endParaRPr lang="en-US" altLang="zh-CN" sz="1200" b="1" dirty="0">
                        <a:solidFill>
                          <a:schemeClr val="tx1"/>
                        </a:solidFill>
                        <a:latin typeface="微软雅黑" panose="020B0503020204020204" pitchFamily="34" charset="-122"/>
                        <a:ea typeface="微软雅黑" panose="020B0503020204020204" pitchFamily="34" charset="-122"/>
                      </a:endParaRPr>
                    </a:p>
                    <a:p>
                      <a:pPr algn="ctr"/>
                      <a:r>
                        <a:rPr lang="zh-CN" altLang="en-US" sz="1200" b="1" dirty="0">
                          <a:solidFill>
                            <a:schemeClr val="tx1"/>
                          </a:solidFill>
                          <a:latin typeface="微软雅黑" panose="020B0503020204020204" pitchFamily="34" charset="-122"/>
                          <a:ea typeface="微软雅黑" panose="020B0503020204020204" pitchFamily="34" charset="-122"/>
                        </a:rPr>
                        <a:t>节点名称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lnSpc>
                          <a:spcPct val="200000"/>
                        </a:lnSpc>
                        <a:spcAft>
                          <a:spcPts val="0"/>
                        </a:spcAft>
                      </a:pPr>
                      <a:r>
                        <a:rPr lang="zh-CN" altLang="zh-CN" sz="12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宋体" panose="02010600030101010101" pitchFamily="2" charset="-122"/>
                        </a:rPr>
                        <a:t>橱柜台面与窗台的收口节点</a:t>
                      </a:r>
                      <a:endParaRPr lang="zh-CN" altLang="zh-CN" sz="1200" kern="100" dirty="0">
                        <a:solidFill>
                          <a:schemeClr val="tx1">
                            <a:lumMod val="95000"/>
                            <a:lumOff val="5000"/>
                          </a:schemeClr>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7374074"/>
                  </a:ext>
                </a:extLst>
              </a:tr>
            </a:tbl>
          </a:graphicData>
        </a:graphic>
      </p:graphicFrame>
      <p:pic>
        <p:nvPicPr>
          <p:cNvPr id="17" name="图片 16"/>
          <p:cNvPicPr/>
          <p:nvPr/>
        </p:nvPicPr>
        <p:blipFill>
          <a:blip r:embed="rId2" cstate="print">
            <a:extLst>
              <a:ext uri="{28A0092B-C50C-407E-A947-70E740481C1C}">
                <a14:useLocalDpi xmlns:a14="http://schemas.microsoft.com/office/drawing/2010/main" val="0"/>
              </a:ext>
            </a:extLst>
          </a:blip>
          <a:srcRect l="2235" t="44497" r="59987" b="6704"/>
          <a:stretch>
            <a:fillRect/>
          </a:stretch>
        </p:blipFill>
        <p:spPr>
          <a:xfrm>
            <a:off x="5184180" y="1364364"/>
            <a:ext cx="3255541" cy="2442194"/>
          </a:xfrm>
          <a:prstGeom prst="rect">
            <a:avLst/>
          </a:prstGeom>
          <a:ln>
            <a:noFill/>
          </a:ln>
        </p:spPr>
      </p:pic>
      <p:pic>
        <p:nvPicPr>
          <p:cNvPr id="18" name="图片 17"/>
          <p:cNvPicPr/>
          <p:nvPr/>
        </p:nvPicPr>
        <p:blipFill>
          <a:blip r:embed="rId3" cstate="print">
            <a:extLst>
              <a:ext uri="{28A0092B-C50C-407E-A947-70E740481C1C}">
                <a14:useLocalDpi xmlns:a14="http://schemas.microsoft.com/office/drawing/2010/main" val="0"/>
              </a:ext>
            </a:extLst>
          </a:blip>
          <a:stretch>
            <a:fillRect/>
          </a:stretch>
        </p:blipFill>
        <p:spPr>
          <a:xfrm>
            <a:off x="1376441" y="680857"/>
            <a:ext cx="3534888" cy="3379344"/>
          </a:xfrm>
          <a:prstGeom prst="rect">
            <a:avLst/>
          </a:prstGeom>
        </p:spPr>
      </p:pic>
    </p:spTree>
    <p:extLst>
      <p:ext uri="{BB962C8B-B14F-4D97-AF65-F5344CB8AC3E}">
        <p14:creationId xmlns:p14="http://schemas.microsoft.com/office/powerpoint/2010/main" val="3424163831"/>
      </p:ext>
    </p:extLst>
  </p:cSld>
  <p:clrMapOvr>
    <a:masterClrMapping/>
  </p:clrMapOvr>
</p:sld>
</file>

<file path=ppt/theme/theme1.xml><?xml version="1.0" encoding="utf-8"?>
<a:theme xmlns:a="http://schemas.openxmlformats.org/drawingml/2006/main" name="默认设计模板">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2066</TotalTime>
  <Words>18952</Words>
  <Application>Microsoft Office PowerPoint</Application>
  <PresentationFormat>自定义</PresentationFormat>
  <Paragraphs>1569</Paragraphs>
  <Slides>110</Slides>
  <Notes>21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110</vt:i4>
      </vt:variant>
    </vt:vector>
  </HeadingPairs>
  <TitlesOfParts>
    <vt:vector size="120" baseType="lpstr">
      <vt:lpstr>Arial Unicode MS</vt:lpstr>
      <vt:lpstr>Noto Sans S Chinese Regular</vt:lpstr>
      <vt:lpstr>思源黑体 CN Bold</vt:lpstr>
      <vt:lpstr>宋体</vt:lpstr>
      <vt:lpstr>微软雅黑</vt:lpstr>
      <vt:lpstr>Arial</vt:lpstr>
      <vt:lpstr>Calibri</vt:lpstr>
      <vt:lpstr>Calibri Light</vt:lpstr>
      <vt:lpstr>Wingdings</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opinco</dc:creator>
  <cp:lastModifiedBy>User</cp:lastModifiedBy>
  <cp:revision>127</cp:revision>
  <dcterms:created xsi:type="dcterms:W3CDTF">2018-01-19T06:21:27Z</dcterms:created>
  <dcterms:modified xsi:type="dcterms:W3CDTF">2022-12-28T02:25:58Z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2052-8.1.0.2424</vt:lpwstr>
  </property>
</Properties>
</file>