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8" r:id="rId2"/>
    <p:sldId id="262" r:id="rId3"/>
    <p:sldId id="297" r:id="rId4"/>
    <p:sldId id="303" r:id="rId5"/>
    <p:sldId id="306" r:id="rId6"/>
    <p:sldId id="305" r:id="rId7"/>
    <p:sldId id="307" r:id="rId8"/>
    <p:sldId id="308" r:id="rId9"/>
    <p:sldId id="309" r:id="rId10"/>
    <p:sldId id="298" r:id="rId11"/>
    <p:sldId id="310" r:id="rId12"/>
    <p:sldId id="304" r:id="rId13"/>
    <p:sldId id="311" r:id="rId14"/>
    <p:sldId id="312" r:id="rId15"/>
    <p:sldId id="301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凌5_上海地产" initials="刘凌5_上海地产" lastIdx="2" clrIdx="0">
    <p:extLst>
      <p:ext uri="{19B8F6BF-5375-455C-9EA6-DF929625EA0E}">
        <p15:presenceInfo xmlns:p15="http://schemas.microsoft.com/office/powerpoint/2012/main" userId="刘凌5_上海地产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57" autoAdjust="0"/>
  </p:normalViewPr>
  <p:slideViewPr>
    <p:cSldViewPr snapToGrid="0">
      <p:cViewPr varScale="1">
        <p:scale>
          <a:sx n="84" d="100"/>
          <a:sy n="84" d="100"/>
        </p:scale>
        <p:origin x="3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E11DA-00BB-429E-883B-47F0D99289D8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358A9-B95D-4B4D-9ACC-BAE5615DF7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94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554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78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874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553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778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40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212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84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48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79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854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606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865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875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B358A9-B95D-4B4D-9ACC-BAE5615DF79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235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15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696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688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264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001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00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88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162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76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290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283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01646-E2A5-4232-ABB6-E46DEB405A4C}" type="datetimeFigureOut">
              <a:rPr lang="zh-CN" altLang="en-US" smtClean="0"/>
              <a:t>2022-12-21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A97C2-D486-446A-B10F-7016C4C7C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13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0429" y="3151991"/>
            <a:ext cx="103412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材料供应分析及材料界面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48" y="577685"/>
            <a:ext cx="4110432" cy="182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489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50655" y="2698342"/>
            <a:ext cx="543739" cy="1054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璃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6544" y="1243885"/>
            <a:ext cx="1028667" cy="39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超白玻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770977" y="1196947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5306" y="1243886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95808" y="1223527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玻璃原片锁定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4915505" y="1342342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6664518" y="1351896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445557" y="1243884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设计图纸确认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右箭头 22"/>
          <p:cNvSpPr/>
          <p:nvPr/>
        </p:nvSpPr>
        <p:spPr>
          <a:xfrm flipV="1">
            <a:off x="8450613" y="1342341"/>
            <a:ext cx="490193" cy="203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963945" y="1243884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原片确认并生产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9569331" y="1619371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963945" y="2195925"/>
            <a:ext cx="188316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成品保护并装箱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右箭头 52"/>
          <p:cNvSpPr/>
          <p:nvPr/>
        </p:nvSpPr>
        <p:spPr>
          <a:xfrm flipH="1">
            <a:off x="8429694" y="2321554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7526906" y="2235908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646543" y="4446019"/>
            <a:ext cx="1445449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艺术玻璃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右箭头 57"/>
          <p:cNvSpPr/>
          <p:nvPr/>
        </p:nvSpPr>
        <p:spPr>
          <a:xfrm>
            <a:off x="2857390" y="4399082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3746108" y="4446018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45557" y="4464358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设计图纸确认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右箭头 60"/>
          <p:cNvSpPr/>
          <p:nvPr/>
        </p:nvSpPr>
        <p:spPr>
          <a:xfrm>
            <a:off x="4974680" y="4561403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右箭头 61"/>
          <p:cNvSpPr/>
          <p:nvPr/>
        </p:nvSpPr>
        <p:spPr>
          <a:xfrm>
            <a:off x="6705615" y="4561403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7225296" y="4464358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确认并生产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839530" y="4464707"/>
            <a:ext cx="188316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成品保护并装箱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右箭头 64"/>
          <p:cNvSpPr/>
          <p:nvPr/>
        </p:nvSpPr>
        <p:spPr>
          <a:xfrm flipV="1">
            <a:off x="8349337" y="4584772"/>
            <a:ext cx="490193" cy="203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下箭头 65"/>
          <p:cNvSpPr/>
          <p:nvPr/>
        </p:nvSpPr>
        <p:spPr>
          <a:xfrm>
            <a:off x="9418760" y="4966013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020482" y="5591345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646543" y="2745819"/>
            <a:ext cx="8949197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注：超白玻因根据项目需求，要求分供方提前锁定玻璃原片并下单，以免工期紧张材料供货不足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如设计中有超白夹胶玻璃，需注意胶片的透过率是否满足设计要求。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79055" y="267422"/>
            <a:ext cx="2661241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玻璃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40578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79055" y="267422"/>
            <a:ext cx="295946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超白玻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14695" y="1553514"/>
            <a:ext cx="81340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超白玻璃：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是一种超透明低铁玻璃，也称低铁玻璃、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高透明玻璃。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优点： 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透过率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91.5%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自爆率降低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189" y="3769505"/>
            <a:ext cx="66189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玻璃供应商：中国南玻、台玻、信义集团、金晶玻璃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97" y="1419182"/>
            <a:ext cx="5569005" cy="3607109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39939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79055" y="267422"/>
            <a:ext cx="4221027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玻璃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夹胶玻璃胶片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45" y="842346"/>
            <a:ext cx="10406111" cy="28199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2471" y="5387121"/>
            <a:ext cx="9919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SGP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胶片：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是一种以离子键为结合方式，具有高分子、高弹性模量的新型聚合物材料。</a:t>
            </a:r>
          </a:p>
        </p:txBody>
      </p:sp>
      <p:sp>
        <p:nvSpPr>
          <p:cNvPr id="8" name="矩形 7"/>
          <p:cNvSpPr/>
          <p:nvPr/>
        </p:nvSpPr>
        <p:spPr>
          <a:xfrm>
            <a:off x="1652471" y="4278940"/>
            <a:ext cx="87920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PVB 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胶片：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为半透明膜片，对石英玻璃有很好粘结力，具有透明、耐热、耐寒、机械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强度高等特性，是制造夹层玻璃用的优良粘合材料。</a:t>
            </a:r>
          </a:p>
        </p:txBody>
      </p:sp>
    </p:spTree>
    <p:extLst>
      <p:ext uri="{BB962C8B-B14F-4D97-AF65-F5344CB8AC3E}">
        <p14:creationId xmlns:p14="http://schemas.microsoft.com/office/powerpoint/2010/main" val="4156126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79055" y="267422"/>
            <a:ext cx="5375189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玻璃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淋浴房玻璃安装质量通病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3939273"/>
            <a:ext cx="3246077" cy="243455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774" y="3939273"/>
            <a:ext cx="3246077" cy="243455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900" y="946042"/>
            <a:ext cx="3290886" cy="246899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365" y="980172"/>
            <a:ext cx="3246486" cy="243486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333708" y="6415899"/>
            <a:ext cx="23812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00"/>
              </a:buCl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胀管固定不牢固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250526" y="6425791"/>
            <a:ext cx="22780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00"/>
              </a:buCl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玻璃破损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976682" y="3453975"/>
            <a:ext cx="28257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00"/>
              </a:buCl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缝隙上下不匀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974482" y="3452252"/>
            <a:ext cx="3008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 eaLnBrk="0" hangingPunct="0"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2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FF0000"/>
              </a:buClr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玻璃不平整，对缝不齐平</a:t>
            </a:r>
          </a:p>
        </p:txBody>
      </p:sp>
      <p:sp>
        <p:nvSpPr>
          <p:cNvPr id="16" name="椭圆 15"/>
          <p:cNvSpPr/>
          <p:nvPr/>
        </p:nvSpPr>
        <p:spPr>
          <a:xfrm>
            <a:off x="6923087" y="1701691"/>
            <a:ext cx="974725" cy="939800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3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016249" y="1700104"/>
            <a:ext cx="803275" cy="1519237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3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 rot="4783339">
            <a:off x="7011456" y="4897171"/>
            <a:ext cx="598866" cy="570722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3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03886" y="4088498"/>
            <a:ext cx="962208" cy="1089351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13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12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79055" y="267422"/>
            <a:ext cx="5375189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玻璃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淋浴房玻璃安装质量通病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59" y="1572704"/>
            <a:ext cx="4728065" cy="35460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5955377" y="1438619"/>
            <a:ext cx="6096000" cy="30035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质量通病：门关闭不严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原因分析： 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玻璃开孔错误，合页安装偏差大；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固定扇玻璃垂直度偏差大；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防治措施：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根据现场尺寸加工下单，用红外线控制垂直度安装合页；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每一玻璃安装严格依据控制放线尺寸调节玻璃夹安装角度，并校正垂直；</a:t>
            </a:r>
          </a:p>
        </p:txBody>
      </p:sp>
    </p:spTree>
    <p:extLst>
      <p:ext uri="{BB962C8B-B14F-4D97-AF65-F5344CB8AC3E}">
        <p14:creationId xmlns:p14="http://schemas.microsoft.com/office/powerpoint/2010/main" val="229925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2895344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306" y="2462671"/>
            <a:ext cx="543739" cy="16953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制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品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6543" y="1269186"/>
            <a:ext cx="1445449" cy="39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木饰面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680948" y="1222249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46108" y="1269185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45557" y="1287525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设计图纸确认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4974680" y="1384570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6705615" y="1384570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109858" y="1254499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下单工厂生产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39530" y="2384458"/>
            <a:ext cx="188316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成品保护并装箱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右箭头 24"/>
          <p:cNvSpPr/>
          <p:nvPr/>
        </p:nvSpPr>
        <p:spPr>
          <a:xfrm flipV="1">
            <a:off x="8534739" y="1355033"/>
            <a:ext cx="490193" cy="203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/>
          <p:cNvSpPr/>
          <p:nvPr/>
        </p:nvSpPr>
        <p:spPr>
          <a:xfrm>
            <a:off x="9418760" y="1789180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331912" y="2384458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4156" y="2750118"/>
            <a:ext cx="8949197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需注意研发所需求的木纹走向（山纹，或直纹），以及表面光泽度及效果需符合设计要求，（高光，亮光，哑光或开放漆等）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54155" y="3942946"/>
            <a:ext cx="4052755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木制品（橱柜，衣柜，门等）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5124348" y="3875441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037545" y="3907257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774756" y="3883343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图纸深化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7284563" y="4004513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8627310" y="3996434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181579" y="3868729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下箭头 35"/>
          <p:cNvSpPr/>
          <p:nvPr/>
        </p:nvSpPr>
        <p:spPr>
          <a:xfrm>
            <a:off x="9513028" y="4254511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100707" y="4853563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工厂生产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右箭头 37"/>
          <p:cNvSpPr/>
          <p:nvPr/>
        </p:nvSpPr>
        <p:spPr>
          <a:xfrm flipH="1">
            <a:off x="8568678" y="4972888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798816" y="5245638"/>
            <a:ext cx="8949197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橱柜深化图纸确认前应满足油烟机等安装尺寸的需求。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251692" y="1257983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深化图纸确认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8268724" y="2491186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670239" y="4848192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117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4451860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面层质量控制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571" y="866760"/>
            <a:ext cx="10963373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面层材料：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木作面材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为合同约定的品牌及型号（适用于橱柜，门等集采部分）；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木材的树种、材质等级、规格应符合设计图纸要求及有关施  工及验收规范的规定。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颜色、光泽、纹理、漆膜厚度等满足设计要求，与样板一致；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对进场材料做相应验收，建立材料台账，并及时见证取样，复试合格。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木饰面板外观装饰性好，材质应细致均匀、色泽清晰、木纹美观，配板与拼花的纹理应按一定规律排列，木色相近，拼缝与板边近乎平等。表面色彩要一致，表面无疤痕。在距板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处正视应不可见明显黑点、节疤和拼接复贴。</a:t>
            </a:r>
            <a:endParaRPr lang="en-US" altLang="zh-CN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14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4451860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面层质量控制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7" descr="3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8114" y="3451841"/>
            <a:ext cx="8502558" cy="276175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181" y="903306"/>
            <a:ext cx="8394566" cy="260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0938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4451860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面层质量控制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 descr="3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9007" y="2396603"/>
            <a:ext cx="7590008" cy="412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8731" y="680356"/>
            <a:ext cx="829056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油漆：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在成品油漆之前，要对所有已经压好的木制成品进行表面检查，看其表面有无划痕，纹理是否不顺畅，有无色差，压制好饰面板的平整度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2000mm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距离不能有大于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3mm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，如有以上现象，不能进行下一道工序</a:t>
            </a:r>
          </a:p>
        </p:txBody>
      </p:sp>
    </p:spTree>
    <p:extLst>
      <p:ext uri="{BB962C8B-B14F-4D97-AF65-F5344CB8AC3E}">
        <p14:creationId xmlns:p14="http://schemas.microsoft.com/office/powerpoint/2010/main" val="1713307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4682692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出厂前质量控制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2"/>
          <p:cNvSpPr/>
          <p:nvPr/>
        </p:nvSpPr>
        <p:spPr>
          <a:xfrm>
            <a:off x="1237467" y="842346"/>
            <a:ext cx="8147714" cy="1039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成品木饰面出厂前，严格油漆检查工序</a:t>
            </a:r>
            <a:r>
              <a:rPr lang="zh-CN" altLang="en-US" sz="2000" b="0" dirty="0">
                <a:solidFill>
                  <a:srgbClr val="FF0000"/>
                </a:solidFill>
                <a:ea typeface="方正楷体_GBK"/>
              </a:rPr>
              <a:t>：</a:t>
            </a:r>
            <a:endParaRPr lang="en-US" altLang="zh-CN" sz="2000" b="0" dirty="0">
              <a:solidFill>
                <a:srgbClr val="FF0000"/>
              </a:solidFill>
              <a:latin typeface="Arial" pitchFamily="34" charset="0"/>
              <a:ea typeface="方正楷体_GBK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0033CC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9" name="图片 8" descr="4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7467" y="1587168"/>
            <a:ext cx="2866031" cy="2597519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0" name="Rectangle 2"/>
          <p:cNvSpPr/>
          <p:nvPr/>
        </p:nvSpPr>
        <p:spPr>
          <a:xfrm>
            <a:off x="1678634" y="4184687"/>
            <a:ext cx="9030006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面漆房内自然烘干                            包装前检查                                        包装前编号</a:t>
            </a:r>
          </a:p>
        </p:txBody>
      </p:sp>
      <p:pic>
        <p:nvPicPr>
          <p:cNvPr id="11" name="图片 10" descr="4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3004" y="1624796"/>
            <a:ext cx="2695031" cy="2553089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2" name="图片 11" descr="49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97541" y="1624797"/>
            <a:ext cx="3084497" cy="2522262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10473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203132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一、材料跟踪流程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8" name="直接箭头连接符 17"/>
          <p:cNvCxnSpPr>
            <a:cxnSpLocks noChangeShapeType="1"/>
          </p:cNvCxnSpPr>
          <p:nvPr/>
        </p:nvCxnSpPr>
        <p:spPr bwMode="auto">
          <a:xfrm>
            <a:off x="1117600" y="2956647"/>
            <a:ext cx="10267795" cy="0"/>
          </a:xfrm>
          <a:prstGeom prst="straightConnector1">
            <a:avLst/>
          </a:prstGeom>
          <a:noFill/>
          <a:ln w="349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2685895" y="961158"/>
            <a:ext cx="404813" cy="2085975"/>
            <a:chOff x="1331586" y="886453"/>
            <a:chExt cx="405567" cy="2101128"/>
          </a:xfrm>
        </p:grpSpPr>
        <p:cxnSp>
          <p:nvCxnSpPr>
            <p:cNvPr id="27" name="直接连接符 9"/>
            <p:cNvCxnSpPr>
              <a:cxnSpLocks noChangeShapeType="1"/>
            </p:cNvCxnSpPr>
            <p:nvPr/>
          </p:nvCxnSpPr>
          <p:spPr bwMode="auto">
            <a:xfrm flipV="1">
              <a:off x="1421598" y="937253"/>
              <a:ext cx="0" cy="189888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>
              <a:off x="1367133" y="886453"/>
              <a:ext cx="370020" cy="1015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隐蔽材料进场</a:t>
              </a:r>
            </a:p>
          </p:txBody>
        </p:sp>
        <p:sp>
          <p:nvSpPr>
            <p:cNvPr id="29" name="椭圆 88"/>
            <p:cNvSpPr>
              <a:spLocks noChangeArrowheads="1"/>
            </p:cNvSpPr>
            <p:nvPr/>
          </p:nvSpPr>
          <p:spPr bwMode="auto">
            <a:xfrm>
              <a:off x="1331586" y="2807558"/>
              <a:ext cx="180023" cy="1800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552670" y="954343"/>
            <a:ext cx="405437" cy="2095966"/>
            <a:chOff x="1600372" y="892335"/>
            <a:chExt cx="406193" cy="2095246"/>
          </a:xfrm>
        </p:grpSpPr>
        <p:cxnSp>
          <p:nvCxnSpPr>
            <p:cNvPr id="31" name="直接连接符 101"/>
            <p:cNvCxnSpPr>
              <a:cxnSpLocks noChangeShapeType="1"/>
            </p:cNvCxnSpPr>
            <p:nvPr/>
          </p:nvCxnSpPr>
          <p:spPr bwMode="auto">
            <a:xfrm flipV="1">
              <a:off x="1691655" y="937253"/>
              <a:ext cx="0" cy="189888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TextBox 102"/>
            <p:cNvSpPr txBox="1">
              <a:spLocks noChangeArrowheads="1"/>
            </p:cNvSpPr>
            <p:nvPr/>
          </p:nvSpPr>
          <p:spPr bwMode="auto">
            <a:xfrm>
              <a:off x="1636544" y="892335"/>
              <a:ext cx="370021" cy="2010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湿作业材料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理石，瓷砖下单</a:t>
              </a:r>
            </a:p>
          </p:txBody>
        </p:sp>
        <p:sp>
          <p:nvSpPr>
            <p:cNvPr id="33" name="椭圆 103"/>
            <p:cNvSpPr>
              <a:spLocks noChangeArrowheads="1"/>
            </p:cNvSpPr>
            <p:nvPr/>
          </p:nvSpPr>
          <p:spPr bwMode="auto">
            <a:xfrm>
              <a:off x="1600372" y="2807558"/>
              <a:ext cx="180023" cy="1800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5220523" y="961159"/>
            <a:ext cx="404813" cy="2101850"/>
            <a:chOff x="1331586" y="886453"/>
            <a:chExt cx="405567" cy="2101128"/>
          </a:xfrm>
        </p:grpSpPr>
        <p:cxnSp>
          <p:nvCxnSpPr>
            <p:cNvPr id="35" name="直接连接符 105"/>
            <p:cNvCxnSpPr>
              <a:cxnSpLocks noChangeShapeType="1"/>
            </p:cNvCxnSpPr>
            <p:nvPr/>
          </p:nvCxnSpPr>
          <p:spPr bwMode="auto">
            <a:xfrm flipV="1">
              <a:off x="1421598" y="937253"/>
              <a:ext cx="0" cy="189888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Box 106"/>
            <p:cNvSpPr txBox="1">
              <a:spLocks noChangeArrowheads="1"/>
            </p:cNvSpPr>
            <p:nvPr/>
          </p:nvSpPr>
          <p:spPr bwMode="auto">
            <a:xfrm>
              <a:off x="1367133" y="886453"/>
              <a:ext cx="370020" cy="1476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金属及玻璃制品下单</a:t>
              </a:r>
            </a:p>
          </p:txBody>
        </p:sp>
        <p:sp>
          <p:nvSpPr>
            <p:cNvPr id="37" name="椭圆 107"/>
            <p:cNvSpPr>
              <a:spLocks noChangeArrowheads="1"/>
            </p:cNvSpPr>
            <p:nvPr/>
          </p:nvSpPr>
          <p:spPr bwMode="auto">
            <a:xfrm>
              <a:off x="1331586" y="2807558"/>
              <a:ext cx="180023" cy="1800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825114" y="953222"/>
            <a:ext cx="400050" cy="2082800"/>
            <a:chOff x="431471" y="895978"/>
            <a:chExt cx="400370" cy="2082964"/>
          </a:xfrm>
        </p:grpSpPr>
        <p:sp>
          <p:nvSpPr>
            <p:cNvPr id="39" name="椭圆 114"/>
            <p:cNvSpPr>
              <a:spLocks noChangeArrowheads="1"/>
            </p:cNvSpPr>
            <p:nvPr/>
          </p:nvSpPr>
          <p:spPr bwMode="auto">
            <a:xfrm>
              <a:off x="431471" y="2798919"/>
              <a:ext cx="180023" cy="1800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0" name="直接连接符 115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TextBox 116"/>
            <p:cNvSpPr txBox="1">
              <a:spLocks noChangeArrowheads="1"/>
            </p:cNvSpPr>
            <p:nvPr/>
          </p:nvSpPr>
          <p:spPr bwMode="auto">
            <a:xfrm>
              <a:off x="462214" y="895978"/>
              <a:ext cx="369627" cy="861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涂料及墙纸</a:t>
              </a: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465983" y="953222"/>
            <a:ext cx="400050" cy="2082800"/>
            <a:chOff x="431471" y="895978"/>
            <a:chExt cx="400369" cy="2082964"/>
          </a:xfrm>
        </p:grpSpPr>
        <p:sp>
          <p:nvSpPr>
            <p:cNvPr id="43" name="椭圆 122"/>
            <p:cNvSpPr>
              <a:spLocks noChangeArrowheads="1"/>
            </p:cNvSpPr>
            <p:nvPr/>
          </p:nvSpPr>
          <p:spPr bwMode="auto">
            <a:xfrm>
              <a:off x="431471" y="2799540"/>
              <a:ext cx="179530" cy="179402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4" name="直接连接符 123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Box 124"/>
            <p:cNvSpPr txBox="1">
              <a:spLocks noChangeArrowheads="1"/>
            </p:cNvSpPr>
            <p:nvPr/>
          </p:nvSpPr>
          <p:spPr bwMode="auto">
            <a:xfrm>
              <a:off x="462213" y="895978"/>
              <a:ext cx="369627" cy="1323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木作材料进场安装</a:t>
              </a: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4349340" y="953222"/>
            <a:ext cx="400050" cy="2082800"/>
            <a:chOff x="431471" y="895978"/>
            <a:chExt cx="400369" cy="2082964"/>
          </a:xfrm>
        </p:grpSpPr>
        <p:sp>
          <p:nvSpPr>
            <p:cNvPr id="47" name="椭圆 39"/>
            <p:cNvSpPr>
              <a:spLocks noChangeArrowheads="1"/>
            </p:cNvSpPr>
            <p:nvPr/>
          </p:nvSpPr>
          <p:spPr bwMode="auto">
            <a:xfrm>
              <a:off x="431471" y="2799541"/>
              <a:ext cx="179530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8" name="直接连接符 40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Box 41"/>
            <p:cNvSpPr txBox="1">
              <a:spLocks noChangeArrowheads="1"/>
            </p:cNvSpPr>
            <p:nvPr/>
          </p:nvSpPr>
          <p:spPr bwMode="auto">
            <a:xfrm>
              <a:off x="462213" y="895978"/>
              <a:ext cx="369627" cy="1015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木作安装下单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6815110" y="961159"/>
            <a:ext cx="401637" cy="2082800"/>
            <a:chOff x="431471" y="895978"/>
            <a:chExt cx="400369" cy="2082964"/>
          </a:xfrm>
        </p:grpSpPr>
        <p:sp>
          <p:nvSpPr>
            <p:cNvPr id="51" name="椭圆 43"/>
            <p:cNvSpPr>
              <a:spLocks noChangeArrowheads="1"/>
            </p:cNvSpPr>
            <p:nvPr/>
          </p:nvSpPr>
          <p:spPr bwMode="auto">
            <a:xfrm>
              <a:off x="431471" y="2799541"/>
              <a:ext cx="180404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52" name="直接连接符 44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TextBox 45"/>
            <p:cNvSpPr txBox="1">
              <a:spLocks noChangeArrowheads="1"/>
            </p:cNvSpPr>
            <p:nvPr/>
          </p:nvSpPr>
          <p:spPr bwMode="auto">
            <a:xfrm>
              <a:off x="463674" y="895978"/>
              <a:ext cx="368166" cy="780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洁具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灯具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846884" y="953222"/>
            <a:ext cx="400049" cy="2082801"/>
            <a:chOff x="431471" y="895978"/>
            <a:chExt cx="400368" cy="2082964"/>
          </a:xfrm>
        </p:grpSpPr>
        <p:sp>
          <p:nvSpPr>
            <p:cNvPr id="55" name="椭圆 47"/>
            <p:cNvSpPr>
              <a:spLocks noChangeArrowheads="1"/>
            </p:cNvSpPr>
            <p:nvPr/>
          </p:nvSpPr>
          <p:spPr bwMode="auto">
            <a:xfrm>
              <a:off x="431471" y="2798919"/>
              <a:ext cx="180023" cy="180023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56" name="直接连接符 48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Box 49"/>
            <p:cNvSpPr txBox="1">
              <a:spLocks noChangeArrowheads="1"/>
            </p:cNvSpPr>
            <p:nvPr/>
          </p:nvSpPr>
          <p:spPr bwMode="auto">
            <a:xfrm>
              <a:off x="462212" y="895978"/>
              <a:ext cx="369627" cy="1169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石材及瓷砖进场</a:t>
              </a: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9080345" y="961159"/>
            <a:ext cx="400050" cy="2082800"/>
            <a:chOff x="431471" y="895978"/>
            <a:chExt cx="400369" cy="2082964"/>
          </a:xfrm>
        </p:grpSpPr>
        <p:sp>
          <p:nvSpPr>
            <p:cNvPr id="59" name="椭圆 51"/>
            <p:cNvSpPr>
              <a:spLocks noChangeArrowheads="1"/>
            </p:cNvSpPr>
            <p:nvPr/>
          </p:nvSpPr>
          <p:spPr bwMode="auto">
            <a:xfrm>
              <a:off x="431471" y="2799541"/>
              <a:ext cx="179531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60" name="直接连接符 52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TextBox 53"/>
            <p:cNvSpPr txBox="1">
              <a:spLocks noChangeArrowheads="1"/>
            </p:cNvSpPr>
            <p:nvPr/>
          </p:nvSpPr>
          <p:spPr bwMode="auto">
            <a:xfrm>
              <a:off x="462213" y="895978"/>
              <a:ext cx="369627" cy="1169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涂料及墙纸进场</a:t>
              </a: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9737570" y="961159"/>
            <a:ext cx="400050" cy="2082800"/>
            <a:chOff x="431471" y="895978"/>
            <a:chExt cx="400369" cy="2082964"/>
          </a:xfrm>
        </p:grpSpPr>
        <p:sp>
          <p:nvSpPr>
            <p:cNvPr id="63" name="椭圆 55"/>
            <p:cNvSpPr>
              <a:spLocks noChangeArrowheads="1"/>
            </p:cNvSpPr>
            <p:nvPr/>
          </p:nvSpPr>
          <p:spPr bwMode="auto">
            <a:xfrm>
              <a:off x="431471" y="2799541"/>
              <a:ext cx="179531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64" name="直接连接符 56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5" name="TextBox 57"/>
            <p:cNvSpPr txBox="1">
              <a:spLocks noChangeArrowheads="1"/>
            </p:cNvSpPr>
            <p:nvPr/>
          </p:nvSpPr>
          <p:spPr bwMode="auto">
            <a:xfrm>
              <a:off x="462213" y="895978"/>
              <a:ext cx="369627" cy="1477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金属及玻璃制品进场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10378920" y="961159"/>
            <a:ext cx="400050" cy="2082800"/>
            <a:chOff x="431471" y="895978"/>
            <a:chExt cx="400369" cy="2082964"/>
          </a:xfrm>
        </p:grpSpPr>
        <p:sp>
          <p:nvSpPr>
            <p:cNvPr id="67" name="椭圆 59"/>
            <p:cNvSpPr>
              <a:spLocks noChangeArrowheads="1"/>
            </p:cNvSpPr>
            <p:nvPr/>
          </p:nvSpPr>
          <p:spPr bwMode="auto">
            <a:xfrm>
              <a:off x="431471" y="2799541"/>
              <a:ext cx="179531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68" name="直接连接符 60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" name="TextBox 61"/>
            <p:cNvSpPr txBox="1">
              <a:spLocks noChangeArrowheads="1"/>
            </p:cNvSpPr>
            <p:nvPr/>
          </p:nvSpPr>
          <p:spPr bwMode="auto">
            <a:xfrm>
              <a:off x="462213" y="895978"/>
              <a:ext cx="369627" cy="1081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洁具</a:t>
              </a:r>
              <a:r>
                <a:rPr lang="en-US" altLang="zh-CN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灯具进场</a:t>
              </a: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3424183" y="3050309"/>
            <a:ext cx="1485900" cy="3723981"/>
            <a:chOff x="932288" y="2781678"/>
            <a:chExt cx="1485900" cy="3347660"/>
          </a:xfrm>
        </p:grpSpPr>
        <p:sp>
          <p:nvSpPr>
            <p:cNvPr id="71" name="矩形标注 70"/>
            <p:cNvSpPr/>
            <p:nvPr/>
          </p:nvSpPr>
          <p:spPr bwMode="auto">
            <a:xfrm>
              <a:off x="932288" y="3429000"/>
              <a:ext cx="1485900" cy="2700338"/>
            </a:xfrm>
            <a:prstGeom prst="wedgeRectCallout">
              <a:avLst>
                <a:gd name="adj1" fmla="val -48172"/>
                <a:gd name="adj2" fmla="val -10183"/>
              </a:avLst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zh-CN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下单周期为</a:t>
              </a: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天，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商业项目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按移交区域逐步下单。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b="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b="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石材约</a:t>
              </a:r>
              <a:r>
                <a:rPr lang="en-US" altLang="zh-CN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天，根据项目体量大小变化。</a:t>
              </a: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场地移交并整改完成。</a:t>
              </a: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现场实体样板放线完成。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排版图纸确认。</a:t>
              </a: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zh-CN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2" name="肘形连接符 6"/>
            <p:cNvCxnSpPr>
              <a:cxnSpLocks noChangeShapeType="1"/>
              <a:stCxn id="33" idx="4"/>
              <a:endCxn id="71" idx="0"/>
            </p:cNvCxnSpPr>
            <p:nvPr/>
          </p:nvCxnSpPr>
          <p:spPr bwMode="auto">
            <a:xfrm rot="16200000" flipH="1">
              <a:off x="1089267" y="2843029"/>
              <a:ext cx="647322" cy="52461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1844137" y="3047133"/>
            <a:ext cx="1485900" cy="3414714"/>
            <a:chOff x="-648083" y="2714624"/>
            <a:chExt cx="1485900" cy="3414714"/>
          </a:xfrm>
        </p:grpSpPr>
        <p:sp>
          <p:nvSpPr>
            <p:cNvPr id="74" name="矩形标注 73"/>
            <p:cNvSpPr/>
            <p:nvPr/>
          </p:nvSpPr>
          <p:spPr bwMode="auto">
            <a:xfrm>
              <a:off x="-648083" y="3429000"/>
              <a:ext cx="1485900" cy="2700338"/>
            </a:xfrm>
            <a:prstGeom prst="wedgeRectCallout">
              <a:avLst>
                <a:gd name="adj1" fmla="val -13117"/>
                <a:gd name="adj2" fmla="val -36051"/>
              </a:avLst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zh-CN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采购流程至到场一般为</a:t>
              </a: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b="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b="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基本没有风险，当地采购即可供应。</a:t>
              </a: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现场场地移交完成。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材料堆放场地确认并移交。</a:t>
              </a:r>
              <a:endParaRPr lang="zh-CN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5" name="肘形连接符 9"/>
            <p:cNvCxnSpPr>
              <a:cxnSpLocks noChangeShapeType="1"/>
              <a:stCxn id="29" idx="4"/>
              <a:endCxn id="74" idx="0"/>
            </p:cNvCxnSpPr>
            <p:nvPr/>
          </p:nvCxnSpPr>
          <p:spPr bwMode="auto">
            <a:xfrm rot="5400000">
              <a:off x="-167995" y="2977486"/>
              <a:ext cx="714376" cy="188652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6" name="组合 75"/>
          <p:cNvGrpSpPr>
            <a:grpSpLocks/>
          </p:cNvGrpSpPr>
          <p:nvPr/>
        </p:nvGrpSpPr>
        <p:grpSpPr bwMode="auto">
          <a:xfrm>
            <a:off x="4439035" y="3036021"/>
            <a:ext cx="2048441" cy="3425826"/>
            <a:chOff x="1946815" y="2703512"/>
            <a:chExt cx="2048441" cy="3425826"/>
          </a:xfrm>
        </p:grpSpPr>
        <p:sp>
          <p:nvSpPr>
            <p:cNvPr id="77" name="矩形 76"/>
            <p:cNvSpPr/>
            <p:nvPr/>
          </p:nvSpPr>
          <p:spPr bwMode="auto">
            <a:xfrm>
              <a:off x="2507768" y="3429000"/>
              <a:ext cx="1487488" cy="270033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b="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  <a:r>
                <a:rPr lang="zh-CN" altLang="en-US" sz="1200" b="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天，根据项目体量大小变化。</a:t>
              </a: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现场基层完成。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现场实体样板放线完成。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排版图纸确认</a:t>
              </a:r>
              <a:r>
                <a:rPr lang="zh-CN" altLang="en-US" sz="1200" b="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zh-CN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8" name="肘形连接符 14"/>
            <p:cNvCxnSpPr>
              <a:cxnSpLocks noChangeShapeType="1"/>
              <a:stCxn id="47" idx="4"/>
              <a:endCxn id="77" idx="0"/>
            </p:cNvCxnSpPr>
            <p:nvPr/>
          </p:nvCxnSpPr>
          <p:spPr bwMode="auto">
            <a:xfrm rot="16200000" flipH="1">
              <a:off x="2236420" y="2413907"/>
              <a:ext cx="725487" cy="1304698"/>
            </a:xfrm>
            <a:prstGeom prst="bentConnector3">
              <a:avLst>
                <a:gd name="adj1" fmla="val 60395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5310366" y="3063009"/>
            <a:ext cx="2749700" cy="3398838"/>
            <a:chOff x="3563788" y="2730500"/>
            <a:chExt cx="2749700" cy="3398838"/>
          </a:xfrm>
        </p:grpSpPr>
        <p:sp>
          <p:nvSpPr>
            <p:cNvPr id="80" name="矩形 79"/>
            <p:cNvSpPr/>
            <p:nvPr/>
          </p:nvSpPr>
          <p:spPr bwMode="auto">
            <a:xfrm>
              <a:off x="4827588" y="3429000"/>
              <a:ext cx="1485900" cy="270033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3-5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15</a:t>
              </a: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现场基层完成。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现场实体样板放线完成。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zh-CN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1" name="肘形连接符 24"/>
            <p:cNvCxnSpPr>
              <a:cxnSpLocks noChangeShapeType="1"/>
              <a:stCxn id="37" idx="4"/>
              <a:endCxn id="80" idx="0"/>
            </p:cNvCxnSpPr>
            <p:nvPr/>
          </p:nvCxnSpPr>
          <p:spPr bwMode="auto">
            <a:xfrm rot="16200000" flipH="1">
              <a:off x="4217913" y="2076375"/>
              <a:ext cx="698500" cy="2006749"/>
            </a:xfrm>
            <a:prstGeom prst="bentConnector3">
              <a:avLst>
                <a:gd name="adj1" fmla="val 51350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5923543" y="3012979"/>
            <a:ext cx="3768030" cy="3453550"/>
            <a:chOff x="4209158" y="2675788"/>
            <a:chExt cx="3768030" cy="3453550"/>
          </a:xfrm>
        </p:grpSpPr>
        <p:sp>
          <p:nvSpPr>
            <p:cNvPr id="83" name="矩形 82"/>
            <p:cNvSpPr/>
            <p:nvPr/>
          </p:nvSpPr>
          <p:spPr bwMode="auto">
            <a:xfrm>
              <a:off x="6415088" y="3429000"/>
              <a:ext cx="1562100" cy="270033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图纸确认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材料封样确认</a:t>
              </a: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4" name="肘形连接符 26"/>
            <p:cNvCxnSpPr>
              <a:cxnSpLocks noChangeShapeType="1"/>
              <a:stCxn id="23" idx="4"/>
              <a:endCxn id="83" idx="0"/>
            </p:cNvCxnSpPr>
            <p:nvPr/>
          </p:nvCxnSpPr>
          <p:spPr bwMode="auto">
            <a:xfrm rot="16200000" flipH="1">
              <a:off x="5326042" y="1558904"/>
              <a:ext cx="753212" cy="2986979"/>
            </a:xfrm>
            <a:prstGeom prst="bentConnector3">
              <a:avLst>
                <a:gd name="adj1" fmla="val 48748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6" name="组合 85"/>
          <p:cNvGrpSpPr>
            <a:grpSpLocks/>
          </p:cNvGrpSpPr>
          <p:nvPr/>
        </p:nvGrpSpPr>
        <p:grpSpPr bwMode="auto">
          <a:xfrm>
            <a:off x="1829718" y="980976"/>
            <a:ext cx="400050" cy="2082799"/>
            <a:chOff x="431471" y="895979"/>
            <a:chExt cx="400369" cy="2082963"/>
          </a:xfrm>
        </p:grpSpPr>
        <p:sp>
          <p:nvSpPr>
            <p:cNvPr id="87" name="椭圆 59"/>
            <p:cNvSpPr>
              <a:spLocks noChangeArrowheads="1"/>
            </p:cNvSpPr>
            <p:nvPr/>
          </p:nvSpPr>
          <p:spPr bwMode="auto">
            <a:xfrm>
              <a:off x="431471" y="2799541"/>
              <a:ext cx="179531" cy="179401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88" name="直接连接符 60"/>
            <p:cNvCxnSpPr>
              <a:cxnSpLocks noChangeShapeType="1"/>
            </p:cNvCxnSpPr>
            <p:nvPr/>
          </p:nvCxnSpPr>
          <p:spPr bwMode="auto">
            <a:xfrm flipH="1" flipV="1">
              <a:off x="516285" y="946778"/>
              <a:ext cx="5198" cy="1826741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TextBox 61"/>
            <p:cNvSpPr txBox="1">
              <a:spLocks noChangeArrowheads="1"/>
            </p:cNvSpPr>
            <p:nvPr/>
          </p:nvSpPr>
          <p:spPr bwMode="auto">
            <a:xfrm>
              <a:off x="462213" y="895979"/>
              <a:ext cx="369627" cy="1477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2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面层材料确认及封样</a:t>
              </a:r>
            </a:p>
          </p:txBody>
        </p:sp>
      </p:grpSp>
      <p:grpSp>
        <p:nvGrpSpPr>
          <p:cNvPr id="99" name="组合 98"/>
          <p:cNvGrpSpPr>
            <a:grpSpLocks/>
          </p:cNvGrpSpPr>
          <p:nvPr/>
        </p:nvGrpSpPr>
        <p:grpSpPr bwMode="auto">
          <a:xfrm>
            <a:off x="200170" y="3063776"/>
            <a:ext cx="1719242" cy="3516134"/>
            <a:chOff x="-717250" y="2731268"/>
            <a:chExt cx="1719242" cy="3516134"/>
          </a:xfrm>
        </p:grpSpPr>
        <p:sp>
          <p:nvSpPr>
            <p:cNvPr id="100" name="矩形标注 99"/>
            <p:cNvSpPr/>
            <p:nvPr/>
          </p:nvSpPr>
          <p:spPr bwMode="auto">
            <a:xfrm>
              <a:off x="-717250" y="3429001"/>
              <a:ext cx="1550866" cy="2818401"/>
            </a:xfrm>
            <a:prstGeom prst="wedgeRectCallout">
              <a:avLst>
                <a:gd name="adj1" fmla="val -13117"/>
                <a:gd name="adj2" fmla="val -36051"/>
              </a:avLst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zh-CN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</a:t>
              </a: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周期</a:t>
              </a: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设计小样确认，方案确认。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施工单位项目管理班组进场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重点关注：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石材封样确认时需锁定大板效果，以及备货情况。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超白玻封样时需锁定玻璃原片。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zh-CN" altLang="zh-CN" sz="1200" b="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1" name="肘形连接符 9"/>
            <p:cNvCxnSpPr>
              <a:cxnSpLocks noChangeShapeType="1"/>
              <a:stCxn id="87" idx="4"/>
              <a:endCxn id="100" idx="0"/>
            </p:cNvCxnSpPr>
            <p:nvPr/>
          </p:nvCxnSpPr>
          <p:spPr bwMode="auto">
            <a:xfrm rot="5400000">
              <a:off x="181221" y="2608230"/>
              <a:ext cx="697734" cy="94380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22" name="组合 121"/>
          <p:cNvGrpSpPr>
            <a:grpSpLocks/>
          </p:cNvGrpSpPr>
          <p:nvPr/>
        </p:nvGrpSpPr>
        <p:grpSpPr bwMode="auto">
          <a:xfrm>
            <a:off x="6905598" y="3043959"/>
            <a:ext cx="4453636" cy="3431244"/>
            <a:chOff x="3523552" y="2698094"/>
            <a:chExt cx="4453636" cy="3431244"/>
          </a:xfrm>
        </p:grpSpPr>
        <p:sp>
          <p:nvSpPr>
            <p:cNvPr id="123" name="矩形 122"/>
            <p:cNvSpPr/>
            <p:nvPr/>
          </p:nvSpPr>
          <p:spPr bwMode="auto">
            <a:xfrm>
              <a:off x="6415088" y="3429000"/>
              <a:ext cx="1562100" cy="2700338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参考下单周期：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材料供应周期：</a:t>
              </a:r>
              <a:endParaRPr lang="en-US" altLang="zh-CN" sz="12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天</a:t>
              </a: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endParaRPr lang="en-US" altLang="zh-CN" sz="1200" b="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前置条件</a:t>
              </a:r>
              <a:r>
                <a:rPr lang="zh-CN" altLang="en-US" sz="1200" kern="1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en-US" altLang="zh-CN" sz="12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图纸确认</a:t>
              </a:r>
              <a:endParaRPr lang="en-US" altLang="zh-CN" sz="12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spcAft>
                  <a:spcPts val="0"/>
                </a:spcAft>
                <a:defRPr/>
              </a:pPr>
              <a:r>
                <a:rPr lang="en-US" altLang="zh-CN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12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材料封样确认</a:t>
              </a:r>
              <a:endPara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24" name="肘形连接符 26"/>
            <p:cNvCxnSpPr>
              <a:cxnSpLocks noChangeShapeType="1"/>
              <a:stCxn id="51" idx="4"/>
              <a:endCxn id="123" idx="0"/>
            </p:cNvCxnSpPr>
            <p:nvPr/>
          </p:nvCxnSpPr>
          <p:spPr bwMode="auto">
            <a:xfrm rot="16200000" flipH="1">
              <a:off x="4994392" y="1227254"/>
              <a:ext cx="730906" cy="3672586"/>
            </a:xfrm>
            <a:prstGeom prst="bentConnector3">
              <a:avLst>
                <a:gd name="adj1" fmla="val 40972"/>
              </a:avLst>
            </a:prstGeom>
            <a:noFill/>
            <a:ln w="9525" algn="ctr">
              <a:solidFill>
                <a:schemeClr val="tx1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88992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2895344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7" descr="3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1535" y="970721"/>
            <a:ext cx="2169628" cy="305355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9" name="图片 8" descr="3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11962" y="999524"/>
            <a:ext cx="2370515" cy="30011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851535" y="484238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木饰面安装后平面采用专用保护膜保护，阳角、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转角、门框等部位采用护角条做好成品保护工作</a:t>
            </a:r>
          </a:p>
        </p:txBody>
      </p:sp>
      <p:sp>
        <p:nvSpPr>
          <p:cNvPr id="10" name="矩形 9"/>
          <p:cNvSpPr/>
          <p:nvPr/>
        </p:nvSpPr>
        <p:spPr>
          <a:xfrm>
            <a:off x="306398" y="842346"/>
            <a:ext cx="639973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 包装：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每件产品表面应贴覆塑料薄膜，再用珍珠棉等缓冲材料包裹，外面用瓦楞纸箱包装，角部须增加防撞保护，包装内须有装箱清单和产品合格证。外包装必须全面完整。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、运输：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装车应码放整齐密实，规格较大、重量较重的应装在车厢下部。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运输途中严禁转车、拼车，防止压坏，碰撞产品。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运输途中防止日晒雨淋。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、贮存：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储存要防止变形、开裂，应选择清洁、干燥、通风、平整的储存环境，达到现场后存放时间不宜超过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天，特殊情况不宜超过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木饰面现场安装后表面、转角等部位容易造成损坏，且修复难度较大，其他工种达到施工条件的必须安装前完成；</a:t>
            </a:r>
          </a:p>
          <a:p>
            <a:endParaRPr lang="en-US" altLang="zh-CN" sz="2000" b="0" dirty="0">
              <a:ea typeface="方正楷体_GBK"/>
            </a:endParaRPr>
          </a:p>
          <a:p>
            <a:endParaRPr lang="zh-CN" altLang="en-US" sz="2000" b="0" dirty="0">
              <a:ea typeface="方正楷体_GBK"/>
            </a:endParaRPr>
          </a:p>
        </p:txBody>
      </p:sp>
    </p:spTree>
    <p:extLst>
      <p:ext uri="{BB962C8B-B14F-4D97-AF65-F5344CB8AC3E}">
        <p14:creationId xmlns:p14="http://schemas.microsoft.com/office/powerpoint/2010/main" val="19075524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木制品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731991" y="3189452"/>
            <a:ext cx="1892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表面划伤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/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破损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5" name="图片 14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14995" y="3783986"/>
            <a:ext cx="3018686" cy="207066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609130" y="5966990"/>
            <a:ext cx="22942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起拱、开裂、变形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8453562" y="5959731"/>
            <a:ext cx="21743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油漆色差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/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不均匀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5629069" y="3153161"/>
            <a:ext cx="1892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钉眼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8661152" y="3160417"/>
            <a:ext cx="18922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发霉</a:t>
            </a:r>
            <a:r>
              <a:rPr lang="en-US" altLang="zh-CN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/</a:t>
            </a: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油漆脱落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20" name="图片 19" descr="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6039" y="3698240"/>
            <a:ext cx="2877953" cy="215641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21" name="图片 20" descr="7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56484" y="940392"/>
            <a:ext cx="3200769" cy="2136730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2" name="图片 21" descr="7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80056" y="959488"/>
            <a:ext cx="2964686" cy="2117633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3" name="图片 22" descr="76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14995" y="929963"/>
            <a:ext cx="3018686" cy="2147159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96444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2895344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185" y="2462671"/>
            <a:ext cx="543739" cy="16953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锈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钢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6543" y="2310308"/>
            <a:ext cx="1445449" cy="39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680948" y="2263371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46108" y="2310307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45557" y="2328647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设计图纸确认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4974680" y="2425692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6705615" y="2425692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17338" y="2342142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基层制作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87170" y="3591352"/>
            <a:ext cx="188316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成品保护并装车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右箭头 24"/>
          <p:cNvSpPr/>
          <p:nvPr/>
        </p:nvSpPr>
        <p:spPr>
          <a:xfrm flipV="1">
            <a:off x="8349337" y="2449061"/>
            <a:ext cx="490193" cy="203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/>
          <p:cNvSpPr/>
          <p:nvPr/>
        </p:nvSpPr>
        <p:spPr>
          <a:xfrm>
            <a:off x="9418760" y="2830302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30784" y="3614367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54156" y="3951540"/>
            <a:ext cx="894919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</a:t>
            </a:r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 </a:t>
            </a: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需注意研发所需求的不锈钢面层效果（拉丝不锈钢，镜面不锈钢），表面颜色需与封样颜色对比。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00454" y="2328647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深化图确认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37240" y="3591352"/>
            <a:ext cx="1883167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现场测量并下单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 flipH="1">
            <a:off x="8405211" y="3712530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7498297" y="3591352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工厂生产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右箭头 45"/>
          <p:cNvSpPr/>
          <p:nvPr/>
        </p:nvSpPr>
        <p:spPr>
          <a:xfrm flipH="1">
            <a:off x="6817367" y="3726962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右箭头 46"/>
          <p:cNvSpPr/>
          <p:nvPr/>
        </p:nvSpPr>
        <p:spPr>
          <a:xfrm flipH="1">
            <a:off x="4708665" y="3726962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8146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2895344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153680" y="895355"/>
            <a:ext cx="9055100" cy="91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1pPr>
            <a:lvl2pPr marL="742950" indent="-285750" eaLnBrk="0" hangingPunct="0"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2pPr>
            <a:lvl3pPr marL="1143000" indent="-228600" eaLnBrk="0" hangingPunct="0"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3pPr>
            <a:lvl4pPr marL="1600200" indent="-228600" eaLnBrk="0" hangingPunct="0"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4pPr>
            <a:lvl5pPr marL="2057400" indent="-228600" eaLnBrk="0" hangingPunct="0"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 b="1">
                <a:solidFill>
                  <a:schemeClr val="tx1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优质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304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不锈钢，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1.2-1.5mm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厚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其强度、厚度、规格尺寸应符合设计和规范的要求</a:t>
            </a:r>
            <a:r>
              <a:rPr lang="zh-CN" altLang="en-US" sz="20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489478" descr="f2deb48f8c5494ee4e38ee792ff5e0fe99257eb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305" y="2088833"/>
            <a:ext cx="4352925" cy="32639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1" descr="00-1071594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775" y="2088833"/>
            <a:ext cx="4341813" cy="32575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9828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09613" y="611227"/>
            <a:ext cx="1090326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不锈钢表面不平整、翘曲：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不锈钢板材厚度不足，常规板材厚度为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1.2MM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1.5MM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2.0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及以上；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市面上不锈钢板材常有负公差，实际厚度不足，在招标图纸要求足厚度。常规线条及饰面厚度为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1.2MM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厚，面积较大饰面板厚度需达到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1.5MM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厚，甚至</a:t>
            </a: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2.0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以上的厚度；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sz="1800" b="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不锈钢面层施工重点把控不锈钢厚度，是否满足设计和规范要求，否则容易出现变形，不平整，面层效果达不到要求等等质量隐患；</a:t>
            </a:r>
          </a:p>
        </p:txBody>
      </p:sp>
      <p:pic>
        <p:nvPicPr>
          <p:cNvPr id="29" name="图片 1" descr="13172770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533" y="4089102"/>
            <a:ext cx="3254375" cy="243998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" descr="e561ad6d9cbe5d5f75094c0edd43c29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178" y="4117677"/>
            <a:ext cx="3670300" cy="24114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578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055" y="842346"/>
            <a:ext cx="1010347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折边折角；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成品不锈钢大多数需要折边折角，在加工厂加工；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根据设计要求，若折边弧度较小时，应先采取不锈钢背后勾槽在折边做法，不锈钢厚度需要在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1.2mm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以上；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折边面宽度一般不能小于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5mm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5-8mm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之间需要厂家用特制刀头；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guanbt\Desktop\u=2447320880,3215497606&amp;fm=2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385" y="3457575"/>
            <a:ext cx="3362325" cy="2524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785" y="3457575"/>
            <a:ext cx="2943225" cy="25241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780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9054" y="842346"/>
            <a:ext cx="10103473" cy="2286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彩色不锈钢；</a:t>
            </a:r>
          </a:p>
          <a:p>
            <a:pPr>
              <a:lnSpc>
                <a:spcPct val="200000"/>
              </a:lnSpc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不锈钢的颜色很多，每种颜色都有不同的色差，不同批次出来的材料颜色也不相同，因此在不锈钢小样时即确定好颜色，在进场时把控材料色差；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需要定制的彩色不锈钢板，需要采用电镀工艺；</a:t>
            </a:r>
          </a:p>
        </p:txBody>
      </p:sp>
      <p:pic>
        <p:nvPicPr>
          <p:cNvPr id="11" name="图片 1" descr="ccbf6c81800a19d870de6eab31fa828ba71e46b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366" y="3227312"/>
            <a:ext cx="675957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38467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50220" y="761066"/>
            <a:ext cx="10372915" cy="1732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污染及抗指纹；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目前装饰行业对材料的特性要求越来越高，要求也越来越高，装饰上许多不锈钢的装饰效果越来越抢眼，因此现在许多容易触碰到的不锈钢都要求做好抗指纹处理，避免出现花及手印污染等现象；</a:t>
            </a:r>
          </a:p>
        </p:txBody>
      </p:sp>
      <p:pic>
        <p:nvPicPr>
          <p:cNvPr id="8" name="图片 1" descr="1011034885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630" y="2789238"/>
            <a:ext cx="3390900" cy="33893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2" descr="77528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650" y="2789238"/>
            <a:ext cx="6035675" cy="3389312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8396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990195" cy="7083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不锈钢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91787" y="729673"/>
            <a:ext cx="10108755" cy="228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成品保护；</a:t>
            </a:r>
          </a:p>
          <a:p>
            <a:pPr>
              <a:lnSpc>
                <a:spcPct val="200000"/>
              </a:lnSpc>
              <a:defRPr/>
            </a:pPr>
            <a:r>
              <a:rPr lang="zh-CN" altLang="en-US" sz="1800" b="0" dirty="0">
                <a:latin typeface="微软雅黑" pitchFamily="34" charset="-122"/>
                <a:ea typeface="微软雅黑" pitchFamily="34" charset="-122"/>
              </a:rPr>
              <a:t>不锈钢在装饰中进场时材料本身自带保护膜，起到对材料的保护作用，但在施工过程中如面层保护膜超过两个月，也必须进行拆除，否则保护膜会产生粉化现象，从而污染不锈钢，可更换保护材料对不锈钢进行重新保护；</a:t>
            </a:r>
          </a:p>
        </p:txBody>
      </p:sp>
      <p:pic>
        <p:nvPicPr>
          <p:cNvPr id="8" name="图片 1" descr="wKhQb1Q6LPSEcnUvAAAAABP5klY8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3" y="3160713"/>
            <a:ext cx="4691062" cy="2851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2" descr="u=1611817021,3770649698&amp;fm=21&amp;gp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440" y="3160713"/>
            <a:ext cx="4275138" cy="28511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194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79055" y="267422"/>
            <a:ext cx="3557384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石材跟踪流程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8237" y="1945379"/>
            <a:ext cx="543739" cy="2336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</a:t>
            </a:r>
            <a:endParaRPr lang="en-US" altLang="zh-CN" sz="28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46544" y="1309992"/>
            <a:ext cx="1028667" cy="39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天然石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2770977" y="1263054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5306" y="1309993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05698" y="1309993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荒料锁定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4915505" y="1451769"/>
            <a:ext cx="490193" cy="1535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18573" y="1319161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材料大板看板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6328380" y="1451769"/>
            <a:ext cx="490193" cy="1631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8108899" y="1451769"/>
            <a:ext cx="490193" cy="1631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99092" y="1328715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石材排版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9541308" y="1462579"/>
            <a:ext cx="490193" cy="1523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56343" y="1309992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石材排版看板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10661729" y="1722927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056343" y="2336928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石材排版确认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9499472" y="2430799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088512" y="2299481"/>
            <a:ext cx="2967831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石材六面防护</a:t>
            </a:r>
            <a:r>
              <a: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期间抽检测试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右箭头 29"/>
          <p:cNvSpPr/>
          <p:nvPr/>
        </p:nvSpPr>
        <p:spPr>
          <a:xfrm flipH="1">
            <a:off x="6573476" y="2430799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705297" y="2315569"/>
            <a:ext cx="988646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石材晾干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右箭头 31"/>
          <p:cNvSpPr/>
          <p:nvPr/>
        </p:nvSpPr>
        <p:spPr>
          <a:xfrm flipH="1">
            <a:off x="5173268" y="2428164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437762" y="2299481"/>
            <a:ext cx="1883167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石材成品保护并装箱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右箭头 35"/>
          <p:cNvSpPr/>
          <p:nvPr/>
        </p:nvSpPr>
        <p:spPr>
          <a:xfrm flipH="1">
            <a:off x="2901887" y="2398003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699780" y="2285408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712532" y="4245804"/>
            <a:ext cx="1028667" cy="393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人造石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2836964" y="4189313"/>
            <a:ext cx="906443" cy="5068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803213" y="4236249"/>
            <a:ext cx="158784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材料小样确认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46672" y="4190954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荒料锁定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5025205" y="4339734"/>
            <a:ext cx="490193" cy="196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右箭头 43"/>
          <p:cNvSpPr/>
          <p:nvPr/>
        </p:nvSpPr>
        <p:spPr>
          <a:xfrm>
            <a:off x="6394367" y="4339734"/>
            <a:ext cx="490193" cy="195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905478" y="3976997"/>
            <a:ext cx="1587844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工厂看板，确认大板打样颜色配备比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右箭头 46"/>
          <p:cNvSpPr/>
          <p:nvPr/>
        </p:nvSpPr>
        <p:spPr>
          <a:xfrm>
            <a:off x="8308031" y="4345102"/>
            <a:ext cx="490193" cy="1766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455284" y="4230690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大批量生产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右箭头 48"/>
          <p:cNvSpPr/>
          <p:nvPr/>
        </p:nvSpPr>
        <p:spPr>
          <a:xfrm>
            <a:off x="9968300" y="4348327"/>
            <a:ext cx="490193" cy="1804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374584" y="5240491"/>
            <a:ext cx="1587844" cy="696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石材成品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保护并装箱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646544" y="5878844"/>
            <a:ext cx="8949197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注：人造石因存在与粘结剂兼容问题，需人造石厂出具石材成份构成单，并确认相关粘结剂与人造石是否兼容，并在现场做拉拔试验。</a:t>
            </a:r>
            <a:endParaRPr lang="en-US" altLang="zh-CN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786740" y="4226421"/>
            <a:ext cx="1587844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石材排版确认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10792322" y="4638320"/>
            <a:ext cx="188536" cy="61400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右箭头 52"/>
          <p:cNvSpPr/>
          <p:nvPr/>
        </p:nvSpPr>
        <p:spPr>
          <a:xfrm flipH="1">
            <a:off x="9765486" y="5465910"/>
            <a:ext cx="532029" cy="1877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8563379" y="5353315"/>
            <a:ext cx="1286234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石材到货查收</a:t>
            </a:r>
            <a:endParaRPr lang="en-US" altLang="zh-CN" sz="1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3366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407034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天然石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注意事项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055" y="745605"/>
            <a:ext cx="6096000" cy="488851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ts val="3500"/>
              </a:lnSpc>
              <a:buClr>
                <a:srgbClr val="FF0000"/>
              </a:buClr>
            </a:pP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石材注意事项：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排版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Clr>
                <a:srgbClr val="FF0000"/>
              </a:buClr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窗台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a. 1.5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米以内的窗台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块铺贴</a:t>
            </a:r>
          </a:p>
          <a:p>
            <a:pPr lvl="0"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b.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大于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1.5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米小于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2.5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米的窗台平分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块铺贴</a:t>
            </a:r>
          </a:p>
          <a:p>
            <a:pPr lvl="0"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c.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大于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2.5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米小于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4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米的窗台平分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块铺贴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lvl="0"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d.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大于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4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米小于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5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米的窗台平分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4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块铺贴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e.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“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L”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型窗台石对接应采用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45°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对角拼接，两块对接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石材     拼缝用同一种颜色的</a:t>
            </a: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AB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胶填塞密实、平整，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   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拼接石材色泽、纹理必须一致，接缝无高差</a:t>
            </a: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lvl="0" eaLnBrk="0" hangingPunct="0">
              <a:lnSpc>
                <a:spcPts val="3500"/>
              </a:lnSpc>
              <a:buClr>
                <a:srgbClr val="FF0000"/>
              </a:buClr>
            </a:pPr>
            <a:endParaRPr lang="en-US" altLang="zh-CN" sz="1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eaLnBrk="0" hangingPunct="0">
              <a:lnSpc>
                <a:spcPts val="3500"/>
              </a:lnSpc>
              <a:buClr>
                <a:srgbClr val="FF0000"/>
              </a:buClr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 lvl="0" eaLnBrk="0" hangingPunct="0">
              <a:lnSpc>
                <a:spcPts val="3500"/>
              </a:lnSpc>
              <a:buClr>
                <a:srgbClr val="FF0000"/>
              </a:buClr>
            </a:pP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31528" y="4726182"/>
            <a:ext cx="5660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注：裂缝、断裂石材严禁使用，成品保护到位。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       墙面及地面排版时注意对缝处理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20mm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厚度石材长宽尺寸尽量不要大于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600mm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30mm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厚度石材长宽尺寸尽量不要大于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800mm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59296" y="964353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墙面：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应按照先外大角及大面积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再局部（异型面积），从上往下的原则进行排版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必须充分考虑外门窗洞口处的滴水线等细部问题，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尽量综合考虑切割余料的利用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原则美观大方；横平竖直；方则正，曲则圆滑，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无尖角，死角现象；尽量少使用小于石材整块尺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寸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1/3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的小块材。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979055" y="4286773"/>
            <a:ext cx="6237402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地面：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根据石材的尺寸与地面的尺寸决定。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应以地面的中心向四周排版（这样做的好处是，整块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石材板在中间，异型切割板在外围，且左右对称，能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达到美观、省料的目的）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7787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407034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天然石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质量通病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515208" y="3260931"/>
            <a:ext cx="13297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粗色线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8564099" y="6132081"/>
            <a:ext cx="182217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崩边掉角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8810308" y="3260930"/>
            <a:ext cx="13297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阴阳脸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904971" y="3254056"/>
            <a:ext cx="21469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   色胆、结晶块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pic>
        <p:nvPicPr>
          <p:cNvPr id="18" name="Picture 5" descr="QQ截图20111202005525"/>
          <p:cNvPicPr preferRelativeResize="0"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0388" y="1043973"/>
            <a:ext cx="2880000" cy="21600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9" name="椭圆 18"/>
          <p:cNvSpPr/>
          <p:nvPr/>
        </p:nvSpPr>
        <p:spPr>
          <a:xfrm>
            <a:off x="1838634" y="1404652"/>
            <a:ext cx="1864477" cy="1251299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0" name="Picture 5" descr="QQ截图20111202005655"/>
          <p:cNvPicPr preferRelativeResize="0"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1571" y="1049247"/>
            <a:ext cx="2880000" cy="21600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21" name="椭圆 20"/>
          <p:cNvSpPr/>
          <p:nvPr/>
        </p:nvSpPr>
        <p:spPr>
          <a:xfrm>
            <a:off x="4699946" y="1373360"/>
            <a:ext cx="2399945" cy="938525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2" name="Picture 5" descr="QQ截图20111202005751"/>
          <p:cNvPicPr preferRelativeResize="0"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5283" y="1043973"/>
            <a:ext cx="2880000" cy="21600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23" name="椭圆 22"/>
          <p:cNvSpPr/>
          <p:nvPr/>
        </p:nvSpPr>
        <p:spPr>
          <a:xfrm>
            <a:off x="8219999" y="1335285"/>
            <a:ext cx="1919948" cy="1251299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4" name="Picture 5" descr="QQ截图20111202010029"/>
          <p:cNvPicPr preferRelativeResize="0"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84243" y="3863436"/>
            <a:ext cx="2880000" cy="21600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25" name="椭圆 24"/>
          <p:cNvSpPr/>
          <p:nvPr/>
        </p:nvSpPr>
        <p:spPr>
          <a:xfrm>
            <a:off x="1426892" y="4281882"/>
            <a:ext cx="2756150" cy="1323109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6" name="Picture 21"/>
          <p:cNvPicPr preferRelativeResize="0"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41571" y="3863437"/>
            <a:ext cx="2880000" cy="21600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27" name="椭圆 26"/>
          <p:cNvSpPr/>
          <p:nvPr/>
        </p:nvSpPr>
        <p:spPr>
          <a:xfrm>
            <a:off x="4812225" y="4597080"/>
            <a:ext cx="2287666" cy="1251299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28" name="Picture 22"/>
          <p:cNvPicPr preferRelativeResize="0"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13075" y="4393310"/>
            <a:ext cx="2912208" cy="163012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29" name="椭圆 28"/>
          <p:cNvSpPr/>
          <p:nvPr/>
        </p:nvSpPr>
        <p:spPr>
          <a:xfrm>
            <a:off x="7598125" y="4084610"/>
            <a:ext cx="3179191" cy="879212"/>
          </a:xfrm>
          <a:prstGeom prst="ellipse">
            <a:avLst/>
          </a:prstGeom>
          <a:noFill/>
          <a:ln w="25400" cmpd="sng">
            <a:solidFill>
              <a:srgbClr val="FF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00" b="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5591864" y="6131375"/>
            <a:ext cx="132976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裂纹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2394639" y="6131375"/>
            <a:ext cx="214693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  <a:tabLst>
                <a:tab pos="228600" algn="l"/>
              </a:tabLst>
              <a:defRPr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石英线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695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399019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天然石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成品保护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3" name="图片 52"/>
          <p:cNvPicPr preferRelativeResize="0">
            <a:picLocks/>
          </p:cNvPicPr>
          <p:nvPr/>
        </p:nvPicPr>
        <p:blipFill rotWithShape="1">
          <a:blip r:embed="rId2"/>
          <a:srcRect l="22821" t="24780" r="45307" b="33986"/>
          <a:stretch/>
        </p:blipFill>
        <p:spPr>
          <a:xfrm>
            <a:off x="874945" y="1627356"/>
            <a:ext cx="2520000" cy="3600000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4" name="图片 53"/>
          <p:cNvPicPr preferRelativeResize="0">
            <a:picLocks/>
          </p:cNvPicPr>
          <p:nvPr/>
        </p:nvPicPr>
        <p:blipFill rotWithShape="1">
          <a:blip r:embed="rId3"/>
          <a:srcRect l="24207" t="32879" r="47252" b="33364"/>
          <a:stretch/>
        </p:blipFill>
        <p:spPr>
          <a:xfrm>
            <a:off x="3537748" y="1627356"/>
            <a:ext cx="2520000" cy="3600000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5" name="图片 54"/>
          <p:cNvPicPr preferRelativeResize="0">
            <a:picLocks/>
          </p:cNvPicPr>
          <p:nvPr/>
        </p:nvPicPr>
        <p:blipFill rotWithShape="1">
          <a:blip r:embed="rId4"/>
          <a:srcRect l="30443" t="31470" r="42238" b="32438"/>
          <a:stretch/>
        </p:blipFill>
        <p:spPr>
          <a:xfrm>
            <a:off x="6200550" y="1627356"/>
            <a:ext cx="2520000" cy="3600000"/>
          </a:xfrm>
          <a:prstGeom prst="rect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56" name="Picture 1" descr="ALIM4837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352" y="1627356"/>
            <a:ext cx="2315643" cy="36000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315526" y="5473601"/>
            <a:ext cx="9430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石材装箱运输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6529052" y="5292526"/>
            <a:ext cx="24358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  </a:t>
            </a: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安装完成后</a:t>
            </a:r>
            <a:endParaRPr lang="en-US" altLang="zh-CN" sz="1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eaLnBrk="0" hangingPunct="0">
              <a:buClr>
                <a:srgbClr val="FF0000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阳角防碰撞措施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753175" y="5446414"/>
            <a:ext cx="2977282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运输过程中护角处理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9154708" y="5419227"/>
            <a:ext cx="2553383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zh-CN" altLang="en-US" sz="1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墙面防污染保护</a:t>
            </a:r>
          </a:p>
        </p:txBody>
      </p:sp>
    </p:spTree>
    <p:extLst>
      <p:ext uri="{BB962C8B-B14F-4D97-AF65-F5344CB8AC3E}">
        <p14:creationId xmlns:p14="http://schemas.microsoft.com/office/powerpoint/2010/main" val="1490231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3528530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人造石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构成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448" y="1142607"/>
            <a:ext cx="9202000" cy="524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06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3990195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人造石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检测标准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92" y="923826"/>
            <a:ext cx="6326364" cy="581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444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979055" y="729673"/>
            <a:ext cx="10103473" cy="1403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979055" y="316739"/>
            <a:ext cx="3759362" cy="412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500"/>
              </a:lnSpc>
              <a:buFont typeface="+mj-ea"/>
              <a:buNone/>
              <a:defRPr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二、关键材料跟踪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人造石</a:t>
            </a:r>
            <a:r>
              <a:rPr lang="en-US" altLang="zh-CN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~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粘结剂</a:t>
            </a:r>
            <a:endParaRPr lang="en-US" altLang="zh-CN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9054" y="936950"/>
            <a:ext cx="101822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buClr>
                <a:srgbClr val="FF0000"/>
              </a:buClr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、推荐使用聚合物乳液增强水泥基单、双组份胶粘剂； 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  <a:buClr>
                <a:srgbClr val="FF0000"/>
              </a:buClr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、胶粘剂性能：满足国家建材行业标准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《GB24264-2009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饰面石材用胶粘剂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C1,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等级或              更好的胶粘剂产品。</a:t>
            </a:r>
            <a:endParaRPr lang="en-US" alt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buClr>
                <a:srgbClr val="FF0000"/>
              </a:buClr>
            </a:pPr>
            <a:endParaRPr lang="en-US" altLang="zh-CN" b="1" dirty="0">
              <a:solidFill>
                <a:srgbClr val="000000"/>
              </a:solidFill>
              <a:latin typeface="方正楷体_GBK" pitchFamily="65" charset="-122"/>
              <a:ea typeface="方正楷体_GBK" pitchFamily="65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908" y="2150960"/>
            <a:ext cx="6977799" cy="365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54" y="6028889"/>
            <a:ext cx="10399190" cy="52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813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>
          <a:solidFill>
            <a:schemeClr val="bg2">
              <a:lumMod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5859</TotalTime>
  <Words>2425</Words>
  <Application>Microsoft Office PowerPoint</Application>
  <PresentationFormat>宽屏</PresentationFormat>
  <Paragraphs>303</Paragraphs>
  <Slides>28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方正楷体_GBK</vt:lpstr>
      <vt:lpstr>黑体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苗源_集团总部</dc:creator>
  <cp:lastModifiedBy>User</cp:lastModifiedBy>
  <cp:revision>168</cp:revision>
  <dcterms:created xsi:type="dcterms:W3CDTF">2018-08-09T02:45:18Z</dcterms:created>
  <dcterms:modified xsi:type="dcterms:W3CDTF">2022-12-21T05:29:22Z</dcterms:modified>
</cp:coreProperties>
</file>