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ebp" ContentType="image/webp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7"/>
  </p:notesMasterIdLst>
  <p:sldIdLst>
    <p:sldId id="260" r:id="rId2"/>
    <p:sldId id="6564" r:id="rId3"/>
    <p:sldId id="6565" r:id="rId4"/>
    <p:sldId id="6566" r:id="rId5"/>
    <p:sldId id="6567" r:id="rId6"/>
    <p:sldId id="6627" r:id="rId7"/>
    <p:sldId id="6580" r:id="rId8"/>
    <p:sldId id="5978" r:id="rId9"/>
    <p:sldId id="6609" r:id="rId10"/>
    <p:sldId id="6610" r:id="rId11"/>
    <p:sldId id="6623" r:id="rId12"/>
    <p:sldId id="6625" r:id="rId13"/>
    <p:sldId id="6591" r:id="rId14"/>
    <p:sldId id="6590" r:id="rId15"/>
    <p:sldId id="5307" r:id="rId1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沈 思琪" initials="沈" lastIdx="1" clrIdx="0">
    <p:extLst>
      <p:ext uri="{19B8F6BF-5375-455C-9EA6-DF929625EA0E}">
        <p15:presenceInfo xmlns:p15="http://schemas.microsoft.com/office/powerpoint/2012/main" userId="aca671b55ab7dddb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C1A5"/>
    <a:srgbClr val="CFDDEA"/>
    <a:srgbClr val="B8AAAE"/>
    <a:srgbClr val="86B6D8"/>
    <a:srgbClr val="5D7E8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107" autoAdjust="0"/>
    <p:restoredTop sz="96405"/>
  </p:normalViewPr>
  <p:slideViewPr>
    <p:cSldViewPr snapToGrid="0" snapToObjects="1">
      <p:cViewPr varScale="1">
        <p:scale>
          <a:sx n="44" d="100"/>
          <a:sy n="44" d="100"/>
        </p:scale>
        <p:origin x="56" y="3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E255F91-BC99-456B-83F9-785B65EFD161}" type="datetimeFigureOut">
              <a:rPr lang="zh-CN" altLang="en-US" smtClean="0"/>
              <a:t>2023/3/24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116666-9071-482D-BACB-DBE99DFC663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91138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BD0281E-374E-E94F-83F5-9F26A4DAB5D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FBEEBD47-2641-BC4C-8B11-C3547640A24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6D6A3C2-FDF3-E34C-9E2B-64D1FB22A4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599AE4-5D41-4E43-9C36-20260F6D0846}" type="datetimeFigureOut">
              <a:rPr kumimoji="1" lang="zh-CN" altLang="en-US" smtClean="0"/>
              <a:t>2023/3/24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78D4C81-A294-9240-9AC4-D98764F29F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17078DC-A660-9348-A282-533A8A254D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8793CC-B993-EC4F-B059-5A902F41562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430021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AE556B6-0CD5-7046-9DAF-1F8E2AE655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5044380D-971F-A84E-B794-7D446BB08E8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4CBAE3F-E889-9540-85A3-EAF7F7ED2C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599AE4-5D41-4E43-9C36-20260F6D0846}" type="datetimeFigureOut">
              <a:rPr kumimoji="1" lang="zh-CN" altLang="en-US" smtClean="0"/>
              <a:t>2023/3/24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53558AD-4F24-1747-B6EF-2804682AD7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BF903E-D597-A442-83CC-3492961086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8793CC-B993-EC4F-B059-5A902F41562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62947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2A9D6DCD-747F-2147-9307-78DE5DE4265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501E1BB6-B8BC-5944-A0F0-EFA06D8911F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0AE2257-F09B-4E46-BC6F-7496F4E638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599AE4-5D41-4E43-9C36-20260F6D0846}" type="datetimeFigureOut">
              <a:rPr kumimoji="1" lang="zh-CN" altLang="en-US" smtClean="0"/>
              <a:t>2023/3/24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8F8976C-5B42-4146-A6C3-D6C5C4AB3C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4CC47AC-C09C-A44F-A065-CEB5749359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8793CC-B993-EC4F-B059-5A902F41562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236336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5286AF6-E72F-8F43-B929-B478A2466F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3643C30-3510-FB40-82A1-70A86D61B9B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B6FC2B1-3252-9E41-89B8-F966DCF4DA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599AE4-5D41-4E43-9C36-20260F6D0846}" type="datetimeFigureOut">
              <a:rPr kumimoji="1" lang="zh-CN" altLang="en-US" smtClean="0"/>
              <a:t>2023/3/24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1230AD0-1AFB-5F43-9388-8EAC472056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FAEC75F-6B43-2B4E-B01E-C32A90FF3D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8793CC-B993-EC4F-B059-5A902F41562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8078386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023B352-FEBF-6645-ACA0-B26777F197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E2857E0-1461-2D47-9FB8-A55C1FA441B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48BC588-3C92-794E-AAFB-C76B1B3063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599AE4-5D41-4E43-9C36-20260F6D0846}" type="datetimeFigureOut">
              <a:rPr kumimoji="1" lang="zh-CN" altLang="en-US" smtClean="0"/>
              <a:t>2023/3/24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0707BE2-3542-4649-B5F5-A114E35B0B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A12D014-1456-6244-B035-4B1400452A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8793CC-B993-EC4F-B059-5A902F41562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748197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B3C91F9-48F0-7349-9E42-399405DE37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957902D-B8D8-3743-81A0-E110237255B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F538176D-0CCF-CE45-996F-33E692D3993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D36DCDE0-6295-B64B-AA94-52B01DA9DD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599AE4-5D41-4E43-9C36-20260F6D0846}" type="datetimeFigureOut">
              <a:rPr kumimoji="1" lang="zh-CN" altLang="en-US" smtClean="0"/>
              <a:t>2023/3/24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8EEC5336-B3EB-5C43-92FB-28B8DAE11C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6FC8AAC0-542F-BD49-97A4-AAB5A9C7FA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8793CC-B993-EC4F-B059-5A902F41562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816797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E8D73D6-DD2A-5B4F-B63B-842F48A0F2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658C849B-E5A5-8C41-A6AC-51274B07C0D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70F87EC-DF67-A341-9BB6-74B23BC799C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9D27947-5AD5-BE4A-9340-FAE1CD78768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787BF035-AD09-4245-B3CB-998512BD373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519F110B-28FE-D849-94DC-CFE13673F9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599AE4-5D41-4E43-9C36-20260F6D0846}" type="datetimeFigureOut">
              <a:rPr kumimoji="1" lang="zh-CN" altLang="en-US" smtClean="0"/>
              <a:t>2023/3/24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195A4D09-6CC5-124B-92BF-03A695F381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5C0912C6-A2D8-7F4D-BF36-238C1114EB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8793CC-B993-EC4F-B059-5A902F41562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9503714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5DF96B-3D94-9749-9B81-2FD29B83DB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6C6F46EB-0F1D-1F4A-A596-5FF2345BB3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599AE4-5D41-4E43-9C36-20260F6D0846}" type="datetimeFigureOut">
              <a:rPr kumimoji="1" lang="zh-CN" altLang="en-US" smtClean="0"/>
              <a:t>2023/3/24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B558E378-66EF-374E-8F21-7924E1DEE9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759609DC-D37E-7049-8BE9-DD7E183205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8793CC-B993-EC4F-B059-5A902F41562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8494061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4CDFAC3B-5C37-6040-B559-5BF6CC4426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599AE4-5D41-4E43-9C36-20260F6D0846}" type="datetimeFigureOut">
              <a:rPr kumimoji="1" lang="zh-CN" altLang="en-US" smtClean="0"/>
              <a:t>2023/3/24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365DD706-A975-5F45-91F3-B6225A705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0F1BB116-1930-BD44-A2FF-7F918B1EE7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8793CC-B993-EC4F-B059-5A902F41562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571092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874E51A-6501-7C49-8D83-6B534383DF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26E506A-EEB7-2B4B-B410-EABD3A717C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3FA57EC1-A1E4-634A-B96E-38A8E75E7AE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A3F648E-6CEE-5745-A08F-0D700F3762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599AE4-5D41-4E43-9C36-20260F6D0846}" type="datetimeFigureOut">
              <a:rPr kumimoji="1" lang="zh-CN" altLang="en-US" smtClean="0"/>
              <a:t>2023/3/24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A3C6FE49-819D-AB44-BC06-3229DA5624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D6AF57A8-BEAB-AE4C-94BB-AD13082B75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8793CC-B993-EC4F-B059-5A902F41562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3013235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739BBCF-C748-9A43-B6B8-D35A17EF75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E4B5613-8303-B34F-A4E2-3E38D0BF3D8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53D7F219-7D57-7244-89DE-59D6874436F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7FFDEA34-F8A5-1245-8CFD-0F67EC583F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599AE4-5D41-4E43-9C36-20260F6D0846}" type="datetimeFigureOut">
              <a:rPr kumimoji="1" lang="zh-CN" altLang="en-US" smtClean="0"/>
              <a:t>2023/3/24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367DF687-3BD9-1E4C-8DEC-203D060A54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8486F38-F4C6-9047-AE64-E34C759889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8793CC-B993-EC4F-B059-5A902F41562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143553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9096CDFA-69A7-8946-BE08-2CB825E6D8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9751CAE6-C2A4-7242-8E46-C801A894D57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5A4127C-FE4D-0144-8C1D-68DBF9372CE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599AE4-5D41-4E43-9C36-20260F6D0846}" type="datetimeFigureOut">
              <a:rPr kumimoji="1" lang="zh-CN" altLang="en-US" smtClean="0"/>
              <a:t>2023/3/24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7D41CE6-93D4-A44B-9123-14282964E02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2B444D4-C82C-4649-9448-158E736A2DF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8793CC-B993-EC4F-B059-5A902F41562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9634522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jpg"/><Relationship Id="rId4" Type="http://schemas.openxmlformats.org/officeDocument/2006/relationships/image" Target="../media/image25.jp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jpg"/><Relationship Id="rId5" Type="http://schemas.openxmlformats.org/officeDocument/2006/relationships/image" Target="../media/image31.jpg"/><Relationship Id="rId4" Type="http://schemas.openxmlformats.org/officeDocument/2006/relationships/image" Target="../media/image30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jpg"/><Relationship Id="rId4" Type="http://schemas.openxmlformats.org/officeDocument/2006/relationships/image" Target="../media/image35.jp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g"/><Relationship Id="rId4" Type="http://schemas.openxmlformats.org/officeDocument/2006/relationships/image" Target="../media/image7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5" Type="http://schemas.openxmlformats.org/officeDocument/2006/relationships/image" Target="../media/image11.jpg"/><Relationship Id="rId4" Type="http://schemas.openxmlformats.org/officeDocument/2006/relationships/image" Target="../media/image10.web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eg"/><Relationship Id="rId4" Type="http://schemas.openxmlformats.org/officeDocument/2006/relationships/image" Target="../media/image18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F36F4659-5BC8-AC4C-9DE0-606C840A3FE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06F5BC78-C8DC-B449-8E4F-22C46705A435}"/>
              </a:ext>
            </a:extLst>
          </p:cNvPr>
          <p:cNvSpPr txBox="1"/>
          <p:nvPr/>
        </p:nvSpPr>
        <p:spPr>
          <a:xfrm>
            <a:off x="1817750" y="2129857"/>
            <a:ext cx="8556499" cy="1830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kumimoji="1" lang="zh-CN" altLang="en-US" sz="4000" b="1" dirty="0">
                <a:latin typeface="Lantinghei SC Demibold" panose="02000000000000000000" pitchFamily="2" charset="-122"/>
                <a:ea typeface="Lantinghei SC Demibold" panose="02000000000000000000" pitchFamily="2" charset="-122"/>
              </a:rPr>
              <a:t>盛和湾上文华项目</a:t>
            </a:r>
            <a:endParaRPr kumimoji="1" lang="en-US" altLang="zh-CN" sz="4000" b="1" dirty="0">
              <a:latin typeface="Lantinghei SC Demibold" panose="02000000000000000000" pitchFamily="2" charset="-122"/>
              <a:ea typeface="Lantinghei SC Demibold" panose="02000000000000000000" pitchFamily="2" charset="-122"/>
            </a:endParaRPr>
          </a:p>
          <a:p>
            <a:pPr algn="ctr">
              <a:lnSpc>
                <a:spcPct val="150000"/>
              </a:lnSpc>
            </a:pPr>
            <a:r>
              <a:rPr kumimoji="1" lang="en-US" altLang="zh-CN" sz="4000" b="1" dirty="0">
                <a:latin typeface="Lantinghei SC Demibold" panose="02000000000000000000" pitchFamily="2" charset="-122"/>
                <a:ea typeface="Lantinghei SC Demibold" panose="02000000000000000000" pitchFamily="2" charset="-122"/>
              </a:rPr>
              <a:t>4</a:t>
            </a:r>
            <a:r>
              <a:rPr kumimoji="1" lang="zh-CN" altLang="en-US" sz="4000" b="1" dirty="0">
                <a:latin typeface="Lantinghei SC Demibold" panose="02000000000000000000" pitchFamily="2" charset="-122"/>
                <a:ea typeface="Lantinghei SC Demibold" panose="02000000000000000000" pitchFamily="2" charset="-122"/>
              </a:rPr>
              <a:t>月营销活动方案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78255A4-4117-7AA3-D1A8-C51915C5AB9C}"/>
              </a:ext>
            </a:extLst>
          </p:cNvPr>
          <p:cNvSpPr txBox="1"/>
          <p:nvPr/>
        </p:nvSpPr>
        <p:spPr>
          <a:xfrm>
            <a:off x="8818254" y="5631051"/>
            <a:ext cx="3111989" cy="458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kumimoji="1" lang="zh-CN" altLang="en-US" dirty="0">
                <a:latin typeface="Lantinghei SC Demibold" panose="02000000000000000000" pitchFamily="2" charset="-122"/>
                <a:ea typeface="Lantinghei SC Demibold" panose="02000000000000000000" pitchFamily="2" charset="-122"/>
              </a:rPr>
              <a:t>营销部    </a:t>
            </a:r>
            <a:r>
              <a:rPr kumimoji="1" lang="en-US" altLang="zh-CN" dirty="0">
                <a:latin typeface="Lantinghei SC Demibold" panose="02000000000000000000" pitchFamily="2" charset="-122"/>
                <a:ea typeface="Lantinghei SC Demibold" panose="02000000000000000000" pitchFamily="2" charset="-122"/>
              </a:rPr>
              <a:t>2023  </a:t>
            </a:r>
            <a:r>
              <a:rPr kumimoji="1" lang="zh-CN" altLang="en-US" dirty="0">
                <a:latin typeface="Lantinghei SC Demibold" panose="02000000000000000000" pitchFamily="2" charset="-122"/>
                <a:ea typeface="Lantinghei SC Demibold" panose="02000000000000000000" pitchFamily="2" charset="-122"/>
              </a:rPr>
              <a:t>年  </a:t>
            </a:r>
            <a:r>
              <a:rPr kumimoji="1" lang="en-US" altLang="zh-CN" dirty="0">
                <a:latin typeface="Lantinghei SC Demibold" panose="02000000000000000000" pitchFamily="2" charset="-122"/>
                <a:ea typeface="Lantinghei SC Demibold" panose="02000000000000000000" pitchFamily="2" charset="-122"/>
              </a:rPr>
              <a:t>3 </a:t>
            </a:r>
            <a:r>
              <a:rPr kumimoji="1" lang="zh-CN" altLang="en-US" dirty="0">
                <a:latin typeface="Lantinghei SC Demibold" panose="02000000000000000000" pitchFamily="2" charset="-122"/>
                <a:ea typeface="Lantinghei SC Demibold" panose="02000000000000000000" pitchFamily="2" charset="-122"/>
              </a:rPr>
              <a:t>月</a:t>
            </a:r>
          </a:p>
        </p:txBody>
      </p:sp>
    </p:spTree>
    <p:extLst>
      <p:ext uri="{BB962C8B-B14F-4D97-AF65-F5344CB8AC3E}">
        <p14:creationId xmlns:p14="http://schemas.microsoft.com/office/powerpoint/2010/main" val="147762706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8">
            <a:extLst>
              <a:ext uri="{FF2B5EF4-FFF2-40B4-BE49-F238E27FC236}">
                <a16:creationId xmlns:a16="http://schemas.microsoft.com/office/drawing/2014/main" id="{FF895DA6-F375-3085-2060-29D5F1D22C9C}"/>
              </a:ext>
            </a:extLst>
          </p:cNvPr>
          <p:cNvSpPr txBox="1"/>
          <p:nvPr/>
        </p:nvSpPr>
        <p:spPr>
          <a:xfrm>
            <a:off x="587435" y="2214429"/>
            <a:ext cx="4626669" cy="350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252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活动形式：</a:t>
            </a:r>
            <a:r>
              <a:rPr lang="zh-CN" altLang="en-US" sz="1252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择选视口较好的墙体上新项目喷绘布广告，同时利用移动广告车循环播放项目信息进行乡镇覆盖。移动广告车配销售员一人，经停人群集中地，利用免费小礼品吸引客户，宣传项目。</a:t>
            </a:r>
            <a:endParaRPr lang="en-US" altLang="zh-CN" sz="1252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>
              <a:lnSpc>
                <a:spcPct val="200000"/>
              </a:lnSpc>
            </a:pPr>
            <a:r>
              <a:rPr lang="zh-CN" altLang="en-US" sz="1252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活动时间：</a:t>
            </a:r>
            <a:r>
              <a:rPr lang="en-US" altLang="zh-CN" sz="1252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</a:t>
            </a:r>
            <a:r>
              <a:rPr lang="zh-CN" altLang="en-US" sz="1252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月每周六周日</a:t>
            </a:r>
            <a:endParaRPr lang="en-US" altLang="zh-CN" sz="1252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1252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活动地点</a:t>
            </a:r>
            <a:r>
              <a:rPr lang="zh-CN" altLang="en-US" sz="1252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：通州湾乡镇拆迁户集中地</a:t>
            </a:r>
            <a:endParaRPr lang="en-US" altLang="zh-CN" sz="1252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1252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活动物料：</a:t>
            </a:r>
            <a:r>
              <a:rPr lang="zh-CN" altLang="en-US" sz="1252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墙体广告喷绘设备、移动广告车</a:t>
            </a:r>
            <a:endParaRPr lang="en-US" altLang="zh-CN" sz="1252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1252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活动内容：</a:t>
            </a:r>
            <a:r>
              <a:rPr lang="en-US" altLang="zh-CN" sz="1252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</a:t>
            </a:r>
            <a:r>
              <a:rPr lang="zh-CN" altLang="en-US" sz="1252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、实时跟进活动进展及客户反馈</a:t>
            </a:r>
            <a:endParaRPr lang="en-US" altLang="zh-CN" sz="1252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>
              <a:lnSpc>
                <a:spcPct val="200000"/>
              </a:lnSpc>
            </a:pPr>
            <a:r>
              <a:rPr lang="en-US" altLang="zh-CN" sz="1252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          2</a:t>
            </a:r>
            <a:r>
              <a:rPr lang="zh-CN" altLang="en-US" sz="1252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、提前进行活动物料准备</a:t>
            </a:r>
            <a:endParaRPr lang="en-US" altLang="zh-CN" sz="1252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4FA6EE58-2240-6231-145B-CC70C73709EC}"/>
              </a:ext>
            </a:extLst>
          </p:cNvPr>
          <p:cNvSpPr/>
          <p:nvPr/>
        </p:nvSpPr>
        <p:spPr>
          <a:xfrm>
            <a:off x="555409" y="1572075"/>
            <a:ext cx="2908168" cy="57791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384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移动广告   全城覆盖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058F257C-B528-EB87-053C-C39C4F25DEC4}"/>
              </a:ext>
            </a:extLst>
          </p:cNvPr>
          <p:cNvSpPr/>
          <p:nvPr/>
        </p:nvSpPr>
        <p:spPr>
          <a:xfrm>
            <a:off x="516572" y="1265367"/>
            <a:ext cx="857927" cy="2940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311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活动主题</a:t>
            </a:r>
            <a:endParaRPr lang="zh-CN" altLang="en-US" sz="1311" dirty="0"/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F33863A2-CC02-4821-F499-AE3E2480EA24}"/>
              </a:ext>
            </a:extLst>
          </p:cNvPr>
          <p:cNvGrpSpPr/>
          <p:nvPr/>
        </p:nvGrpSpPr>
        <p:grpSpPr>
          <a:xfrm>
            <a:off x="516573" y="374900"/>
            <a:ext cx="2816797" cy="577915"/>
            <a:chOff x="516573" y="471150"/>
            <a:chExt cx="2816797" cy="577915"/>
          </a:xfrm>
        </p:grpSpPr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ABCBEE5A-6FB1-BC77-498D-6E9C748F052C}"/>
                </a:ext>
              </a:extLst>
            </p:cNvPr>
            <p:cNvSpPr/>
            <p:nvPr/>
          </p:nvSpPr>
          <p:spPr>
            <a:xfrm>
              <a:off x="516573" y="548640"/>
              <a:ext cx="2816797" cy="500425"/>
            </a:xfrm>
            <a:prstGeom prst="rect">
              <a:avLst/>
            </a:prstGeom>
            <a:noFill/>
            <a:ln w="2857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C00000"/>
                </a:solidFill>
              </a:endParaRPr>
            </a:p>
          </p:txBody>
        </p:sp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FCD18E45-2702-F96F-538D-F9C0DD2A90D2}"/>
                </a:ext>
              </a:extLst>
            </p:cNvPr>
            <p:cNvSpPr/>
            <p:nvPr/>
          </p:nvSpPr>
          <p:spPr>
            <a:xfrm>
              <a:off x="895149" y="471150"/>
              <a:ext cx="2079058" cy="577915"/>
            </a:xfrm>
            <a:prstGeom prst="rect">
              <a:avLst/>
            </a:prstGeom>
            <a:ln w="28575">
              <a:noFill/>
            </a:ln>
          </p:spPr>
          <p:txBody>
            <a:bodyPr wrap="square">
              <a:spAutoFit/>
            </a:bodyPr>
            <a:lstStyle/>
            <a:p>
              <a:pPr algn="dist">
                <a:lnSpc>
                  <a:spcPct val="150000"/>
                </a:lnSpc>
              </a:pPr>
              <a:r>
                <a:rPr lang="zh-CN" altLang="en-US" sz="2384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乡镇广告</a:t>
              </a:r>
            </a:p>
          </p:txBody>
        </p:sp>
      </p:grpSp>
      <p:pic>
        <p:nvPicPr>
          <p:cNvPr id="3" name="图片 2">
            <a:extLst>
              <a:ext uri="{FF2B5EF4-FFF2-40B4-BE49-F238E27FC236}">
                <a16:creationId xmlns:a16="http://schemas.microsoft.com/office/drawing/2014/main" id="{7EFC19E0-4A89-A1ED-6FCF-9D9C7F635E3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08243" y="2149990"/>
            <a:ext cx="3176588" cy="2383372"/>
          </a:xfrm>
          <a:prstGeom prst="rect">
            <a:avLst/>
          </a:prstGeom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8F96FD63-BAB7-8D98-72FC-A8DAF84BC4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0746" y="2149540"/>
            <a:ext cx="3178429" cy="23838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3C38549C-5484-56A9-516B-D0F9DE05C91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00750" y="2750740"/>
            <a:ext cx="1733550" cy="892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16012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5448B90D-DF94-B624-DBE5-6553E0D3E2B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03969" y="1689650"/>
            <a:ext cx="2914560" cy="1900699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33618805-14EA-CEE2-C3C0-3831D2EC079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43750" b="10556"/>
          <a:stretch/>
        </p:blipFill>
        <p:spPr>
          <a:xfrm>
            <a:off x="8297138" y="1689651"/>
            <a:ext cx="2997911" cy="1900698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C06CF0D5-4B25-573E-D210-F34A34D59D0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12734" b="50355"/>
          <a:stretch/>
        </p:blipFill>
        <p:spPr>
          <a:xfrm>
            <a:off x="8297138" y="3659535"/>
            <a:ext cx="2997911" cy="2224429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6CEDD075-259C-50C2-65BF-E71485CB69B4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35139" r="9243" b="10695"/>
          <a:stretch/>
        </p:blipFill>
        <p:spPr>
          <a:xfrm>
            <a:off x="5303970" y="3659535"/>
            <a:ext cx="2914560" cy="2224429"/>
          </a:xfrm>
          <a:prstGeom prst="rect">
            <a:avLst/>
          </a:prstGeom>
        </p:spPr>
      </p:pic>
      <p:sp>
        <p:nvSpPr>
          <p:cNvPr id="10" name="文本框 8">
            <a:extLst>
              <a:ext uri="{FF2B5EF4-FFF2-40B4-BE49-F238E27FC236}">
                <a16:creationId xmlns:a16="http://schemas.microsoft.com/office/drawing/2014/main" id="{775FFACC-F3E9-BB07-BB42-285A40442A3B}"/>
              </a:ext>
            </a:extLst>
          </p:cNvPr>
          <p:cNvSpPr txBox="1"/>
          <p:nvPr/>
        </p:nvSpPr>
        <p:spPr>
          <a:xfrm>
            <a:off x="587435" y="2214429"/>
            <a:ext cx="4626669" cy="32537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252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活动形式：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五一期间，在售楼处停车场划分一片区域布置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萌宠乐园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，乐园有小矮马、羊驼、孔雀、小香猪等等观赏娱乐类动物，也有</a:t>
            </a:r>
            <a:r>
              <a:rPr lang="zh-CN" altLang="en-US" sz="1252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套圈、钓鱼等互动性设施。</a:t>
            </a:r>
            <a:endParaRPr lang="en-US" altLang="zh-CN" sz="1252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>
              <a:lnSpc>
                <a:spcPct val="200000"/>
              </a:lnSpc>
            </a:pPr>
            <a:r>
              <a:rPr lang="zh-CN" altLang="en-US" sz="1252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活动时间：</a:t>
            </a:r>
            <a:r>
              <a:rPr lang="en-US" altLang="zh-CN" sz="1252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</a:t>
            </a:r>
            <a:r>
              <a:rPr lang="zh-CN" altLang="en-US" sz="1252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月</a:t>
            </a:r>
            <a:r>
              <a:rPr lang="en-US" altLang="zh-CN" sz="1252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29</a:t>
            </a:r>
            <a:r>
              <a:rPr lang="zh-CN" altLang="en-US" sz="1252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日 </a:t>
            </a:r>
            <a:r>
              <a:rPr lang="en-US" altLang="zh-CN" sz="1252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– 5</a:t>
            </a:r>
            <a:r>
              <a:rPr lang="zh-CN" altLang="en-US" sz="1252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月</a:t>
            </a:r>
            <a:r>
              <a:rPr lang="en-US" altLang="zh-CN" sz="1252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lang="zh-CN" altLang="en-US" sz="1252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日</a:t>
            </a:r>
            <a:endParaRPr lang="en-US" altLang="zh-CN" sz="1252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1252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活动地点：</a:t>
            </a:r>
            <a:r>
              <a:rPr lang="zh-CN" altLang="en-US" sz="1252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盛和湾上文华售楼处（停车场）</a:t>
            </a:r>
            <a:endParaRPr lang="en-US" altLang="zh-CN" sz="1252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1252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活动物料：</a:t>
            </a:r>
            <a:r>
              <a:rPr lang="zh-CN" altLang="en-US" sz="1252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萌宠、饲料、饲养员等</a:t>
            </a:r>
            <a:endParaRPr lang="en-US" altLang="zh-CN" sz="1252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1252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活动要求：</a:t>
            </a:r>
            <a:r>
              <a:rPr lang="en-US" altLang="zh-CN" sz="1252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</a:t>
            </a:r>
            <a:r>
              <a:rPr lang="zh-CN" altLang="en-US" sz="1252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、提前进行活动物料准备</a:t>
            </a:r>
            <a:endParaRPr lang="en-US" altLang="zh-CN" sz="1252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>
              <a:lnSpc>
                <a:spcPct val="200000"/>
              </a:lnSpc>
            </a:pPr>
            <a:r>
              <a:rPr lang="en-US" altLang="zh-CN" sz="1252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          2</a:t>
            </a:r>
            <a:r>
              <a:rPr lang="zh-CN" altLang="en-US" sz="1252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、做好活动后宣工作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FBDE1AF7-763D-46D4-E479-500C9B7CF520}"/>
              </a:ext>
            </a:extLst>
          </p:cNvPr>
          <p:cNvSpPr/>
          <p:nvPr/>
        </p:nvSpPr>
        <p:spPr>
          <a:xfrm>
            <a:off x="555409" y="1572075"/>
            <a:ext cx="3616696" cy="57791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384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五一</a:t>
            </a:r>
            <a:r>
              <a:rPr lang="en-US" altLang="zh-CN" sz="2384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FUN</a:t>
            </a:r>
            <a:r>
              <a:rPr lang="zh-CN" altLang="en-US" sz="2384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肆玩 </a:t>
            </a:r>
            <a:r>
              <a:rPr lang="en-US" altLang="zh-CN" sz="2384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- </a:t>
            </a:r>
            <a:r>
              <a:rPr lang="zh-CN" altLang="en-US" sz="2384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萌宠乐园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63A42C7F-50DF-519B-1E00-49ED75CFD67C}"/>
              </a:ext>
            </a:extLst>
          </p:cNvPr>
          <p:cNvSpPr/>
          <p:nvPr/>
        </p:nvSpPr>
        <p:spPr>
          <a:xfrm>
            <a:off x="516572" y="1265367"/>
            <a:ext cx="857927" cy="2940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311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活动主题</a:t>
            </a:r>
            <a:endParaRPr lang="zh-CN" altLang="en-US" sz="1311" dirty="0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D19193DA-6DEA-568F-5479-A742CE1892F5}"/>
              </a:ext>
            </a:extLst>
          </p:cNvPr>
          <p:cNvSpPr/>
          <p:nvPr/>
        </p:nvSpPr>
        <p:spPr>
          <a:xfrm>
            <a:off x="516573" y="452390"/>
            <a:ext cx="2816797" cy="500425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C00000"/>
              </a:solidFill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A6B4826D-D035-135C-18EC-8B92EF2D53C0}"/>
              </a:ext>
            </a:extLst>
          </p:cNvPr>
          <p:cNvSpPr/>
          <p:nvPr/>
        </p:nvSpPr>
        <p:spPr>
          <a:xfrm>
            <a:off x="895149" y="374900"/>
            <a:ext cx="2079058" cy="577915"/>
          </a:xfrm>
          <a:prstGeom prst="rect">
            <a:avLst/>
          </a:prstGeom>
          <a:ln w="28575">
            <a:noFill/>
          </a:ln>
        </p:spPr>
        <p:txBody>
          <a:bodyPr wrap="square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zh-CN" altLang="en-US" sz="2384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萌宠欢乐园</a:t>
            </a:r>
          </a:p>
        </p:txBody>
      </p:sp>
    </p:spTree>
    <p:extLst>
      <p:ext uri="{BB962C8B-B14F-4D97-AF65-F5344CB8AC3E}">
        <p14:creationId xmlns:p14="http://schemas.microsoft.com/office/powerpoint/2010/main" val="115299836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C750D26A-922E-8E5A-971A-79F1DCB5EB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43294" y="1689652"/>
            <a:ext cx="6174237" cy="4194313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DFBFE152-BF20-D444-71CC-5A0446228CFF}"/>
              </a:ext>
            </a:extLst>
          </p:cNvPr>
          <p:cNvSpPr txBox="1"/>
          <p:nvPr/>
        </p:nvSpPr>
        <p:spPr>
          <a:xfrm>
            <a:off x="587435" y="2214429"/>
            <a:ext cx="4626669" cy="32537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252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活动形式：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五一期间，除了室外的萌宠乐园，室内也为五一放假的小朋友们准备了体验感十足的科学实验活动，在实验中寓教于乐。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1252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活动时间：</a:t>
            </a:r>
            <a:r>
              <a:rPr lang="en-US" altLang="zh-CN" sz="1252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</a:t>
            </a:r>
            <a:r>
              <a:rPr lang="zh-CN" altLang="en-US" sz="1252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月</a:t>
            </a:r>
            <a:r>
              <a:rPr lang="en-US" altLang="zh-CN" sz="1252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30</a:t>
            </a:r>
            <a:r>
              <a:rPr lang="zh-CN" altLang="en-US" sz="1252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日</a:t>
            </a:r>
            <a:endParaRPr lang="en-US" altLang="zh-CN" sz="1252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1252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活动地点：</a:t>
            </a:r>
            <a:r>
              <a:rPr lang="zh-CN" altLang="en-US" sz="1252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盛和湾上文华售楼处</a:t>
            </a:r>
            <a:endParaRPr lang="en-US" altLang="zh-CN" sz="1252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1252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活动物料：</a:t>
            </a:r>
            <a:r>
              <a:rPr lang="zh-CN" altLang="en-US" sz="1252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实验道具、活动包装、服装等</a:t>
            </a:r>
            <a:endParaRPr lang="en-US" altLang="zh-CN" sz="1252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1252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活动要求：</a:t>
            </a:r>
            <a:r>
              <a:rPr lang="en-US" altLang="zh-CN" sz="1252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</a:t>
            </a:r>
            <a:r>
              <a:rPr lang="zh-CN" altLang="en-US" sz="1252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、提前进行活动物料准备</a:t>
            </a:r>
            <a:endParaRPr lang="en-US" altLang="zh-CN" sz="1252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>
              <a:lnSpc>
                <a:spcPct val="200000"/>
              </a:lnSpc>
            </a:pPr>
            <a:r>
              <a:rPr lang="en-US" altLang="zh-CN" sz="1252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          2</a:t>
            </a:r>
            <a:r>
              <a:rPr lang="zh-CN" altLang="en-US" sz="1252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、做好活动后宣工作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1F5976A2-04D1-7A8A-B69F-89FA7DAEDF61}"/>
              </a:ext>
            </a:extLst>
          </p:cNvPr>
          <p:cNvSpPr/>
          <p:nvPr/>
        </p:nvSpPr>
        <p:spPr>
          <a:xfrm>
            <a:off x="555409" y="1572075"/>
            <a:ext cx="3922869" cy="57791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384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五一</a:t>
            </a:r>
            <a:r>
              <a:rPr lang="en-US" altLang="zh-CN" sz="2384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FUN</a:t>
            </a:r>
            <a:r>
              <a:rPr lang="zh-CN" altLang="en-US" sz="2384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肆玩 </a:t>
            </a:r>
            <a:r>
              <a:rPr lang="en-US" altLang="zh-CN" sz="2384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- </a:t>
            </a:r>
            <a:r>
              <a:rPr lang="zh-CN" altLang="en-US" sz="2384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科学实验室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8AE65C33-9008-6007-7EF9-2BB71A28F2AD}"/>
              </a:ext>
            </a:extLst>
          </p:cNvPr>
          <p:cNvSpPr/>
          <p:nvPr/>
        </p:nvSpPr>
        <p:spPr>
          <a:xfrm>
            <a:off x="516572" y="1265367"/>
            <a:ext cx="857927" cy="2940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311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活动主题</a:t>
            </a:r>
            <a:endParaRPr lang="zh-CN" altLang="en-US" sz="1311" dirty="0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30CC4CBF-3636-1695-3726-82762C518C48}"/>
              </a:ext>
            </a:extLst>
          </p:cNvPr>
          <p:cNvSpPr/>
          <p:nvPr/>
        </p:nvSpPr>
        <p:spPr>
          <a:xfrm>
            <a:off x="516573" y="452390"/>
            <a:ext cx="2816797" cy="500425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C00000"/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C3E53602-0EF3-1DC1-16AA-11DA1FDFC8F1}"/>
              </a:ext>
            </a:extLst>
          </p:cNvPr>
          <p:cNvSpPr/>
          <p:nvPr/>
        </p:nvSpPr>
        <p:spPr>
          <a:xfrm>
            <a:off x="895149" y="374900"/>
            <a:ext cx="2079058" cy="577915"/>
          </a:xfrm>
          <a:prstGeom prst="rect">
            <a:avLst/>
          </a:prstGeom>
          <a:ln w="28575">
            <a:noFill/>
          </a:ln>
        </p:spPr>
        <p:txBody>
          <a:bodyPr wrap="square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zh-CN" altLang="en-US" sz="2384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科学实验室</a:t>
            </a:r>
          </a:p>
        </p:txBody>
      </p:sp>
    </p:spTree>
    <p:extLst>
      <p:ext uri="{BB962C8B-B14F-4D97-AF65-F5344CB8AC3E}">
        <p14:creationId xmlns:p14="http://schemas.microsoft.com/office/powerpoint/2010/main" val="273010320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E1263A44-EC7A-0508-CF7D-593BB298665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8965" b="10834"/>
          <a:stretch/>
        </p:blipFill>
        <p:spPr>
          <a:xfrm>
            <a:off x="5391150" y="1689652"/>
            <a:ext cx="2105025" cy="2251009"/>
          </a:xfrm>
          <a:prstGeom prst="rect">
            <a:avLst/>
          </a:prstGeom>
        </p:spPr>
      </p:pic>
      <p:grpSp>
        <p:nvGrpSpPr>
          <p:cNvPr id="6" name="组合 5">
            <a:extLst>
              <a:ext uri="{FF2B5EF4-FFF2-40B4-BE49-F238E27FC236}">
                <a16:creationId xmlns:a16="http://schemas.microsoft.com/office/drawing/2014/main" id="{2DFE172E-DA64-46A6-9080-C04DB120D677}"/>
              </a:ext>
            </a:extLst>
          </p:cNvPr>
          <p:cNvGrpSpPr/>
          <p:nvPr/>
        </p:nvGrpSpPr>
        <p:grpSpPr>
          <a:xfrm>
            <a:off x="5391148" y="4038599"/>
            <a:ext cx="6097865" cy="1850282"/>
            <a:chOff x="5391149" y="4038599"/>
            <a:chExt cx="5553672" cy="1850282"/>
          </a:xfrm>
        </p:grpSpPr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265F1C52-ECBF-B77E-A957-3E94D6613DE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183606" y="4043514"/>
              <a:ext cx="2761215" cy="1845367"/>
            </a:xfrm>
            <a:prstGeom prst="rect">
              <a:avLst/>
            </a:prstGeom>
          </p:spPr>
        </p:pic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D8527962-F27D-D8DF-5EF5-3C6EE136E12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391149" y="4038599"/>
              <a:ext cx="2761215" cy="1845366"/>
            </a:xfrm>
            <a:prstGeom prst="rect">
              <a:avLst/>
            </a:prstGeom>
          </p:spPr>
        </p:pic>
      </p:grpSp>
      <p:pic>
        <p:nvPicPr>
          <p:cNvPr id="10" name="图片 9">
            <a:extLst>
              <a:ext uri="{FF2B5EF4-FFF2-40B4-BE49-F238E27FC236}">
                <a16:creationId xmlns:a16="http://schemas.microsoft.com/office/drawing/2014/main" id="{B6602DD3-323A-04FA-ED5D-645F14378CE5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1156" t="15278" r="9562" b="14203"/>
          <a:stretch/>
        </p:blipFill>
        <p:spPr>
          <a:xfrm>
            <a:off x="7590674" y="1689652"/>
            <a:ext cx="1895475" cy="2247944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D7BDDF9C-F2E5-AB88-5EAF-1E64B51CB0DA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b="12409"/>
          <a:stretch/>
        </p:blipFill>
        <p:spPr>
          <a:xfrm>
            <a:off x="9564213" y="1689652"/>
            <a:ext cx="1924801" cy="2247944"/>
          </a:xfrm>
          <a:prstGeom prst="rect">
            <a:avLst/>
          </a:prstGeom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04890DA5-DDC4-32F4-143C-5F950B70FF43}"/>
              </a:ext>
            </a:extLst>
          </p:cNvPr>
          <p:cNvSpPr txBox="1"/>
          <p:nvPr/>
        </p:nvSpPr>
        <p:spPr>
          <a:xfrm>
            <a:off x="587435" y="2214429"/>
            <a:ext cx="4626669" cy="32537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252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活动形式：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五一期间，除了室外的萌宠乐园，室内也为五一放假的小朋友们准备了体验感十足的手作活动，让这个五一充满乐趣。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1252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活动时间：</a:t>
            </a:r>
            <a:r>
              <a:rPr lang="en-US" altLang="zh-CN" sz="1252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5</a:t>
            </a:r>
            <a:r>
              <a:rPr lang="zh-CN" altLang="en-US" sz="1252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月</a:t>
            </a:r>
            <a:r>
              <a:rPr lang="en-US" altLang="zh-CN" sz="1252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altLang="en-US" sz="1252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日</a:t>
            </a:r>
            <a:endParaRPr lang="en-US" altLang="zh-CN" sz="1252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1252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活动地点：</a:t>
            </a:r>
            <a:r>
              <a:rPr lang="zh-CN" altLang="en-US" sz="1252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盛和湾上文华售楼处</a:t>
            </a:r>
            <a:endParaRPr lang="en-US" altLang="zh-CN" sz="1252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1252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活动物料：</a:t>
            </a:r>
            <a:r>
              <a:rPr lang="zh-CN" altLang="en-US" sz="1252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活动道具、活动包装等</a:t>
            </a:r>
            <a:endParaRPr lang="en-US" altLang="zh-CN" sz="1252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1252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活动要求：</a:t>
            </a:r>
            <a:r>
              <a:rPr lang="en-US" altLang="zh-CN" sz="1252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</a:t>
            </a:r>
            <a:r>
              <a:rPr lang="zh-CN" altLang="en-US" sz="1252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、提前进行活动物料准备</a:t>
            </a:r>
            <a:endParaRPr lang="en-US" altLang="zh-CN" sz="1252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>
              <a:lnSpc>
                <a:spcPct val="200000"/>
              </a:lnSpc>
            </a:pPr>
            <a:r>
              <a:rPr lang="en-US" altLang="zh-CN" sz="1252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          2</a:t>
            </a:r>
            <a:r>
              <a:rPr lang="zh-CN" altLang="en-US" sz="1252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、做好活动后宣工作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00B29ADA-3D14-0C06-F536-D0111FC986D6}"/>
              </a:ext>
            </a:extLst>
          </p:cNvPr>
          <p:cNvSpPr/>
          <p:nvPr/>
        </p:nvSpPr>
        <p:spPr>
          <a:xfrm>
            <a:off x="555409" y="1572075"/>
            <a:ext cx="3954929" cy="57791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384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五一</a:t>
            </a:r>
            <a:r>
              <a:rPr lang="en-US" altLang="zh-CN" sz="2384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FUN</a:t>
            </a:r>
            <a:r>
              <a:rPr lang="zh-CN" altLang="en-US" sz="2384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肆玩 </a:t>
            </a:r>
            <a:r>
              <a:rPr lang="en-US" altLang="zh-CN" sz="2384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– </a:t>
            </a:r>
            <a:r>
              <a:rPr lang="zh-CN" altLang="en-US" sz="2384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突突毯手作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CA07C993-D820-0F44-E5A8-4E781F91904E}"/>
              </a:ext>
            </a:extLst>
          </p:cNvPr>
          <p:cNvSpPr/>
          <p:nvPr/>
        </p:nvSpPr>
        <p:spPr>
          <a:xfrm>
            <a:off x="516572" y="1265367"/>
            <a:ext cx="857927" cy="2940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311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活动主题</a:t>
            </a:r>
            <a:endParaRPr lang="zh-CN" altLang="en-US" sz="1311" dirty="0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A0CA58EE-B29C-4937-DBFE-C085E8CCE38F}"/>
              </a:ext>
            </a:extLst>
          </p:cNvPr>
          <p:cNvSpPr/>
          <p:nvPr/>
        </p:nvSpPr>
        <p:spPr>
          <a:xfrm>
            <a:off x="516573" y="452390"/>
            <a:ext cx="2816797" cy="500425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C00000"/>
              </a:solidFill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FC4A4A05-0DBB-C6A2-9209-F3D956807C43}"/>
              </a:ext>
            </a:extLst>
          </p:cNvPr>
          <p:cNvSpPr/>
          <p:nvPr/>
        </p:nvSpPr>
        <p:spPr>
          <a:xfrm>
            <a:off x="525389" y="366275"/>
            <a:ext cx="2816797" cy="577915"/>
          </a:xfrm>
          <a:prstGeom prst="rect">
            <a:avLst/>
          </a:prstGeom>
          <a:ln w="28575">
            <a:noFill/>
          </a:ln>
        </p:spPr>
        <p:txBody>
          <a:bodyPr wrap="square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en-US" altLang="zh-CN" sz="2384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Turfing  </a:t>
            </a:r>
            <a:r>
              <a:rPr lang="zh-CN" altLang="en-US" sz="2384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突突毯</a:t>
            </a:r>
            <a:endParaRPr lang="zh-CN" altLang="en-US" sz="2384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09290126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6F7EA20B-3896-A01B-75D1-88410474A29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404"/>
          <a:stretch/>
        </p:blipFill>
        <p:spPr>
          <a:xfrm>
            <a:off x="5379245" y="1689651"/>
            <a:ext cx="3069430" cy="2054603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ADBCC270-F1E5-C8D3-6620-E2FCEB0856B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50407" y="1689653"/>
            <a:ext cx="3067124" cy="2054602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945A6866-EF0B-A66A-C8BD-AC337F62896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79245" y="3837679"/>
            <a:ext cx="3069430" cy="2046286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80912A92-3AD4-E9D3-8E88-0451100ACBE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650407" y="3837680"/>
            <a:ext cx="3069429" cy="2046286"/>
          </a:xfrm>
          <a:prstGeom prst="rect">
            <a:avLst/>
          </a:prstGeom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D6B058B9-A74C-9CBD-0BDA-AD992A9E942A}"/>
              </a:ext>
            </a:extLst>
          </p:cNvPr>
          <p:cNvSpPr txBox="1"/>
          <p:nvPr/>
        </p:nvSpPr>
        <p:spPr>
          <a:xfrm>
            <a:off x="587435" y="2214429"/>
            <a:ext cx="4626669" cy="32537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252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活动形式：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五一期间，除了室外的萌宠乐园，室内也为五一放假的小朋友们准备了体验感十足的手作活动，让这个五一充满乐趣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1252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活动时间：</a:t>
            </a:r>
            <a:r>
              <a:rPr lang="en-US" altLang="zh-CN" sz="1252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5</a:t>
            </a:r>
            <a:r>
              <a:rPr lang="zh-CN" altLang="en-US" sz="1252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月</a:t>
            </a:r>
            <a:r>
              <a:rPr lang="en-US" altLang="zh-CN" sz="1252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en-US" sz="1252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日</a:t>
            </a:r>
            <a:endParaRPr lang="en-US" altLang="zh-CN" sz="1252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1252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活动地点：</a:t>
            </a:r>
            <a:r>
              <a:rPr lang="zh-CN" altLang="en-US" sz="1252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盛和湾上文华售楼处</a:t>
            </a:r>
            <a:endParaRPr lang="en-US" altLang="zh-CN" sz="1252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1252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活动物料：</a:t>
            </a:r>
            <a:r>
              <a:rPr lang="zh-CN" altLang="en-US" sz="1252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活动道具、活动包装等</a:t>
            </a:r>
            <a:endParaRPr lang="en-US" altLang="zh-CN" sz="1252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1252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活动要求：</a:t>
            </a:r>
            <a:r>
              <a:rPr lang="en-US" altLang="zh-CN" sz="1252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</a:t>
            </a:r>
            <a:r>
              <a:rPr lang="zh-CN" altLang="en-US" sz="1252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、提前进行活动物料准备</a:t>
            </a:r>
            <a:endParaRPr lang="en-US" altLang="zh-CN" sz="1252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>
              <a:lnSpc>
                <a:spcPct val="200000"/>
              </a:lnSpc>
            </a:pPr>
            <a:r>
              <a:rPr lang="en-US" altLang="zh-CN" sz="1252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          2</a:t>
            </a:r>
            <a:r>
              <a:rPr lang="zh-CN" altLang="en-US" sz="1252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、做好活动后宣工作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40B8F8A7-2C14-7646-26FA-7604FD2C66DD}"/>
              </a:ext>
            </a:extLst>
          </p:cNvPr>
          <p:cNvSpPr/>
          <p:nvPr/>
        </p:nvSpPr>
        <p:spPr>
          <a:xfrm>
            <a:off x="555409" y="1572075"/>
            <a:ext cx="3648756" cy="57791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384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五一</a:t>
            </a:r>
            <a:r>
              <a:rPr lang="en-US" altLang="zh-CN" sz="2384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FUN</a:t>
            </a:r>
            <a:r>
              <a:rPr lang="zh-CN" altLang="en-US" sz="2384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肆玩 </a:t>
            </a:r>
            <a:r>
              <a:rPr lang="en-US" altLang="zh-CN" sz="2384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– </a:t>
            </a:r>
            <a:r>
              <a:rPr lang="zh-CN" altLang="en-US" sz="2384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马赛克画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12062E76-E608-C5F2-230B-8397886A1A21}"/>
              </a:ext>
            </a:extLst>
          </p:cNvPr>
          <p:cNvSpPr/>
          <p:nvPr/>
        </p:nvSpPr>
        <p:spPr>
          <a:xfrm>
            <a:off x="516572" y="1265367"/>
            <a:ext cx="857927" cy="2940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311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活动主题</a:t>
            </a:r>
            <a:endParaRPr lang="zh-CN" altLang="en-US" sz="1311" dirty="0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990984D0-76B6-01FE-DA4E-24690102D72F}"/>
              </a:ext>
            </a:extLst>
          </p:cNvPr>
          <p:cNvSpPr/>
          <p:nvPr/>
        </p:nvSpPr>
        <p:spPr>
          <a:xfrm>
            <a:off x="516573" y="452390"/>
            <a:ext cx="2816797" cy="500425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C00000"/>
              </a:solidFill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CA46DDC3-08BD-29BC-49B8-960C8505E0C0}"/>
              </a:ext>
            </a:extLst>
          </p:cNvPr>
          <p:cNvSpPr/>
          <p:nvPr/>
        </p:nvSpPr>
        <p:spPr>
          <a:xfrm>
            <a:off x="525389" y="366275"/>
            <a:ext cx="2816797" cy="577915"/>
          </a:xfrm>
          <a:prstGeom prst="rect">
            <a:avLst/>
          </a:prstGeom>
          <a:ln w="28575">
            <a:noFill/>
          </a:ln>
        </p:spPr>
        <p:txBody>
          <a:bodyPr wrap="square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zh-CN" altLang="en-US" sz="2384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马赛克手作</a:t>
            </a:r>
            <a:endParaRPr lang="zh-CN" altLang="en-US" sz="2384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09371433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F36F4659-5BC8-AC4C-9DE0-606C840A3FE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06F5BC78-C8DC-B449-8E4F-22C46705A435}"/>
              </a:ext>
            </a:extLst>
          </p:cNvPr>
          <p:cNvSpPr txBox="1"/>
          <p:nvPr/>
        </p:nvSpPr>
        <p:spPr>
          <a:xfrm>
            <a:off x="4209448" y="2447491"/>
            <a:ext cx="3773104" cy="119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50000"/>
              </a:lnSpc>
            </a:pPr>
            <a:r>
              <a:rPr kumimoji="1" lang="en-US" altLang="zh-CN" sz="5400" b="1" dirty="0">
                <a:latin typeface="Lantinghei SC Demibold" panose="02000000000000000000" pitchFamily="2" charset="-122"/>
                <a:ea typeface="Lantinghei SC Demibold" panose="02000000000000000000" pitchFamily="2" charset="-122"/>
              </a:rPr>
              <a:t>THANKS</a:t>
            </a:r>
            <a:endParaRPr kumimoji="1" lang="zh-CN" altLang="en-US" sz="5400" b="1" dirty="0">
              <a:latin typeface="Lantinghei SC Demibold" panose="02000000000000000000" pitchFamily="2" charset="-122"/>
              <a:ea typeface="Lantinghei SC Demibold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907931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6">
            <a:extLst>
              <a:ext uri="{FF2B5EF4-FFF2-40B4-BE49-F238E27FC236}">
                <a16:creationId xmlns:a16="http://schemas.microsoft.com/office/drawing/2014/main" id="{6E8BF556-EEE4-AB98-DFAB-6AB337E2C3B1}"/>
              </a:ext>
            </a:extLst>
          </p:cNvPr>
          <p:cNvSpPr txBox="1"/>
          <p:nvPr/>
        </p:nvSpPr>
        <p:spPr>
          <a:xfrm>
            <a:off x="7677254" y="1717790"/>
            <a:ext cx="603250" cy="453329"/>
          </a:xfrm>
          <a:prstGeom prst="rect">
            <a:avLst/>
          </a:prstGeom>
          <a:ln w="9512">
            <a:solidFill>
              <a:schemeClr val="tx1"/>
            </a:solidFill>
          </a:ln>
        </p:spPr>
        <p:txBody>
          <a:bodyPr vert="horz" wrap="square" lIns="0" tIns="37465" rIns="0" bIns="0" rtlCol="0">
            <a:spAutoFit/>
          </a:bodyPr>
          <a:lstStyle/>
          <a:p>
            <a:pPr marL="113665">
              <a:lnSpc>
                <a:spcPct val="100000"/>
              </a:lnSpc>
              <a:spcBef>
                <a:spcPts val="295"/>
              </a:spcBef>
            </a:pPr>
            <a:r>
              <a:rPr sz="2700" b="1" spc="-10" dirty="0">
                <a:latin typeface="Arial" panose="020B0604020202020204"/>
                <a:cs typeface="Arial" panose="020B0604020202020204"/>
              </a:rPr>
              <a:t>01</a:t>
            </a:r>
            <a:endParaRPr sz="2700" dirty="0">
              <a:latin typeface="Arial" panose="020B0604020202020204"/>
              <a:cs typeface="Arial" panose="020B0604020202020204"/>
            </a:endParaRPr>
          </a:p>
        </p:txBody>
      </p:sp>
      <p:sp>
        <p:nvSpPr>
          <p:cNvPr id="5" name="object 7">
            <a:extLst>
              <a:ext uri="{FF2B5EF4-FFF2-40B4-BE49-F238E27FC236}">
                <a16:creationId xmlns:a16="http://schemas.microsoft.com/office/drawing/2014/main" id="{A2B97FEE-84D2-A147-1EC6-AC77368E9B1B}"/>
              </a:ext>
            </a:extLst>
          </p:cNvPr>
          <p:cNvSpPr txBox="1"/>
          <p:nvPr/>
        </p:nvSpPr>
        <p:spPr>
          <a:xfrm>
            <a:off x="8596144" y="1812722"/>
            <a:ext cx="1922874" cy="289182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zh-CN" altLang="en-US" sz="18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四月营销节点</a:t>
            </a:r>
            <a:endParaRPr sz="18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6" name="object 8">
            <a:extLst>
              <a:ext uri="{FF2B5EF4-FFF2-40B4-BE49-F238E27FC236}">
                <a16:creationId xmlns:a16="http://schemas.microsoft.com/office/drawing/2014/main" id="{2D159E85-C228-D05F-0280-B6B735EE7A0F}"/>
              </a:ext>
            </a:extLst>
          </p:cNvPr>
          <p:cNvSpPr/>
          <p:nvPr/>
        </p:nvSpPr>
        <p:spPr>
          <a:xfrm>
            <a:off x="7677254" y="2627292"/>
            <a:ext cx="603250" cy="489584"/>
          </a:xfrm>
          <a:custGeom>
            <a:avLst/>
            <a:gdLst/>
            <a:ahLst/>
            <a:cxnLst/>
            <a:rect l="l" t="t" r="r" b="b"/>
            <a:pathLst>
              <a:path w="603250" h="489585">
                <a:moveTo>
                  <a:pt x="0" y="0"/>
                </a:moveTo>
                <a:lnTo>
                  <a:pt x="603039" y="0"/>
                </a:lnTo>
                <a:lnTo>
                  <a:pt x="603039" y="489514"/>
                </a:lnTo>
                <a:lnTo>
                  <a:pt x="0" y="489514"/>
                </a:lnTo>
                <a:lnTo>
                  <a:pt x="0" y="0"/>
                </a:lnTo>
                <a:close/>
              </a:path>
            </a:pathLst>
          </a:custGeom>
          <a:ln w="9512"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9">
            <a:extLst>
              <a:ext uri="{FF2B5EF4-FFF2-40B4-BE49-F238E27FC236}">
                <a16:creationId xmlns:a16="http://schemas.microsoft.com/office/drawing/2014/main" id="{2E0B2C06-F662-6D98-C41A-768267B19502}"/>
              </a:ext>
            </a:extLst>
          </p:cNvPr>
          <p:cNvSpPr txBox="1"/>
          <p:nvPr/>
        </p:nvSpPr>
        <p:spPr>
          <a:xfrm>
            <a:off x="7778340" y="2652552"/>
            <a:ext cx="456695" cy="436880"/>
          </a:xfrm>
          <a:prstGeom prst="rect">
            <a:avLst/>
          </a:prstGeom>
          <a:ln>
            <a:noFill/>
          </a:ln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700" b="1" spc="-675" dirty="0">
                <a:latin typeface="Arial" panose="020B0604020202020204"/>
                <a:cs typeface="Arial" panose="020B0604020202020204"/>
              </a:rPr>
              <a:t>0</a:t>
            </a:r>
            <a:r>
              <a:rPr lang="en-US" sz="2700" b="1" spc="-675" dirty="0">
                <a:latin typeface="Arial" panose="020B0604020202020204"/>
                <a:cs typeface="Arial" panose="020B0604020202020204"/>
              </a:rPr>
              <a:t>        </a:t>
            </a:r>
            <a:r>
              <a:rPr sz="2700" b="1" spc="-675" dirty="0">
                <a:latin typeface="Arial" panose="020B0604020202020204"/>
                <a:cs typeface="Arial" panose="020B0604020202020204"/>
              </a:rPr>
              <a:t>2</a:t>
            </a:r>
            <a:endParaRPr sz="2700" dirty="0">
              <a:latin typeface="Arial" panose="020B0604020202020204"/>
              <a:cs typeface="Arial" panose="020B0604020202020204"/>
            </a:endParaRPr>
          </a:p>
        </p:txBody>
      </p:sp>
      <p:sp>
        <p:nvSpPr>
          <p:cNvPr id="8" name="object 10">
            <a:extLst>
              <a:ext uri="{FF2B5EF4-FFF2-40B4-BE49-F238E27FC236}">
                <a16:creationId xmlns:a16="http://schemas.microsoft.com/office/drawing/2014/main" id="{50A7F2A6-A73A-0886-2CC7-1FD18A85F24A}"/>
              </a:ext>
            </a:extLst>
          </p:cNvPr>
          <p:cNvSpPr txBox="1"/>
          <p:nvPr/>
        </p:nvSpPr>
        <p:spPr>
          <a:xfrm>
            <a:off x="8596144" y="2715985"/>
            <a:ext cx="1733649" cy="289182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zh-CN" altLang="en-US" b="1" spc="-5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营销日历</a:t>
            </a:r>
            <a:endParaRPr sz="18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9" name="object 11">
            <a:extLst>
              <a:ext uri="{FF2B5EF4-FFF2-40B4-BE49-F238E27FC236}">
                <a16:creationId xmlns:a16="http://schemas.microsoft.com/office/drawing/2014/main" id="{8E201F44-33E1-6D20-43CF-E0F4C7C71D30}"/>
              </a:ext>
            </a:extLst>
          </p:cNvPr>
          <p:cNvSpPr txBox="1"/>
          <p:nvPr/>
        </p:nvSpPr>
        <p:spPr>
          <a:xfrm>
            <a:off x="7677254" y="3547884"/>
            <a:ext cx="603250" cy="453329"/>
          </a:xfrm>
          <a:prstGeom prst="rect">
            <a:avLst/>
          </a:prstGeom>
          <a:ln w="9512">
            <a:solidFill>
              <a:schemeClr val="tx1"/>
            </a:solidFill>
          </a:ln>
        </p:spPr>
        <p:txBody>
          <a:bodyPr vert="horz" wrap="square" lIns="0" tIns="37465" rIns="0" bIns="0" rtlCol="0">
            <a:spAutoFit/>
          </a:bodyPr>
          <a:lstStyle/>
          <a:p>
            <a:pPr marL="113665">
              <a:lnSpc>
                <a:spcPct val="100000"/>
              </a:lnSpc>
              <a:spcBef>
                <a:spcPts val="295"/>
              </a:spcBef>
            </a:pPr>
            <a:r>
              <a:rPr sz="2700" b="1" spc="-10" dirty="0">
                <a:latin typeface="Arial" panose="020B0604020202020204"/>
                <a:cs typeface="Arial" panose="020B0604020202020204"/>
              </a:rPr>
              <a:t>03</a:t>
            </a:r>
            <a:endParaRPr sz="2700">
              <a:latin typeface="Arial" panose="020B0604020202020204"/>
              <a:cs typeface="Arial" panose="020B0604020202020204"/>
            </a:endParaRPr>
          </a:p>
        </p:txBody>
      </p:sp>
      <p:sp>
        <p:nvSpPr>
          <p:cNvPr id="10" name="object 12">
            <a:extLst>
              <a:ext uri="{FF2B5EF4-FFF2-40B4-BE49-F238E27FC236}">
                <a16:creationId xmlns:a16="http://schemas.microsoft.com/office/drawing/2014/main" id="{C124083C-45DB-1D50-2B58-9971E29B147A}"/>
              </a:ext>
            </a:extLst>
          </p:cNvPr>
          <p:cNvSpPr txBox="1"/>
          <p:nvPr/>
        </p:nvSpPr>
        <p:spPr>
          <a:xfrm>
            <a:off x="8586084" y="3643107"/>
            <a:ext cx="1932934" cy="289182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zh-CN" altLang="en-US" sz="1800" b="1" spc="-5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四月活动排期</a:t>
            </a:r>
            <a:endParaRPr sz="18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1" name="object 11">
            <a:extLst>
              <a:ext uri="{FF2B5EF4-FFF2-40B4-BE49-F238E27FC236}">
                <a16:creationId xmlns:a16="http://schemas.microsoft.com/office/drawing/2014/main" id="{64437A6A-E1C4-4721-F3D2-ED7FB60DBD0F}"/>
              </a:ext>
            </a:extLst>
          </p:cNvPr>
          <p:cNvSpPr txBox="1"/>
          <p:nvPr/>
        </p:nvSpPr>
        <p:spPr>
          <a:xfrm>
            <a:off x="7687191" y="4364467"/>
            <a:ext cx="603250" cy="453329"/>
          </a:xfrm>
          <a:prstGeom prst="rect">
            <a:avLst/>
          </a:prstGeom>
          <a:ln w="9512">
            <a:solidFill>
              <a:schemeClr val="tx1"/>
            </a:solidFill>
          </a:ln>
        </p:spPr>
        <p:txBody>
          <a:bodyPr vert="horz" wrap="square" lIns="0" tIns="37465" rIns="0" bIns="0" rtlCol="0">
            <a:spAutoFit/>
          </a:bodyPr>
          <a:lstStyle/>
          <a:p>
            <a:pPr marL="113665">
              <a:lnSpc>
                <a:spcPct val="100000"/>
              </a:lnSpc>
              <a:spcBef>
                <a:spcPts val="295"/>
              </a:spcBef>
            </a:pPr>
            <a:r>
              <a:rPr sz="2700" b="1" spc="-10" dirty="0">
                <a:latin typeface="Arial" panose="020B0604020202020204"/>
                <a:cs typeface="Arial" panose="020B0604020202020204"/>
              </a:rPr>
              <a:t>0</a:t>
            </a:r>
            <a:r>
              <a:rPr lang="en-US" altLang="zh-CN" sz="2700" b="1" spc="-10" dirty="0">
                <a:latin typeface="Arial" panose="020B0604020202020204"/>
                <a:cs typeface="Arial" panose="020B0604020202020204"/>
              </a:rPr>
              <a:t>4</a:t>
            </a:r>
            <a:endParaRPr sz="2700" dirty="0">
              <a:latin typeface="Arial" panose="020B0604020202020204"/>
              <a:cs typeface="Arial" panose="020B0604020202020204"/>
            </a:endParaRPr>
          </a:p>
        </p:txBody>
      </p:sp>
      <p:sp>
        <p:nvSpPr>
          <p:cNvPr id="12" name="object 12">
            <a:extLst>
              <a:ext uri="{FF2B5EF4-FFF2-40B4-BE49-F238E27FC236}">
                <a16:creationId xmlns:a16="http://schemas.microsoft.com/office/drawing/2014/main" id="{23791E96-F610-6E3F-D7F9-4A3BA87EE6B6}"/>
              </a:ext>
            </a:extLst>
          </p:cNvPr>
          <p:cNvSpPr txBox="1"/>
          <p:nvPr/>
        </p:nvSpPr>
        <p:spPr>
          <a:xfrm>
            <a:off x="8596145" y="4459399"/>
            <a:ext cx="1809849" cy="289182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zh-CN" altLang="en-US" sz="1800" b="1" spc="-5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活动执行方案</a:t>
            </a:r>
            <a:endParaRPr sz="18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3" name="object 11">
            <a:extLst>
              <a:ext uri="{FF2B5EF4-FFF2-40B4-BE49-F238E27FC236}">
                <a16:creationId xmlns:a16="http://schemas.microsoft.com/office/drawing/2014/main" id="{852B2626-F513-AA6D-FBBB-628F3FD1C531}"/>
              </a:ext>
            </a:extLst>
          </p:cNvPr>
          <p:cNvSpPr txBox="1"/>
          <p:nvPr/>
        </p:nvSpPr>
        <p:spPr>
          <a:xfrm>
            <a:off x="7687191" y="5207018"/>
            <a:ext cx="603250" cy="453329"/>
          </a:xfrm>
          <a:prstGeom prst="rect">
            <a:avLst/>
          </a:prstGeom>
          <a:ln w="9512">
            <a:solidFill>
              <a:schemeClr val="tx1"/>
            </a:solidFill>
          </a:ln>
        </p:spPr>
        <p:txBody>
          <a:bodyPr vert="horz" wrap="square" lIns="0" tIns="37465" rIns="0" bIns="0" rtlCol="0">
            <a:spAutoFit/>
          </a:bodyPr>
          <a:lstStyle/>
          <a:p>
            <a:pPr marL="113665">
              <a:lnSpc>
                <a:spcPct val="100000"/>
              </a:lnSpc>
              <a:spcBef>
                <a:spcPts val="295"/>
              </a:spcBef>
            </a:pPr>
            <a:r>
              <a:rPr sz="2700" b="1" spc="-10" dirty="0">
                <a:latin typeface="Arial" panose="020B0604020202020204"/>
                <a:cs typeface="Arial" panose="020B0604020202020204"/>
              </a:rPr>
              <a:t>0</a:t>
            </a:r>
            <a:r>
              <a:rPr lang="en-US" altLang="zh-CN" sz="2700" b="1" spc="-10" dirty="0">
                <a:latin typeface="Arial" panose="020B0604020202020204"/>
                <a:cs typeface="Arial" panose="020B0604020202020204"/>
              </a:rPr>
              <a:t>5</a:t>
            </a:r>
            <a:endParaRPr sz="2700" dirty="0">
              <a:latin typeface="Arial" panose="020B0604020202020204"/>
              <a:cs typeface="Arial" panose="020B0604020202020204"/>
            </a:endParaRPr>
          </a:p>
        </p:txBody>
      </p:sp>
      <p:sp>
        <p:nvSpPr>
          <p:cNvPr id="14" name="object 12">
            <a:extLst>
              <a:ext uri="{FF2B5EF4-FFF2-40B4-BE49-F238E27FC236}">
                <a16:creationId xmlns:a16="http://schemas.microsoft.com/office/drawing/2014/main" id="{514EC4DA-C68C-EFB5-7990-57481E671666}"/>
              </a:ext>
            </a:extLst>
          </p:cNvPr>
          <p:cNvSpPr txBox="1"/>
          <p:nvPr/>
        </p:nvSpPr>
        <p:spPr>
          <a:xfrm>
            <a:off x="8596145" y="5301950"/>
            <a:ext cx="1809849" cy="289182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zh-CN" altLang="en-US" sz="1800" b="1" spc="-5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活动总预算</a:t>
            </a:r>
            <a:endParaRPr sz="18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5" name="object 5">
            <a:extLst>
              <a:ext uri="{FF2B5EF4-FFF2-40B4-BE49-F238E27FC236}">
                <a16:creationId xmlns:a16="http://schemas.microsoft.com/office/drawing/2014/main" id="{3162499C-EB06-AA0E-3E06-2CDB452C19CA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7637220" y="299250"/>
            <a:ext cx="2881798" cy="590033"/>
          </a:xfrm>
          <a:prstGeom prst="rect">
            <a:avLst/>
          </a:prstGeom>
          <a:solidFill>
            <a:srgbClr val="CFDDEA"/>
          </a:solidFill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sz="2400" b="1" dirty="0">
                <a:latin typeface="+mn-lt"/>
                <a:ea typeface="+mn-ea"/>
                <a:cs typeface="+mn-cs"/>
              </a:rPr>
              <a:t>目 录 / CONTENTS</a:t>
            </a:r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id="{2D595F9A-7346-DB58-0E1C-B3FF425F6865}"/>
              </a:ext>
            </a:extLst>
          </p:cNvPr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114300" y="14288"/>
            <a:ext cx="4243388" cy="6387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15755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76">
            <a:extLst>
              <a:ext uri="{FF2B5EF4-FFF2-40B4-BE49-F238E27FC236}">
                <a16:creationId xmlns:a16="http://schemas.microsoft.com/office/drawing/2014/main" id="{93A88E8B-CBF5-4F4B-35CB-18D7E478FC8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43001" y="3026915"/>
            <a:ext cx="9849678" cy="18722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81621" tIns="40811" rIns="81621" bIns="40811">
            <a:noAutofit/>
          </a:bodyPr>
          <a:lstStyle/>
          <a:p>
            <a:pPr algn="just">
              <a:lnSpc>
                <a:spcPct val="200000"/>
              </a:lnSpc>
            </a:pPr>
            <a:r>
              <a:rPr lang="en-US" altLang="zh-CN" sz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4</a:t>
            </a:r>
            <a:r>
              <a:rPr lang="zh-CN" altLang="en-US" sz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月，盛和湾上文华项目主要围绕售楼处开放节点进行活动铺排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。针对学校，</a:t>
            </a:r>
            <a:r>
              <a:rPr lang="zh-CN" altLang="en-US" sz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通过市集活动吸引学生及家长注意，同时输出项目信息。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4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月底启动认筹之前，邀请各线经纪人前往售楼处进行经纪人进行踩盘活动，目的在于让经纪人充分了解项目信息，实行开盘前的集中带看。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algn="just">
              <a:lnSpc>
                <a:spcPct val="200000"/>
              </a:lnSpc>
            </a:pP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针对乡镇及厂企客户，区别于以往及竞品项目的乡镇巡演，拟在重点拆迁户所在乡镇，通过网格员邀请关键人前往乡镇酒店进行巡演活动，通过厂企关键人邀请厂企负责人及重点客户参加。现场客户享用美食的时候进行项目推介，同时利用抽奖、问答有礼等环节烘托氛围，加强项目信息输出。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just">
              <a:lnSpc>
                <a:spcPct val="200000"/>
              </a:lnSpc>
            </a:pP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774BF494-4FC8-8936-01F2-7D4E8B55274B}"/>
              </a:ext>
            </a:extLst>
          </p:cNvPr>
          <p:cNvSpPr/>
          <p:nvPr/>
        </p:nvSpPr>
        <p:spPr>
          <a:xfrm>
            <a:off x="2212160" y="1203688"/>
            <a:ext cx="7389040" cy="14954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3200" b="1" dirty="0">
                <a:solidFill>
                  <a:srgbClr val="B8141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四月芳菲   美好文华</a:t>
            </a:r>
            <a:endParaRPr lang="en-US" altLang="zh-CN" sz="3200" b="1" dirty="0">
              <a:solidFill>
                <a:srgbClr val="B8141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200000"/>
              </a:lnSpc>
            </a:pPr>
            <a:r>
              <a:rPr lang="en-US" altLang="zh-CN" sz="1400" dirty="0">
                <a:solidFill>
                  <a:srgbClr val="B8141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en-US" altLang="zh-CN" sz="1600" b="1" dirty="0">
                <a:solidFill>
                  <a:srgbClr val="B8141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——</a:t>
            </a:r>
            <a:r>
              <a:rPr lang="zh-CN" altLang="en-US" sz="1600" b="1" dirty="0">
                <a:solidFill>
                  <a:srgbClr val="B8141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湾上文华</a:t>
            </a:r>
            <a:r>
              <a:rPr lang="zh-CN" altLang="en-US" sz="1600" b="1" dirty="0">
                <a:solidFill>
                  <a:srgbClr val="B8141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项目</a:t>
            </a:r>
            <a:r>
              <a:rPr lang="en-US" altLang="zh-CN" sz="1600" b="1" dirty="0">
                <a:solidFill>
                  <a:srgbClr val="B8141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4</a:t>
            </a:r>
            <a:r>
              <a:rPr lang="zh-CN" altLang="en-US" sz="1600" b="1" dirty="0">
                <a:solidFill>
                  <a:srgbClr val="B8141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月月度营销活动</a:t>
            </a:r>
            <a:r>
              <a:rPr lang="en-US" altLang="zh-CN" sz="1600" dirty="0">
                <a:solidFill>
                  <a:srgbClr val="B8141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en-US" altLang="zh-CN" sz="1600" dirty="0">
                <a:solidFill>
                  <a:srgbClr val="B8141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                     </a:t>
            </a:r>
            <a:endParaRPr lang="zh-CN" altLang="en-US" sz="1600" dirty="0">
              <a:solidFill>
                <a:srgbClr val="B8141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4D5A02B-BB93-3142-8F2E-8357910673F3}"/>
              </a:ext>
            </a:extLst>
          </p:cNvPr>
          <p:cNvSpPr txBox="1"/>
          <p:nvPr/>
        </p:nvSpPr>
        <p:spPr>
          <a:xfrm>
            <a:off x="643062" y="460216"/>
            <a:ext cx="1800200" cy="400110"/>
          </a:xfrm>
          <a:prstGeom prst="rect">
            <a:avLst/>
          </a:prstGeom>
          <a:solidFill>
            <a:srgbClr val="C00102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en-US" sz="2000" b="1" i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</a:t>
            </a:r>
            <a:r>
              <a:rPr lang="zh-CN" altLang="en-US" sz="2000" b="1" i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月营销节点</a:t>
            </a:r>
          </a:p>
        </p:txBody>
      </p:sp>
    </p:spTree>
    <p:extLst>
      <p:ext uri="{BB962C8B-B14F-4D97-AF65-F5344CB8AC3E}">
        <p14:creationId xmlns:p14="http://schemas.microsoft.com/office/powerpoint/2010/main" val="3467359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4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004BEDA-9B2D-16D1-B4CC-6806EA3E838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85610" y="1053163"/>
            <a:ext cx="6000750" cy="4558656"/>
          </a:xfrm>
          <a:prstGeom prst="rect">
            <a:avLst/>
          </a:prstGeom>
        </p:spPr>
      </p:pic>
      <p:sp>
        <p:nvSpPr>
          <p:cNvPr id="4" name="太阳形 6">
            <a:extLst>
              <a:ext uri="{FF2B5EF4-FFF2-40B4-BE49-F238E27FC236}">
                <a16:creationId xmlns:a16="http://schemas.microsoft.com/office/drawing/2014/main" id="{9B94CFB0-3BCD-5E1D-EAED-DDF70D224962}"/>
              </a:ext>
            </a:extLst>
          </p:cNvPr>
          <p:cNvSpPr/>
          <p:nvPr/>
        </p:nvSpPr>
        <p:spPr>
          <a:xfrm>
            <a:off x="705640" y="1907118"/>
            <a:ext cx="204449" cy="196218"/>
          </a:xfrm>
          <a:prstGeom prst="sun">
            <a:avLst/>
          </a:prstGeom>
          <a:solidFill>
            <a:srgbClr val="C0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2800" dirty="0">
              <a:latin typeface="LANTINGHEI SC DEMIBOLD" panose="02000000000000000000" pitchFamily="2" charset="-122"/>
              <a:ea typeface="LANTINGHEI SC DEMIBOLD" panose="02000000000000000000" pitchFamily="2" charset="-122"/>
            </a:endParaRPr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4B49DDBD-11F7-F835-EB2E-6304BE3F5B54}"/>
              </a:ext>
            </a:extLst>
          </p:cNvPr>
          <p:cNvSpPr/>
          <p:nvPr/>
        </p:nvSpPr>
        <p:spPr>
          <a:xfrm>
            <a:off x="705640" y="2394640"/>
            <a:ext cx="202341" cy="20608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2800">
              <a:latin typeface="LANTINGHEI SC DEMIBOLD" panose="02000000000000000000" pitchFamily="2" charset="-122"/>
              <a:ea typeface="LANTINGHEI SC DEMIBOLD" panose="02000000000000000000" pitchFamily="2" charset="-122"/>
            </a:endParaRPr>
          </a:p>
        </p:txBody>
      </p:sp>
      <p:sp>
        <p:nvSpPr>
          <p:cNvPr id="6" name="星形: 五角 6">
            <a:extLst>
              <a:ext uri="{FF2B5EF4-FFF2-40B4-BE49-F238E27FC236}">
                <a16:creationId xmlns:a16="http://schemas.microsoft.com/office/drawing/2014/main" id="{4BB41FF8-758C-1F55-6E4F-B651E413764D}"/>
              </a:ext>
            </a:extLst>
          </p:cNvPr>
          <p:cNvSpPr/>
          <p:nvPr/>
        </p:nvSpPr>
        <p:spPr>
          <a:xfrm>
            <a:off x="672688" y="2870681"/>
            <a:ext cx="268247" cy="261610"/>
          </a:xfrm>
          <a:prstGeom prst="star5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2800">
              <a:latin typeface="LANTINGHEI SC DEMIBOLD" panose="02000000000000000000" pitchFamily="2" charset="-122"/>
              <a:ea typeface="LANTINGHEI SC DEMIBOLD" panose="02000000000000000000" pitchFamily="2" charset="-122"/>
            </a:endParaRPr>
          </a:p>
        </p:txBody>
      </p:sp>
      <p:sp>
        <p:nvSpPr>
          <p:cNvPr id="7" name="文本框 7">
            <a:extLst>
              <a:ext uri="{FF2B5EF4-FFF2-40B4-BE49-F238E27FC236}">
                <a16:creationId xmlns:a16="http://schemas.microsoft.com/office/drawing/2014/main" id="{19937ECF-6A21-A33A-3FE7-C459E656ABBE}"/>
              </a:ext>
            </a:extLst>
          </p:cNvPr>
          <p:cNvSpPr txBox="1"/>
          <p:nvPr/>
        </p:nvSpPr>
        <p:spPr>
          <a:xfrm>
            <a:off x="1108796" y="1876369"/>
            <a:ext cx="1393771" cy="31547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600" dirty="0">
                <a:latin typeface="LANTINGHEI SC DEMIBOLD" panose="02000000000000000000" pitchFamily="2" charset="-122"/>
                <a:ea typeface="LANTINGHEI SC DEMIBOLD" panose="02000000000000000000" pitchFamily="2" charset="-122"/>
              </a:rPr>
              <a:t>主要节日</a:t>
            </a:r>
          </a:p>
        </p:txBody>
      </p:sp>
      <p:sp>
        <p:nvSpPr>
          <p:cNvPr id="8" name="文本框 11">
            <a:extLst>
              <a:ext uri="{FF2B5EF4-FFF2-40B4-BE49-F238E27FC236}">
                <a16:creationId xmlns:a16="http://schemas.microsoft.com/office/drawing/2014/main" id="{5551DA97-FE40-A7F8-AD62-4BFBCA3EAF36}"/>
              </a:ext>
            </a:extLst>
          </p:cNvPr>
          <p:cNvSpPr txBox="1"/>
          <p:nvPr/>
        </p:nvSpPr>
        <p:spPr>
          <a:xfrm>
            <a:off x="1094494" y="2366879"/>
            <a:ext cx="124308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latin typeface="LANTINGHEI SC DEMIBOLD" panose="02000000000000000000" pitchFamily="2" charset="-122"/>
                <a:ea typeface="LANTINGHEI SC DEMIBOLD" panose="02000000000000000000" pitchFamily="2" charset="-122"/>
              </a:rPr>
              <a:t>营销活动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8A25D09-20EE-4EAE-E8A3-157B08B18587}"/>
              </a:ext>
            </a:extLst>
          </p:cNvPr>
          <p:cNvSpPr txBox="1"/>
          <p:nvPr/>
        </p:nvSpPr>
        <p:spPr>
          <a:xfrm>
            <a:off x="1094495" y="2884273"/>
            <a:ext cx="119369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latin typeface="LANTINGHEI SC DEMIBOLD" panose="02000000000000000000" pitchFamily="2" charset="-122"/>
                <a:ea typeface="LANTINGHEI SC DEMIBOLD" panose="02000000000000000000" pitchFamily="2" charset="-122"/>
              </a:rPr>
              <a:t>重大活动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49D6D67C-7E69-53CE-8CE4-9A58C22BD3A2}"/>
              </a:ext>
            </a:extLst>
          </p:cNvPr>
          <p:cNvSpPr txBox="1"/>
          <p:nvPr/>
        </p:nvSpPr>
        <p:spPr>
          <a:xfrm>
            <a:off x="601296" y="3626682"/>
            <a:ext cx="4192083" cy="10141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说明：      为节日型活动，需要出借势稿及安排节日活动；      为周末人气型活动及主要节点活动；      为重要活动，如开盘等销售活动、大型品牌落地活动等。</a:t>
            </a:r>
          </a:p>
        </p:txBody>
      </p:sp>
      <p:sp>
        <p:nvSpPr>
          <p:cNvPr id="16" name="太阳形 6">
            <a:extLst>
              <a:ext uri="{FF2B5EF4-FFF2-40B4-BE49-F238E27FC236}">
                <a16:creationId xmlns:a16="http://schemas.microsoft.com/office/drawing/2014/main" id="{079439DB-FA56-6429-7996-898705334E0F}"/>
              </a:ext>
            </a:extLst>
          </p:cNvPr>
          <p:cNvSpPr/>
          <p:nvPr/>
        </p:nvSpPr>
        <p:spPr>
          <a:xfrm>
            <a:off x="1058119" y="3763027"/>
            <a:ext cx="204449" cy="196218"/>
          </a:xfrm>
          <a:prstGeom prst="sun">
            <a:avLst/>
          </a:prstGeom>
          <a:solidFill>
            <a:srgbClr val="C0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2800" dirty="0">
              <a:latin typeface="LANTINGHEI SC DEMIBOLD" panose="02000000000000000000" pitchFamily="2" charset="-122"/>
              <a:ea typeface="LANTINGHEI SC DEMIBOLD" panose="02000000000000000000" pitchFamily="2" charset="-122"/>
            </a:endParaRPr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id="{9821E697-42A3-6E5B-B207-848A805B6983}"/>
              </a:ext>
            </a:extLst>
          </p:cNvPr>
          <p:cNvSpPr/>
          <p:nvPr/>
        </p:nvSpPr>
        <p:spPr>
          <a:xfrm>
            <a:off x="4119698" y="3763027"/>
            <a:ext cx="182789" cy="19621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2800">
              <a:latin typeface="LANTINGHEI SC DEMIBOLD" panose="02000000000000000000" pitchFamily="2" charset="-122"/>
              <a:ea typeface="LANTINGHEI SC DEMIBOLD" panose="02000000000000000000" pitchFamily="2" charset="-122"/>
            </a:endParaRPr>
          </a:p>
        </p:txBody>
      </p:sp>
      <p:sp>
        <p:nvSpPr>
          <p:cNvPr id="18" name="星形: 五角 6">
            <a:extLst>
              <a:ext uri="{FF2B5EF4-FFF2-40B4-BE49-F238E27FC236}">
                <a16:creationId xmlns:a16="http://schemas.microsoft.com/office/drawing/2014/main" id="{45C4AB98-E9CB-7289-DC00-169157ADCB9A}"/>
              </a:ext>
            </a:extLst>
          </p:cNvPr>
          <p:cNvSpPr/>
          <p:nvPr/>
        </p:nvSpPr>
        <p:spPr>
          <a:xfrm>
            <a:off x="2538441" y="4036952"/>
            <a:ext cx="246889" cy="261610"/>
          </a:xfrm>
          <a:prstGeom prst="star5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2000">
              <a:latin typeface="LANTINGHEI SC DEMIBOLD" panose="02000000000000000000" pitchFamily="2" charset="-122"/>
              <a:ea typeface="LANTINGHEI SC DEMIBOLD" panose="02000000000000000000" pitchFamily="2" charset="-122"/>
            </a:endParaRPr>
          </a:p>
        </p:txBody>
      </p:sp>
      <p:sp>
        <p:nvSpPr>
          <p:cNvPr id="19" name="太阳形 6">
            <a:extLst>
              <a:ext uri="{FF2B5EF4-FFF2-40B4-BE49-F238E27FC236}">
                <a16:creationId xmlns:a16="http://schemas.microsoft.com/office/drawing/2014/main" id="{A46A93CF-4FC2-BFDF-7C88-0C5099FA071E}"/>
              </a:ext>
            </a:extLst>
          </p:cNvPr>
          <p:cNvSpPr/>
          <p:nvPr/>
        </p:nvSpPr>
        <p:spPr>
          <a:xfrm>
            <a:off x="9029196" y="4370717"/>
            <a:ext cx="346958" cy="273809"/>
          </a:xfrm>
          <a:prstGeom prst="sun">
            <a:avLst/>
          </a:prstGeom>
          <a:solidFill>
            <a:srgbClr val="C0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2800" dirty="0">
              <a:latin typeface="LANTINGHEI SC DEMIBOLD" panose="02000000000000000000" pitchFamily="2" charset="-122"/>
              <a:ea typeface="LANTINGHEI SC DEMIBOLD" panose="02000000000000000000" pitchFamily="2" charset="-122"/>
            </a:endParaRP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F00C2181-C589-CE32-67A3-E090CBF035C5}"/>
              </a:ext>
            </a:extLst>
          </p:cNvPr>
          <p:cNvGrpSpPr/>
          <p:nvPr/>
        </p:nvGrpSpPr>
        <p:grpSpPr>
          <a:xfrm>
            <a:off x="516573" y="374900"/>
            <a:ext cx="2816797" cy="577915"/>
            <a:chOff x="516573" y="471150"/>
            <a:chExt cx="2816797" cy="577915"/>
          </a:xfrm>
        </p:grpSpPr>
        <p:sp>
          <p:nvSpPr>
            <p:cNvPr id="23" name="矩形 22">
              <a:extLst>
                <a:ext uri="{FF2B5EF4-FFF2-40B4-BE49-F238E27FC236}">
                  <a16:creationId xmlns:a16="http://schemas.microsoft.com/office/drawing/2014/main" id="{50AE7793-63A0-09C1-BD9A-052E6D394742}"/>
                </a:ext>
              </a:extLst>
            </p:cNvPr>
            <p:cNvSpPr/>
            <p:nvPr/>
          </p:nvSpPr>
          <p:spPr>
            <a:xfrm>
              <a:off x="516573" y="548640"/>
              <a:ext cx="2816797" cy="500425"/>
            </a:xfrm>
            <a:prstGeom prst="rect">
              <a:avLst/>
            </a:prstGeom>
            <a:noFill/>
            <a:ln w="2857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C00000"/>
                </a:solidFill>
              </a:endParaRPr>
            </a:p>
          </p:txBody>
        </p:sp>
        <p:sp>
          <p:nvSpPr>
            <p:cNvPr id="24" name="矩形 23">
              <a:extLst>
                <a:ext uri="{FF2B5EF4-FFF2-40B4-BE49-F238E27FC236}">
                  <a16:creationId xmlns:a16="http://schemas.microsoft.com/office/drawing/2014/main" id="{81992F72-00E4-70FA-BD0C-9AB6A63BB42D}"/>
                </a:ext>
              </a:extLst>
            </p:cNvPr>
            <p:cNvSpPr/>
            <p:nvPr/>
          </p:nvSpPr>
          <p:spPr>
            <a:xfrm>
              <a:off x="516574" y="471150"/>
              <a:ext cx="2816796" cy="577915"/>
            </a:xfrm>
            <a:prstGeom prst="rect">
              <a:avLst/>
            </a:prstGeom>
            <a:ln w="28575">
              <a:noFill/>
            </a:ln>
          </p:spPr>
          <p:txBody>
            <a:bodyPr wrap="square">
              <a:spAutoFit/>
            </a:bodyPr>
            <a:lstStyle/>
            <a:p>
              <a:pPr algn="dist">
                <a:lnSpc>
                  <a:spcPct val="150000"/>
                </a:lnSpc>
              </a:pPr>
              <a:r>
                <a:rPr lang="zh-CN" altLang="en-US" sz="2384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四月营销公关日历</a:t>
              </a:r>
            </a:p>
          </p:txBody>
        </p:sp>
      </p:grpSp>
      <p:sp>
        <p:nvSpPr>
          <p:cNvPr id="13" name="太阳形 6">
            <a:extLst>
              <a:ext uri="{FF2B5EF4-FFF2-40B4-BE49-F238E27FC236}">
                <a16:creationId xmlns:a16="http://schemas.microsoft.com/office/drawing/2014/main" id="{273236EE-E0BC-394F-BBED-C71C055F37F5}"/>
              </a:ext>
            </a:extLst>
          </p:cNvPr>
          <p:cNvSpPr/>
          <p:nvPr/>
        </p:nvSpPr>
        <p:spPr>
          <a:xfrm>
            <a:off x="9624608" y="4363387"/>
            <a:ext cx="346958" cy="273809"/>
          </a:xfrm>
          <a:prstGeom prst="sun">
            <a:avLst/>
          </a:prstGeom>
          <a:solidFill>
            <a:srgbClr val="C0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2800" dirty="0">
              <a:latin typeface="LANTINGHEI SC DEMIBOLD" panose="02000000000000000000" pitchFamily="2" charset="-122"/>
              <a:ea typeface="LANTINGHEI SC DEMIBOLD" panose="02000000000000000000" pitchFamily="2" charset="-122"/>
            </a:endParaRPr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id="{C5F1C84C-4217-218F-2AC5-18DDA6D706C6}"/>
              </a:ext>
            </a:extLst>
          </p:cNvPr>
          <p:cNvSpPr/>
          <p:nvPr/>
        </p:nvSpPr>
        <p:spPr>
          <a:xfrm>
            <a:off x="8405022" y="3796424"/>
            <a:ext cx="442140" cy="37133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LANTINGHEI SC DEMIBOLD" panose="02000000000000000000" pitchFamily="2" charset="-122"/>
              <a:ea typeface="LANTINGHEI SC DEMIBOLD" panose="02000000000000000000" pitchFamily="2" charset="-122"/>
            </a:endParaRPr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id="{5AC7F667-D0F0-006C-608D-10D92BFEAA42}"/>
              </a:ext>
            </a:extLst>
          </p:cNvPr>
          <p:cNvSpPr/>
          <p:nvPr/>
        </p:nvSpPr>
        <p:spPr>
          <a:xfrm>
            <a:off x="8405022" y="4332788"/>
            <a:ext cx="442140" cy="37133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LANTINGHEI SC DEMIBOLD" panose="02000000000000000000" pitchFamily="2" charset="-122"/>
              <a:ea typeface="LANTINGHEI SC DEMIBOLD" panose="02000000000000000000" pitchFamily="2" charset="-122"/>
            </a:endParaRPr>
          </a:p>
        </p:txBody>
      </p:sp>
      <p:sp>
        <p:nvSpPr>
          <p:cNvPr id="26" name="太阳形 6">
            <a:extLst>
              <a:ext uri="{FF2B5EF4-FFF2-40B4-BE49-F238E27FC236}">
                <a16:creationId xmlns:a16="http://schemas.microsoft.com/office/drawing/2014/main" id="{295ABFC4-787C-FEFD-58EF-81C4ED37A439}"/>
              </a:ext>
            </a:extLst>
          </p:cNvPr>
          <p:cNvSpPr/>
          <p:nvPr/>
        </p:nvSpPr>
        <p:spPr>
          <a:xfrm>
            <a:off x="6059457" y="4925362"/>
            <a:ext cx="346958" cy="273809"/>
          </a:xfrm>
          <a:prstGeom prst="sun">
            <a:avLst/>
          </a:prstGeom>
          <a:solidFill>
            <a:srgbClr val="C0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2800" dirty="0">
              <a:latin typeface="LANTINGHEI SC DEMIBOLD" panose="02000000000000000000" pitchFamily="2" charset="-122"/>
              <a:ea typeface="LANTINGHEI SC DEMIBOLD" panose="02000000000000000000" pitchFamily="2" charset="-122"/>
            </a:endParaRPr>
          </a:p>
        </p:txBody>
      </p:sp>
      <p:sp>
        <p:nvSpPr>
          <p:cNvPr id="27" name="太阳形 6">
            <a:extLst>
              <a:ext uri="{FF2B5EF4-FFF2-40B4-BE49-F238E27FC236}">
                <a16:creationId xmlns:a16="http://schemas.microsoft.com/office/drawing/2014/main" id="{66C1D616-1EA8-3667-FF9E-37B668011F31}"/>
              </a:ext>
            </a:extLst>
          </p:cNvPr>
          <p:cNvSpPr/>
          <p:nvPr/>
        </p:nvSpPr>
        <p:spPr>
          <a:xfrm>
            <a:off x="7308599" y="4925362"/>
            <a:ext cx="346958" cy="273809"/>
          </a:xfrm>
          <a:prstGeom prst="sun">
            <a:avLst/>
          </a:prstGeom>
          <a:solidFill>
            <a:srgbClr val="C0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2800" dirty="0">
              <a:latin typeface="LANTINGHEI SC DEMIBOLD" panose="02000000000000000000" pitchFamily="2" charset="-122"/>
              <a:ea typeface="LANTINGHEI SC DEMIBOLD" panose="02000000000000000000" pitchFamily="2" charset="-122"/>
            </a:endParaRPr>
          </a:p>
        </p:txBody>
      </p:sp>
      <p:sp>
        <p:nvSpPr>
          <p:cNvPr id="28" name="太阳形 6">
            <a:extLst>
              <a:ext uri="{FF2B5EF4-FFF2-40B4-BE49-F238E27FC236}">
                <a16:creationId xmlns:a16="http://schemas.microsoft.com/office/drawing/2014/main" id="{7962BAD8-C320-198A-340C-AECF2F264C1F}"/>
              </a:ext>
            </a:extLst>
          </p:cNvPr>
          <p:cNvSpPr/>
          <p:nvPr/>
        </p:nvSpPr>
        <p:spPr>
          <a:xfrm>
            <a:off x="6689345" y="4925362"/>
            <a:ext cx="346958" cy="273809"/>
          </a:xfrm>
          <a:prstGeom prst="sun">
            <a:avLst/>
          </a:prstGeom>
          <a:solidFill>
            <a:srgbClr val="C0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2800" dirty="0">
              <a:latin typeface="LANTINGHEI SC DEMIBOLD" panose="02000000000000000000" pitchFamily="2" charset="-122"/>
              <a:ea typeface="LANTINGHEI SC DEMIBOLD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151378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表格 11">
            <a:extLst>
              <a:ext uri="{FF2B5EF4-FFF2-40B4-BE49-F238E27FC236}">
                <a16:creationId xmlns:a16="http://schemas.microsoft.com/office/drawing/2014/main" id="{D5EC9A41-02A7-DE29-8EA8-BE67DB76234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1798612"/>
              </p:ext>
            </p:extLst>
          </p:nvPr>
        </p:nvGraphicFramePr>
        <p:xfrm>
          <a:off x="285750" y="1282147"/>
          <a:ext cx="11682032" cy="443525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14738">
                  <a:extLst>
                    <a:ext uri="{9D8B030D-6E8A-4147-A177-3AD203B41FA5}">
                      <a16:colId xmlns:a16="http://schemas.microsoft.com/office/drawing/2014/main" val="137839022"/>
                    </a:ext>
                  </a:extLst>
                </a:gridCol>
                <a:gridCol w="366479">
                  <a:extLst>
                    <a:ext uri="{9D8B030D-6E8A-4147-A177-3AD203B41FA5}">
                      <a16:colId xmlns:a16="http://schemas.microsoft.com/office/drawing/2014/main" val="2720489349"/>
                    </a:ext>
                  </a:extLst>
                </a:gridCol>
                <a:gridCol w="366479">
                  <a:extLst>
                    <a:ext uri="{9D8B030D-6E8A-4147-A177-3AD203B41FA5}">
                      <a16:colId xmlns:a16="http://schemas.microsoft.com/office/drawing/2014/main" val="3017879400"/>
                    </a:ext>
                  </a:extLst>
                </a:gridCol>
                <a:gridCol w="366479">
                  <a:extLst>
                    <a:ext uri="{9D8B030D-6E8A-4147-A177-3AD203B41FA5}">
                      <a16:colId xmlns:a16="http://schemas.microsoft.com/office/drawing/2014/main" val="1662734556"/>
                    </a:ext>
                  </a:extLst>
                </a:gridCol>
                <a:gridCol w="366479">
                  <a:extLst>
                    <a:ext uri="{9D8B030D-6E8A-4147-A177-3AD203B41FA5}">
                      <a16:colId xmlns:a16="http://schemas.microsoft.com/office/drawing/2014/main" val="3170082669"/>
                    </a:ext>
                  </a:extLst>
                </a:gridCol>
                <a:gridCol w="366479">
                  <a:extLst>
                    <a:ext uri="{9D8B030D-6E8A-4147-A177-3AD203B41FA5}">
                      <a16:colId xmlns:a16="http://schemas.microsoft.com/office/drawing/2014/main" val="1076226097"/>
                    </a:ext>
                  </a:extLst>
                </a:gridCol>
                <a:gridCol w="366479">
                  <a:extLst>
                    <a:ext uri="{9D8B030D-6E8A-4147-A177-3AD203B41FA5}">
                      <a16:colId xmlns:a16="http://schemas.microsoft.com/office/drawing/2014/main" val="3709248406"/>
                    </a:ext>
                  </a:extLst>
                </a:gridCol>
                <a:gridCol w="366480">
                  <a:extLst>
                    <a:ext uri="{9D8B030D-6E8A-4147-A177-3AD203B41FA5}">
                      <a16:colId xmlns:a16="http://schemas.microsoft.com/office/drawing/2014/main" val="1566663552"/>
                    </a:ext>
                  </a:extLst>
                </a:gridCol>
                <a:gridCol w="366479">
                  <a:extLst>
                    <a:ext uri="{9D8B030D-6E8A-4147-A177-3AD203B41FA5}">
                      <a16:colId xmlns:a16="http://schemas.microsoft.com/office/drawing/2014/main" val="2622109396"/>
                    </a:ext>
                  </a:extLst>
                </a:gridCol>
                <a:gridCol w="366480">
                  <a:extLst>
                    <a:ext uri="{9D8B030D-6E8A-4147-A177-3AD203B41FA5}">
                      <a16:colId xmlns:a16="http://schemas.microsoft.com/office/drawing/2014/main" val="4013857288"/>
                    </a:ext>
                  </a:extLst>
                </a:gridCol>
                <a:gridCol w="366479">
                  <a:extLst>
                    <a:ext uri="{9D8B030D-6E8A-4147-A177-3AD203B41FA5}">
                      <a16:colId xmlns:a16="http://schemas.microsoft.com/office/drawing/2014/main" val="2991584494"/>
                    </a:ext>
                  </a:extLst>
                </a:gridCol>
                <a:gridCol w="366480">
                  <a:extLst>
                    <a:ext uri="{9D8B030D-6E8A-4147-A177-3AD203B41FA5}">
                      <a16:colId xmlns:a16="http://schemas.microsoft.com/office/drawing/2014/main" val="2080342085"/>
                    </a:ext>
                  </a:extLst>
                </a:gridCol>
                <a:gridCol w="387601">
                  <a:extLst>
                    <a:ext uri="{9D8B030D-6E8A-4147-A177-3AD203B41FA5}">
                      <a16:colId xmlns:a16="http://schemas.microsoft.com/office/drawing/2014/main" val="3140874894"/>
                    </a:ext>
                  </a:extLst>
                </a:gridCol>
                <a:gridCol w="366479">
                  <a:extLst>
                    <a:ext uri="{9D8B030D-6E8A-4147-A177-3AD203B41FA5}">
                      <a16:colId xmlns:a16="http://schemas.microsoft.com/office/drawing/2014/main" val="1941200070"/>
                    </a:ext>
                  </a:extLst>
                </a:gridCol>
                <a:gridCol w="373162">
                  <a:extLst>
                    <a:ext uri="{9D8B030D-6E8A-4147-A177-3AD203B41FA5}">
                      <a16:colId xmlns:a16="http://schemas.microsoft.com/office/drawing/2014/main" val="3651767916"/>
                    </a:ext>
                  </a:extLst>
                </a:gridCol>
                <a:gridCol w="366479">
                  <a:extLst>
                    <a:ext uri="{9D8B030D-6E8A-4147-A177-3AD203B41FA5}">
                      <a16:colId xmlns:a16="http://schemas.microsoft.com/office/drawing/2014/main" val="2810957251"/>
                    </a:ext>
                  </a:extLst>
                </a:gridCol>
                <a:gridCol w="366479">
                  <a:extLst>
                    <a:ext uri="{9D8B030D-6E8A-4147-A177-3AD203B41FA5}">
                      <a16:colId xmlns:a16="http://schemas.microsoft.com/office/drawing/2014/main" val="2688069454"/>
                    </a:ext>
                  </a:extLst>
                </a:gridCol>
                <a:gridCol w="366479">
                  <a:extLst>
                    <a:ext uri="{9D8B030D-6E8A-4147-A177-3AD203B41FA5}">
                      <a16:colId xmlns:a16="http://schemas.microsoft.com/office/drawing/2014/main" val="3297863694"/>
                    </a:ext>
                  </a:extLst>
                </a:gridCol>
                <a:gridCol w="366482">
                  <a:extLst>
                    <a:ext uri="{9D8B030D-6E8A-4147-A177-3AD203B41FA5}">
                      <a16:colId xmlns:a16="http://schemas.microsoft.com/office/drawing/2014/main" val="1521603658"/>
                    </a:ext>
                  </a:extLst>
                </a:gridCol>
                <a:gridCol w="366479">
                  <a:extLst>
                    <a:ext uri="{9D8B030D-6E8A-4147-A177-3AD203B41FA5}">
                      <a16:colId xmlns:a16="http://schemas.microsoft.com/office/drawing/2014/main" val="2763592817"/>
                    </a:ext>
                  </a:extLst>
                </a:gridCol>
                <a:gridCol w="366479">
                  <a:extLst>
                    <a:ext uri="{9D8B030D-6E8A-4147-A177-3AD203B41FA5}">
                      <a16:colId xmlns:a16="http://schemas.microsoft.com/office/drawing/2014/main" val="2630554595"/>
                    </a:ext>
                  </a:extLst>
                </a:gridCol>
                <a:gridCol w="366480">
                  <a:extLst>
                    <a:ext uri="{9D8B030D-6E8A-4147-A177-3AD203B41FA5}">
                      <a16:colId xmlns:a16="http://schemas.microsoft.com/office/drawing/2014/main" val="3437687003"/>
                    </a:ext>
                  </a:extLst>
                </a:gridCol>
                <a:gridCol w="366480">
                  <a:extLst>
                    <a:ext uri="{9D8B030D-6E8A-4147-A177-3AD203B41FA5}">
                      <a16:colId xmlns:a16="http://schemas.microsoft.com/office/drawing/2014/main" val="47314445"/>
                    </a:ext>
                  </a:extLst>
                </a:gridCol>
                <a:gridCol w="366479">
                  <a:extLst>
                    <a:ext uri="{9D8B030D-6E8A-4147-A177-3AD203B41FA5}">
                      <a16:colId xmlns:a16="http://schemas.microsoft.com/office/drawing/2014/main" val="376964809"/>
                    </a:ext>
                  </a:extLst>
                </a:gridCol>
                <a:gridCol w="411588">
                  <a:extLst>
                    <a:ext uri="{9D8B030D-6E8A-4147-A177-3AD203B41FA5}">
                      <a16:colId xmlns:a16="http://schemas.microsoft.com/office/drawing/2014/main" val="1872133140"/>
                    </a:ext>
                  </a:extLst>
                </a:gridCol>
                <a:gridCol w="366480">
                  <a:extLst>
                    <a:ext uri="{9D8B030D-6E8A-4147-A177-3AD203B41FA5}">
                      <a16:colId xmlns:a16="http://schemas.microsoft.com/office/drawing/2014/main" val="444038370"/>
                    </a:ext>
                  </a:extLst>
                </a:gridCol>
                <a:gridCol w="366480">
                  <a:extLst>
                    <a:ext uri="{9D8B030D-6E8A-4147-A177-3AD203B41FA5}">
                      <a16:colId xmlns:a16="http://schemas.microsoft.com/office/drawing/2014/main" val="326140121"/>
                    </a:ext>
                  </a:extLst>
                </a:gridCol>
                <a:gridCol w="366479">
                  <a:extLst>
                    <a:ext uri="{9D8B030D-6E8A-4147-A177-3AD203B41FA5}">
                      <a16:colId xmlns:a16="http://schemas.microsoft.com/office/drawing/2014/main" val="3983993173"/>
                    </a:ext>
                  </a:extLst>
                </a:gridCol>
                <a:gridCol w="366479">
                  <a:extLst>
                    <a:ext uri="{9D8B030D-6E8A-4147-A177-3AD203B41FA5}">
                      <a16:colId xmlns:a16="http://schemas.microsoft.com/office/drawing/2014/main" val="3405693513"/>
                    </a:ext>
                  </a:extLst>
                </a:gridCol>
                <a:gridCol w="366479">
                  <a:extLst>
                    <a:ext uri="{9D8B030D-6E8A-4147-A177-3AD203B41FA5}">
                      <a16:colId xmlns:a16="http://schemas.microsoft.com/office/drawing/2014/main" val="3121640313"/>
                    </a:ext>
                  </a:extLst>
                </a:gridCol>
                <a:gridCol w="366479">
                  <a:extLst>
                    <a:ext uri="{9D8B030D-6E8A-4147-A177-3AD203B41FA5}">
                      <a16:colId xmlns:a16="http://schemas.microsoft.com/office/drawing/2014/main" val="2231661105"/>
                    </a:ext>
                  </a:extLst>
                </a:gridCol>
              </a:tblGrid>
              <a:tr h="509800"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时间</a:t>
                      </a:r>
                      <a:endParaRPr lang="zh-CN" altLang="en-US" sz="900" b="1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715" marR="5715" marT="571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第一周</a:t>
                      </a:r>
                      <a:endParaRPr lang="zh-CN" alt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715" marR="5715" marT="571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rtl="0" fontAlgn="ctr"/>
                      <a:endParaRPr lang="zh-CN" alt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715" marR="5715" marT="571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7"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第二周</a:t>
                      </a:r>
                      <a:endParaRPr lang="zh-CN" alt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715" marR="5715" marT="571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rtl="0" fontAlgn="ctr"/>
                      <a:endParaRPr lang="zh-CN" alt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715" marR="5715" marT="571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rtl="0" fontAlgn="ctr"/>
                      <a:endParaRPr lang="zh-CN" alt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715" marR="5715" marT="571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第二周</a:t>
                      </a:r>
                      <a:endParaRPr lang="zh-CN" alt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715" marR="5715" marT="571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L="5715" marR="5715" marT="571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L="5715" marR="5715" marT="571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7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第三周</a:t>
                      </a:r>
                      <a:endParaRPr kumimoji="0" lang="zh-CN" altLang="en-US" sz="9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5715" marR="5715" marT="571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9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5715" marR="5715" marT="571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L="5715" marR="5715" marT="571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rtl="0" fontAlgn="ctr"/>
                      <a:endParaRPr lang="zh-CN" alt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715" marR="5715" marT="571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rtl="0" fontAlgn="ctr"/>
                      <a:endParaRPr lang="zh-CN" alt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715" marR="5715" marT="571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rtl="0" fontAlgn="ctr"/>
                      <a:endParaRPr lang="zh-CN" alt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715" marR="5715" marT="571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rtl="0" fontAlgn="ctr"/>
                      <a:endParaRPr lang="zh-CN" alt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715" marR="5715" marT="571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7"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第四周</a:t>
                      </a:r>
                      <a:endParaRPr lang="zh-CN" alt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715" marR="5715" marT="571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rtl="0" fontAlgn="ctr"/>
                      <a:endParaRPr lang="zh-CN" alt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715" marR="5715" marT="571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rtl="0" fontAlgn="ctr"/>
                      <a:endParaRPr lang="zh-CN" alt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715" marR="5715" marT="571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第四周</a:t>
                      </a:r>
                      <a:endParaRPr lang="zh-CN" alt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715" marR="5715" marT="571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rtl="0" fontAlgn="ctr"/>
                      <a:endParaRPr lang="zh-CN" alt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715" marR="5715" marT="571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rtl="0" fontAlgn="ctr"/>
                      <a:endParaRPr lang="zh-CN" alt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715" marR="5715" marT="571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rtl="0" fontAlgn="ctr"/>
                      <a:endParaRPr lang="zh-CN" alt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715" marR="5715" marT="571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7"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第五周</a:t>
                      </a:r>
                      <a:endParaRPr lang="zh-CN" alt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715" marR="5715" marT="571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rtl="0" fontAlgn="ctr"/>
                      <a:endParaRPr lang="zh-CN" altLang="en-US" sz="900" b="1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715" marR="5715" marT="571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rtl="0" fontAlgn="ctr"/>
                      <a:endParaRPr lang="zh-CN" alt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715" marR="5715" marT="571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第五周</a:t>
                      </a:r>
                      <a:endParaRPr lang="zh-CN" alt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715" marR="5715" marT="571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rtl="0" fontAlgn="ctr"/>
                      <a:endParaRPr lang="zh-CN" alt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715" marR="5715" marT="571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rtl="0" fontAlgn="ctr"/>
                      <a:endParaRPr lang="zh-CN" alt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715" marR="5715" marT="571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rtl="0" fontAlgn="ctr"/>
                      <a:endParaRPr lang="zh-CN" alt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715" marR="5715" marT="571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70583793"/>
                  </a:ext>
                </a:extLst>
              </a:tr>
              <a:tr h="50980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endParaRPr lang="en-US" altLang="zh-CN" sz="900" b="1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715" marR="5715" marT="571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</a:t>
                      </a:r>
                      <a:endParaRPr lang="en-US" altLang="zh-CN" sz="900" b="1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715" marR="5715" marT="571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</a:t>
                      </a:r>
                      <a:endParaRPr lang="en-US" altLang="zh-CN" sz="900" b="1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715" marR="5715" marT="571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</a:t>
                      </a:r>
                      <a:endParaRPr lang="en-US" altLang="zh-CN" sz="900" b="1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715" marR="5715" marT="571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</a:t>
                      </a:r>
                      <a:endParaRPr lang="en-US" altLang="zh-CN" sz="900" b="1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715" marR="5715" marT="571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</a:t>
                      </a:r>
                      <a:endParaRPr lang="en-US" altLang="zh-CN" sz="900" b="1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715" marR="5715" marT="571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</a:t>
                      </a:r>
                      <a:endParaRPr lang="en-US" altLang="zh-CN" sz="900" b="1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715" marR="5715" marT="571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</a:t>
                      </a:r>
                      <a:endParaRPr lang="en-US" altLang="zh-CN" sz="900" b="1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715" marR="5715" marT="571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</a:t>
                      </a:r>
                      <a:endParaRPr lang="en-US" altLang="zh-CN" sz="900" b="1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715" marR="5715" marT="571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</a:t>
                      </a:r>
                      <a:endParaRPr lang="en-US" altLang="zh-CN" sz="900" b="1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715" marR="5715" marT="571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11</a:t>
                      </a:r>
                      <a:endParaRPr lang="en-US" altLang="zh-CN" sz="900" b="1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715" marR="5715" marT="571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12</a:t>
                      </a:r>
                      <a:endParaRPr lang="en-US" altLang="zh-CN" sz="900" b="1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715" marR="5715" marT="571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13</a:t>
                      </a:r>
                      <a:endParaRPr lang="en-US" altLang="zh-CN" sz="900" b="1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715" marR="5715" marT="571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14</a:t>
                      </a:r>
                      <a:endParaRPr lang="en-US" altLang="zh-CN" sz="900" b="1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715" marR="5715" marT="571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15</a:t>
                      </a:r>
                      <a:endParaRPr lang="en-US" altLang="zh-CN" sz="900" b="1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715" marR="5715" marT="571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16</a:t>
                      </a:r>
                      <a:endParaRPr lang="en-US" altLang="zh-CN" sz="900" b="1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715" marR="5715" marT="571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17</a:t>
                      </a:r>
                      <a:endParaRPr lang="en-US" altLang="zh-CN" sz="900" b="1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715" marR="5715" marT="571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18</a:t>
                      </a:r>
                      <a:endParaRPr lang="en-US" altLang="zh-CN" sz="900" b="1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715" marR="5715" marT="571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19</a:t>
                      </a:r>
                      <a:endParaRPr lang="en-US" altLang="zh-CN" sz="900" b="1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715" marR="5715" marT="571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</a:t>
                      </a:r>
                      <a:endParaRPr lang="en-US" altLang="zh-CN" sz="900" b="1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715" marR="5715" marT="571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21</a:t>
                      </a:r>
                      <a:endParaRPr lang="en-US" altLang="zh-CN" sz="900" b="1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715" marR="5715" marT="571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22</a:t>
                      </a:r>
                      <a:endParaRPr lang="en-US" altLang="zh-CN" sz="900" b="1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715" marR="5715" marT="571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23</a:t>
                      </a:r>
                      <a:endParaRPr lang="en-US" altLang="zh-CN" sz="900" b="1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715" marR="5715" marT="571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24</a:t>
                      </a:r>
                      <a:endParaRPr lang="en-US" altLang="zh-CN" sz="900" b="1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715" marR="5715" marT="571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25</a:t>
                      </a:r>
                      <a:endParaRPr lang="en-US" altLang="zh-CN" sz="900" b="1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715" marR="5715" marT="571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26</a:t>
                      </a:r>
                      <a:endParaRPr lang="en-US" altLang="zh-CN" sz="900" b="1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715" marR="5715" marT="571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27</a:t>
                      </a:r>
                      <a:endParaRPr lang="en-US" altLang="zh-CN" sz="900" b="1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715" marR="5715" marT="571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00" b="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28</a:t>
                      </a:r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715" marR="5715" marT="571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29</a:t>
                      </a:r>
                    </a:p>
                  </a:txBody>
                  <a:tcPr marL="5715" marR="5715" marT="571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30</a:t>
                      </a:r>
                    </a:p>
                  </a:txBody>
                  <a:tcPr marL="5715" marR="5715" marT="571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4285400"/>
                  </a:ext>
                </a:extLst>
              </a:tr>
              <a:tr h="509800"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100" b="1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月度主题</a:t>
                      </a:r>
                      <a:endParaRPr lang="zh-CN" alt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715" marR="5715" marT="571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DEA"/>
                    </a:solidFill>
                  </a:tcPr>
                </a:tc>
                <a:tc gridSpan="28"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400" b="1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四月芳菲   美好文华   </a:t>
                      </a:r>
                      <a:endParaRPr lang="zh-CN" altLang="en-US" sz="1400" b="1" i="0" u="none" strike="noStrike" dirty="0">
                        <a:solidFill>
                          <a:srgbClr val="B8141B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715" marR="5715" marT="571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DE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zh-CN" altLang="en-US" sz="1400" b="1" i="0" u="none" strike="noStrike" dirty="0">
                        <a:solidFill>
                          <a:srgbClr val="B8141B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715" marR="5715" marT="571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DE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zh-CN" altLang="en-US" sz="1400" b="1" i="0" u="none" strike="noStrike" dirty="0">
                        <a:solidFill>
                          <a:srgbClr val="B8141B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715" marR="5715" marT="571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D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0055780"/>
                  </a:ext>
                </a:extLst>
              </a:tr>
              <a:tr h="781693"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人气活动</a:t>
                      </a:r>
                      <a:endParaRPr lang="zh-CN" altLang="en-US" sz="900" b="1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715" marR="5715" marT="571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900" b="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715" marR="5715" marT="571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715" marR="5715" marT="571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715" marR="5715" marT="571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715" marR="5715" marT="571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715" marR="5715" marT="571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100" b="0" u="none" strike="noStrike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715" marR="5715" marT="571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b="0" dirty="0"/>
                    </a:p>
                  </a:txBody>
                  <a:tcPr marL="5715" marR="5715" marT="571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900" b="0" dirty="0"/>
                    </a:p>
                  </a:txBody>
                  <a:tcPr marL="5715" marR="5715" marT="571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b="0" dirty="0"/>
                    </a:p>
                  </a:txBody>
                  <a:tcPr marL="5715" marR="5715" marT="571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L="5715" marR="5715" marT="571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L="5715" marR="5715" marT="571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715" marR="5715" marT="571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100" b="1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5715" marR="5715" marT="571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715" marR="5715" marT="571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715" marR="5715" marT="571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715" marR="5715" marT="571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715" marR="5715" marT="571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715" marR="5715" marT="571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715" marR="5715" marT="571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715" marR="5715" marT="571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文华市集</a:t>
                      </a:r>
                    </a:p>
                  </a:txBody>
                  <a:tcPr marL="5715" marR="5715" marT="571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715" marR="5715" marT="571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715" marR="5715" marT="571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715" marR="5715" marT="571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715" marR="5715" marT="571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715" marR="5715" marT="571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715" marR="5715" marT="571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文华市集</a:t>
                      </a:r>
                    </a:p>
                  </a:txBody>
                  <a:tcPr marL="5715" marR="5715" marT="571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000" b="0" kern="120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五一</a:t>
                      </a:r>
                      <a:r>
                        <a:rPr lang="en-US" altLang="zh-CN" sz="1000" b="0" kern="120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FUN</a:t>
                      </a:r>
                      <a:r>
                        <a:rPr lang="zh-CN" altLang="en-US" sz="1000" b="0" kern="120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肆玩</a:t>
                      </a:r>
                    </a:p>
                  </a:txBody>
                  <a:tcPr marL="5715" marR="5715" marT="571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000" b="0" kern="120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五一</a:t>
                      </a:r>
                      <a:r>
                        <a:rPr lang="en-US" altLang="zh-CN" sz="1000" b="0" kern="120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FUN</a:t>
                      </a:r>
                      <a:r>
                        <a:rPr lang="zh-CN" altLang="en-US" sz="1000" b="0" kern="120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肆玩</a:t>
                      </a:r>
                    </a:p>
                  </a:txBody>
                  <a:tcPr marL="5715" marR="5715" marT="571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49471888"/>
                  </a:ext>
                </a:extLst>
              </a:tr>
              <a:tr h="832673"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节点活动</a:t>
                      </a:r>
                      <a:endParaRPr lang="zh-CN" alt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715" marR="5715" marT="571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1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715" marR="5715" marT="571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1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715" marR="5715" marT="571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1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715" marR="5715" marT="571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1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715" marR="5715" marT="571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1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715" marR="5715" marT="571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1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715" marR="5715" marT="571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1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715" marR="5715" marT="571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715" marR="5715" marT="571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715" marR="5715" marT="571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715" marR="5715" marT="571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715" marR="5715" marT="571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zh-CN" altLang="en-US" sz="900" b="1" i="0" u="none" strike="noStrike" dirty="0">
                        <a:solidFill>
                          <a:srgbClr val="C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715" marR="5715" marT="571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100" b="1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5715" marR="5715" marT="571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715" marR="5715" marT="571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715" marR="5715" marT="571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715" marR="5715" marT="571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1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715" marR="5715" marT="571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1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715" marR="5715" marT="571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1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715" marR="5715" marT="571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1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715" marR="5715" marT="571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715" marR="5715" marT="571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1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715" marR="5715" marT="571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1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715" marR="5715" marT="571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715" marR="5715" marT="571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715" marR="5715" marT="571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1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715" marR="5715" marT="571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1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715" marR="5715" marT="571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715" marR="5715" marT="571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示范区开放</a:t>
                      </a:r>
                    </a:p>
                  </a:txBody>
                  <a:tcPr marL="5715" marR="5715" marT="571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715" marR="5715" marT="571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1176100"/>
                  </a:ext>
                </a:extLst>
              </a:tr>
              <a:tr h="781693"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乡镇活动</a:t>
                      </a:r>
                      <a:endParaRPr lang="zh-CN" alt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715" marR="5715" marT="571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0">
                  <a:txBody>
                    <a:bodyPr/>
                    <a:lstStyle/>
                    <a:p>
                      <a:pPr algn="ctr" fontAlgn="ctr"/>
                      <a:r>
                        <a:rPr lang="zh-CN" altLang="en-US" sz="12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每周六乡镇巡演、户外广告车、长期墙体广告</a:t>
                      </a:r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715" marR="5715" marT="571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zh-CN" altLang="en-US" sz="1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1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715" marR="5715" marT="571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zh-CN" altLang="en-US" sz="1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1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715" marR="5715" marT="571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zh-CN" altLang="en-US" sz="16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715" marR="5715" marT="571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zh-CN" altLang="en-US" sz="16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715" marR="5715" marT="571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zh-CN" altLang="en-US" sz="1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1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715" marR="5715" marT="571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zh-CN" altLang="en-US" sz="16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715" marR="5715" marT="571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zh-CN" altLang="en-US" sz="11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乡镇巡演　</a:t>
                      </a:r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715" marR="5715" marT="571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zh-CN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715" marR="5715" marT="571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zh-CN" altLang="en-US" sz="16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715" marR="5715" marT="571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zh-CN" altLang="en-US" sz="1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1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715" marR="5715" marT="571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zh-CN" altLang="en-US" sz="16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715" marR="5715" marT="571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zh-CN" altLang="en-US" sz="1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1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715" marR="5715" marT="571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zh-CN" altLang="en-US" sz="1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1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715" marR="5715" marT="571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05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乡镇巡演　　</a:t>
                      </a:r>
                      <a:endParaRPr lang="zh-CN" alt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715" marR="5715" marT="571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zh-CN" altLang="en-US" sz="16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715" marR="5715" marT="571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rtl="0" fontAlgn="ctr"/>
                      <a:endParaRPr lang="zh-CN" altLang="en-US" sz="900" b="1" i="0" u="none" strike="noStrike" dirty="0">
                        <a:solidFill>
                          <a:srgbClr val="C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715" marR="5715" marT="571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zh-CN" altLang="en-US" sz="1100" b="1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+mn-ea"/>
                      </a:endParaRPr>
                    </a:p>
                  </a:txBody>
                  <a:tcPr marL="5715" marR="5715" marT="571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L="5715" marR="5715" marT="571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rtl="0" fontAlgn="ctr"/>
                      <a:endParaRPr lang="zh-CN" altLang="en-US" sz="900" b="1" i="0" u="none" strike="noStrike" dirty="0">
                        <a:solidFill>
                          <a:srgbClr val="C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715" marR="5715" marT="571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rtl="0" fontAlgn="ctr"/>
                      <a:endParaRPr lang="zh-CN" altLang="en-US" sz="900" b="1" i="0" u="none" strike="noStrike" dirty="0">
                        <a:solidFill>
                          <a:srgbClr val="C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715" marR="5715" marT="571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05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乡镇巡演　</a:t>
                      </a:r>
                      <a:endParaRPr lang="zh-CN" alt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715" marR="5715" marT="571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rtl="0" fontAlgn="ctr"/>
                      <a:endParaRPr lang="zh-CN" altLang="en-US" sz="900" b="1" i="0" u="none" strike="noStrike" dirty="0">
                        <a:solidFill>
                          <a:srgbClr val="C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715" marR="5715" marT="571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rtl="0" fontAlgn="ctr"/>
                      <a:endParaRPr lang="zh-CN" altLang="en-US" sz="900" b="1" i="0" u="none" strike="noStrike" dirty="0">
                        <a:solidFill>
                          <a:srgbClr val="C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715" marR="5715" marT="571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L="5715" marR="5715" marT="571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zh-CN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715" marR="5715" marT="571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zh-CN" altLang="en-US" sz="16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715" marR="5715" marT="571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zh-CN" altLang="en-US" sz="16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715" marR="5715" marT="571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0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乡镇巡演　</a:t>
                      </a:r>
                      <a:endParaRPr lang="zh-CN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715" marR="5715" marT="571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zh-CN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715" marR="5715" marT="571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61996693"/>
                  </a:ext>
                </a:extLst>
              </a:tr>
              <a:tr h="509800"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圈层活动</a:t>
                      </a:r>
                      <a:endParaRPr lang="zh-CN" altLang="en-US" sz="900" b="1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715" marR="5715" marT="571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0"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100" b="1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以企业拜访为主要形式，配以餐桌营销致敬城市精英等活动</a:t>
                      </a:r>
                      <a:endParaRPr lang="zh-CN" alt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715" marR="5715" marT="571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C1A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pPr algn="ctr" rtl="0" fontAlgn="ctr"/>
                      <a:endParaRPr lang="zh-CN" alt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715" marR="5715" marT="571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C1A5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rtl="0" fontAlgn="ctr"/>
                      <a:endParaRPr lang="zh-CN" alt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715" marR="5715" marT="571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C1A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17525888"/>
                  </a:ext>
                </a:extLst>
              </a:tr>
            </a:tbl>
          </a:graphicData>
        </a:graphic>
      </p:graphicFrame>
      <p:sp>
        <p:nvSpPr>
          <p:cNvPr id="15" name="文本框 14">
            <a:extLst>
              <a:ext uri="{FF2B5EF4-FFF2-40B4-BE49-F238E27FC236}">
                <a16:creationId xmlns:a16="http://schemas.microsoft.com/office/drawing/2014/main" id="{C7A5C52D-29D7-C172-6694-04D521A73FD4}"/>
              </a:ext>
            </a:extLst>
          </p:cNvPr>
          <p:cNvSpPr txBox="1"/>
          <p:nvPr/>
        </p:nvSpPr>
        <p:spPr>
          <a:xfrm>
            <a:off x="643062" y="460216"/>
            <a:ext cx="1800200" cy="400110"/>
          </a:xfrm>
          <a:prstGeom prst="rect">
            <a:avLst/>
          </a:prstGeom>
          <a:solidFill>
            <a:srgbClr val="C00102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</a:t>
            </a:r>
            <a:r>
              <a:rPr lang="zh-CN" altLang="en-US" sz="2000" b="1" i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月活动排期</a:t>
            </a:r>
          </a:p>
        </p:txBody>
      </p:sp>
    </p:spTree>
    <p:extLst>
      <p:ext uri="{BB962C8B-B14F-4D97-AF65-F5344CB8AC3E}">
        <p14:creationId xmlns:p14="http://schemas.microsoft.com/office/powerpoint/2010/main" val="19309081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8">
            <a:extLst>
              <a:ext uri="{FF2B5EF4-FFF2-40B4-BE49-F238E27FC236}">
                <a16:creationId xmlns:a16="http://schemas.microsoft.com/office/drawing/2014/main" id="{FF895DA6-F375-3085-2060-29D5F1D22C9C}"/>
              </a:ext>
            </a:extLst>
          </p:cNvPr>
          <p:cNvSpPr txBox="1"/>
          <p:nvPr/>
        </p:nvSpPr>
        <p:spPr>
          <a:xfrm>
            <a:off x="587435" y="2214429"/>
            <a:ext cx="4626669" cy="38878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252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活动形式：</a:t>
            </a:r>
            <a:r>
              <a:rPr lang="zh-CN" altLang="en-US" sz="1252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在通州湾实验小学和幼儿园学生放学时间段，利用房车资源及现有业务员车辆，包装布置成市集摊位，吸引孩子目光，家长转发项目价值长拉页即可免费获取玩具或其他礼品，利用家长朋友圈发散项目信息。</a:t>
            </a:r>
            <a:endParaRPr lang="en-US" altLang="zh-CN" sz="1252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>
              <a:lnSpc>
                <a:spcPct val="200000"/>
              </a:lnSpc>
            </a:pPr>
            <a:r>
              <a:rPr lang="zh-CN" altLang="en-US" sz="1252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活动时间：</a:t>
            </a:r>
            <a:r>
              <a:rPr lang="en-US" altLang="zh-CN" sz="1252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</a:t>
            </a:r>
            <a:r>
              <a:rPr lang="zh-CN" altLang="en-US" sz="1252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月</a:t>
            </a:r>
            <a:r>
              <a:rPr lang="en-US" altLang="zh-CN" sz="1252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21</a:t>
            </a:r>
            <a:r>
              <a:rPr lang="zh-CN" altLang="en-US" sz="1252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日、</a:t>
            </a:r>
            <a:r>
              <a:rPr lang="en-US" altLang="zh-CN" sz="1252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</a:t>
            </a:r>
            <a:r>
              <a:rPr lang="zh-CN" altLang="en-US" sz="1252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月</a:t>
            </a:r>
            <a:r>
              <a:rPr lang="en-US" altLang="zh-CN" sz="1252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28</a:t>
            </a:r>
            <a:r>
              <a:rPr lang="zh-CN" altLang="en-US" sz="1252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日</a:t>
            </a:r>
          </a:p>
          <a:p>
            <a:pPr>
              <a:lnSpc>
                <a:spcPct val="200000"/>
              </a:lnSpc>
            </a:pPr>
            <a:r>
              <a:rPr lang="zh-CN" altLang="en-US" sz="1252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活动地点：</a:t>
            </a:r>
            <a:r>
              <a:rPr lang="zh-CN" altLang="en-US" sz="1252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通州湾实验小学及幼儿园对面（项目部门口）</a:t>
            </a:r>
            <a:endParaRPr lang="en-US" altLang="zh-CN" sz="1252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1252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活动物料：</a:t>
            </a:r>
            <a:r>
              <a:rPr lang="zh-CN" altLang="en-US" sz="1252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房车、摊位市集物料等</a:t>
            </a:r>
            <a:endParaRPr lang="en-US" altLang="zh-CN" sz="1252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1252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活动要求：</a:t>
            </a:r>
            <a:r>
              <a:rPr lang="en-US" altLang="zh-CN" sz="1252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</a:t>
            </a:r>
            <a:r>
              <a:rPr lang="zh-CN" altLang="en-US" sz="1252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、提前做好前宣刷屏稿</a:t>
            </a:r>
          </a:p>
          <a:p>
            <a:pPr>
              <a:lnSpc>
                <a:spcPct val="200000"/>
              </a:lnSpc>
            </a:pPr>
            <a:r>
              <a:rPr lang="en-US" altLang="zh-CN" sz="1252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          2</a:t>
            </a:r>
            <a:r>
              <a:rPr lang="zh-CN" altLang="en-US" sz="1252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、提前进行活动物料准备</a:t>
            </a:r>
            <a:endParaRPr lang="en-US" altLang="zh-CN" sz="1252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>
              <a:lnSpc>
                <a:spcPct val="200000"/>
              </a:lnSpc>
            </a:pPr>
            <a:r>
              <a:rPr lang="en-US" altLang="zh-CN" sz="1252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          3</a:t>
            </a:r>
            <a:r>
              <a:rPr lang="zh-CN" altLang="en-US" sz="1252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、做好活动后宣工作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4FA6EE58-2240-6231-145B-CC70C73709EC}"/>
              </a:ext>
            </a:extLst>
          </p:cNvPr>
          <p:cNvSpPr/>
          <p:nvPr/>
        </p:nvSpPr>
        <p:spPr>
          <a:xfrm>
            <a:off x="555409" y="1572075"/>
            <a:ext cx="2715808" cy="57791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384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文华市集  </a:t>
            </a:r>
            <a:r>
              <a:rPr lang="en-US" altLang="zh-CN" sz="2384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C</a:t>
            </a:r>
            <a:r>
              <a:rPr lang="zh-CN" altLang="en-US" sz="2384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位出道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058F257C-B528-EB87-053C-C39C4F25DEC4}"/>
              </a:ext>
            </a:extLst>
          </p:cNvPr>
          <p:cNvSpPr/>
          <p:nvPr/>
        </p:nvSpPr>
        <p:spPr>
          <a:xfrm>
            <a:off x="516572" y="1265367"/>
            <a:ext cx="857927" cy="2940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311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活动主题</a:t>
            </a:r>
            <a:endParaRPr lang="zh-CN" altLang="en-US" sz="1311" dirty="0"/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F33863A2-CC02-4821-F499-AE3E2480EA24}"/>
              </a:ext>
            </a:extLst>
          </p:cNvPr>
          <p:cNvGrpSpPr/>
          <p:nvPr/>
        </p:nvGrpSpPr>
        <p:grpSpPr>
          <a:xfrm>
            <a:off x="516573" y="374900"/>
            <a:ext cx="2816797" cy="577915"/>
            <a:chOff x="516573" y="471150"/>
            <a:chExt cx="2816797" cy="577915"/>
          </a:xfrm>
        </p:grpSpPr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ABCBEE5A-6FB1-BC77-498D-6E9C748F052C}"/>
                </a:ext>
              </a:extLst>
            </p:cNvPr>
            <p:cNvSpPr/>
            <p:nvPr/>
          </p:nvSpPr>
          <p:spPr>
            <a:xfrm>
              <a:off x="516573" y="548640"/>
              <a:ext cx="2816797" cy="500425"/>
            </a:xfrm>
            <a:prstGeom prst="rect">
              <a:avLst/>
            </a:prstGeom>
            <a:noFill/>
            <a:ln w="2857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C00000"/>
                </a:solidFill>
              </a:endParaRPr>
            </a:p>
          </p:txBody>
        </p:sp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FCD18E45-2702-F96F-538D-F9C0DD2A90D2}"/>
                </a:ext>
              </a:extLst>
            </p:cNvPr>
            <p:cNvSpPr/>
            <p:nvPr/>
          </p:nvSpPr>
          <p:spPr>
            <a:xfrm>
              <a:off x="895149" y="471150"/>
              <a:ext cx="2079058" cy="577915"/>
            </a:xfrm>
            <a:prstGeom prst="rect">
              <a:avLst/>
            </a:prstGeom>
            <a:ln w="28575">
              <a:noFill/>
            </a:ln>
          </p:spPr>
          <p:txBody>
            <a:bodyPr wrap="square">
              <a:spAutoFit/>
            </a:bodyPr>
            <a:lstStyle/>
            <a:p>
              <a:pPr algn="dist">
                <a:lnSpc>
                  <a:spcPct val="150000"/>
                </a:lnSpc>
              </a:pPr>
              <a:r>
                <a:rPr lang="zh-CN" altLang="en-US" sz="2384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人气类活动</a:t>
              </a: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05A68335-929A-E02F-B92F-F735F91F6154}"/>
              </a:ext>
            </a:extLst>
          </p:cNvPr>
          <p:cNvGrpSpPr/>
          <p:nvPr/>
        </p:nvGrpSpPr>
        <p:grpSpPr>
          <a:xfrm>
            <a:off x="6096000" y="835000"/>
            <a:ext cx="4895850" cy="1734451"/>
            <a:chOff x="5515810" y="1262642"/>
            <a:chExt cx="6552365" cy="2552700"/>
          </a:xfrm>
        </p:grpSpPr>
        <p:pic>
          <p:nvPicPr>
            <p:cNvPr id="4" name="图片 3">
              <a:extLst>
                <a:ext uri="{FF2B5EF4-FFF2-40B4-BE49-F238E27FC236}">
                  <a16:creationId xmlns:a16="http://schemas.microsoft.com/office/drawing/2014/main" id="{51AD4E71-0184-3C5C-07F1-C7551F82798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21247"/>
            <a:stretch/>
          </p:blipFill>
          <p:spPr>
            <a:xfrm>
              <a:off x="5515810" y="1265367"/>
              <a:ext cx="2676525" cy="2549975"/>
            </a:xfrm>
            <a:prstGeom prst="rect">
              <a:avLst/>
            </a:prstGeom>
          </p:spPr>
        </p:pic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7273D140-BEF1-F69E-6608-45600E5700C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237629" y="1262642"/>
              <a:ext cx="3830546" cy="2552700"/>
            </a:xfrm>
            <a:prstGeom prst="rect">
              <a:avLst/>
            </a:prstGeom>
          </p:spPr>
        </p:pic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455ACC29-BF38-C309-6DBC-7098B727F192}"/>
              </a:ext>
            </a:extLst>
          </p:cNvPr>
          <p:cNvGrpSpPr/>
          <p:nvPr/>
        </p:nvGrpSpPr>
        <p:grpSpPr>
          <a:xfrm>
            <a:off x="6096000" y="2632213"/>
            <a:ext cx="4895850" cy="3061545"/>
            <a:chOff x="6257925" y="3005880"/>
            <a:chExt cx="4034361" cy="2666491"/>
          </a:xfrm>
        </p:grpSpPr>
        <p:pic>
          <p:nvPicPr>
            <p:cNvPr id="21" name="图片 20">
              <a:extLst>
                <a:ext uri="{FF2B5EF4-FFF2-40B4-BE49-F238E27FC236}">
                  <a16:creationId xmlns:a16="http://schemas.microsoft.com/office/drawing/2014/main" id="{460598F0-F592-284F-9BF1-CDC39263AC3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257925" y="3005880"/>
              <a:ext cx="1999868" cy="2666491"/>
            </a:xfrm>
            <a:prstGeom prst="rect">
              <a:avLst/>
            </a:prstGeom>
          </p:spPr>
        </p:pic>
        <p:pic>
          <p:nvPicPr>
            <p:cNvPr id="23" name="图片 22">
              <a:extLst>
                <a:ext uri="{FF2B5EF4-FFF2-40B4-BE49-F238E27FC236}">
                  <a16:creationId xmlns:a16="http://schemas.microsoft.com/office/drawing/2014/main" id="{665DB985-5637-0BD7-A9E5-3997FAA3B9C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291636" y="3005880"/>
              <a:ext cx="2000650" cy="266649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5319115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>
            <a:extLst>
              <a:ext uri="{FF2B5EF4-FFF2-40B4-BE49-F238E27FC236}">
                <a16:creationId xmlns:a16="http://schemas.microsoft.com/office/drawing/2014/main" id="{DD2EF3E2-4AA7-BF02-C041-7CC55C47938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204" t="10526" r="3065"/>
          <a:stretch/>
        </p:blipFill>
        <p:spPr>
          <a:xfrm>
            <a:off x="5600540" y="1432477"/>
            <a:ext cx="5927089" cy="2196676"/>
          </a:xfrm>
          <a:prstGeom prst="rect">
            <a:avLst/>
          </a:prstGeom>
        </p:spPr>
      </p:pic>
      <p:graphicFrame>
        <p:nvGraphicFramePr>
          <p:cNvPr id="19" name="表格 18">
            <a:extLst>
              <a:ext uri="{FF2B5EF4-FFF2-40B4-BE49-F238E27FC236}">
                <a16:creationId xmlns:a16="http://schemas.microsoft.com/office/drawing/2014/main" id="{9986B07C-057B-CF01-8CB5-076DA4F0BB2B}"/>
              </a:ext>
            </a:extLst>
          </p:cNvPr>
          <p:cNvGraphicFramePr/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381147210"/>
              </p:ext>
            </p:extLst>
          </p:nvPr>
        </p:nvGraphicFramePr>
        <p:xfrm>
          <a:off x="671205" y="4514333"/>
          <a:ext cx="4147335" cy="1719926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19887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85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06201">
                <a:tc>
                  <a:txBody>
                    <a:bodyPr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zh-CN" altLang="en-US" sz="1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时间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zh-CN" altLang="en-US" sz="1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环节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6201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1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charset="-122"/>
                        </a:rPr>
                        <a:t>9</a:t>
                      </a:r>
                      <a:r>
                        <a:rPr lang="zh-CN" sz="1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charset="-122"/>
                        </a:rPr>
                        <a:t>：</a:t>
                      </a:r>
                      <a:r>
                        <a:rPr lang="en-US" altLang="zh-CN" sz="1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charset="-122"/>
                        </a:rPr>
                        <a:t>0</a:t>
                      </a:r>
                      <a:r>
                        <a:rPr lang="zh-CN" sz="1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charset="-122"/>
                        </a:rPr>
                        <a:t>0-9</a:t>
                      </a:r>
                      <a:r>
                        <a:rPr lang="zh-CN" altLang="en-US" sz="1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charset="-122"/>
                        </a:rPr>
                        <a:t>：</a:t>
                      </a:r>
                      <a:r>
                        <a:rPr lang="en-US" sz="1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charset="-122"/>
                        </a:rPr>
                        <a:t>30</a:t>
                      </a:r>
                    </a:p>
                  </a:txBody>
                  <a:tcPr marL="12700" marR="12700" marT="127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charset="-122"/>
                        </a:rPr>
                        <a:t>客户签到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charset="-122"/>
                      </a:endParaRPr>
                    </a:p>
                  </a:txBody>
                  <a:tcPr marL="12700" marR="12700" marT="127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1166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charset="-122"/>
                          <a:sym typeface="+mn-ea"/>
                        </a:rPr>
                        <a:t>9：</a:t>
                      </a:r>
                      <a:r>
                        <a:rPr lang="en-US" altLang="zh-CN" sz="1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charset="-122"/>
                          <a:sym typeface="+mn-ea"/>
                        </a:rPr>
                        <a:t>30</a:t>
                      </a:r>
                      <a:r>
                        <a:rPr lang="zh-CN" sz="1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charset="-122"/>
                          <a:sym typeface="+mn-ea"/>
                        </a:rPr>
                        <a:t>-9</a:t>
                      </a:r>
                      <a:r>
                        <a:rPr lang="zh-CN" altLang="en-US" sz="1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charset="-122"/>
                          <a:sym typeface="+mn-ea"/>
                        </a:rPr>
                        <a:t>：</a:t>
                      </a:r>
                      <a:r>
                        <a:rPr lang="en-US" altLang="zh-CN" sz="1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charset="-122"/>
                          <a:sym typeface="+mn-ea"/>
                        </a:rPr>
                        <a:t>35</a:t>
                      </a:r>
                      <a:endParaRPr lang="en-US" altLang="zh-CN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charset="-122"/>
                      </a:endParaRPr>
                    </a:p>
                  </a:txBody>
                  <a:tcPr marL="12700" marR="12700" marT="127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开场表演</a:t>
                      </a:r>
                    </a:p>
                  </a:txBody>
                  <a:tcPr marL="12700" marR="12700" marT="127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05909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charset="-122"/>
                        </a:rPr>
                        <a:t>9：</a:t>
                      </a:r>
                      <a:r>
                        <a:rPr lang="en-US" altLang="zh-CN" sz="1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charset="-122"/>
                        </a:rPr>
                        <a:t>35</a:t>
                      </a:r>
                      <a:r>
                        <a:rPr lang="zh-CN" sz="1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charset="-122"/>
                        </a:rPr>
                        <a:t>-9</a:t>
                      </a:r>
                      <a:r>
                        <a:rPr lang="zh-CN" altLang="en-US" sz="1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charset="-122"/>
                        </a:rPr>
                        <a:t>：</a:t>
                      </a:r>
                      <a:r>
                        <a:rPr lang="en-US" altLang="zh-CN" sz="1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charset="-122"/>
                        </a:rPr>
                        <a:t>40</a:t>
                      </a:r>
                    </a:p>
                  </a:txBody>
                  <a:tcPr marL="12700" marR="12700" marT="127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主持人开场白</a:t>
                      </a: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6201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charset="-122"/>
                        </a:rPr>
                        <a:t>9：</a:t>
                      </a:r>
                      <a:r>
                        <a:rPr lang="en-US" altLang="zh-CN" sz="1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charset="-122"/>
                        </a:rPr>
                        <a:t>40</a:t>
                      </a:r>
                      <a:r>
                        <a:rPr lang="zh-CN" sz="1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charset="-122"/>
                        </a:rPr>
                        <a:t>-9</a:t>
                      </a:r>
                      <a:r>
                        <a:rPr lang="zh-CN" altLang="en-US" sz="1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charset="-122"/>
                        </a:rPr>
                        <a:t>：</a:t>
                      </a:r>
                      <a:r>
                        <a:rPr lang="en-US" altLang="zh-CN" sz="1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charset="-122"/>
                        </a:rPr>
                        <a:t>45</a:t>
                      </a:r>
                    </a:p>
                  </a:txBody>
                  <a:tcPr marL="12700" marR="12700" marT="127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领导致辞</a:t>
                      </a: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05909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charset="-122"/>
                        </a:rPr>
                        <a:t>9:  45-9</a:t>
                      </a:r>
                      <a:r>
                        <a:rPr lang="zh-CN" altLang="en-US" sz="1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charset="-122"/>
                        </a:rPr>
                        <a:t>：</a:t>
                      </a:r>
                      <a:r>
                        <a:rPr lang="en-US" altLang="zh-CN" sz="1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charset="-122"/>
                        </a:rPr>
                        <a:t>50</a:t>
                      </a:r>
                    </a:p>
                  </a:txBody>
                  <a:tcPr marL="12700" marR="12700" marT="127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启动仪式</a:t>
                      </a:r>
                    </a:p>
                  </a:txBody>
                  <a:tcPr marL="12700" marR="12700" marT="127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06201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1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charset="-122"/>
                        </a:rPr>
                        <a:t>9</a:t>
                      </a:r>
                      <a:r>
                        <a:rPr lang="zh-CN" altLang="en-US" sz="1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charset="-122"/>
                        </a:rPr>
                        <a:t>：</a:t>
                      </a:r>
                      <a:r>
                        <a:rPr lang="en-US" altLang="zh-CN" sz="1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charset="-122"/>
                        </a:rPr>
                        <a:t>50-9</a:t>
                      </a:r>
                      <a:r>
                        <a:rPr lang="zh-CN" altLang="en-US" sz="1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charset="-122"/>
                        </a:rPr>
                        <a:t>：</a:t>
                      </a:r>
                      <a:r>
                        <a:rPr lang="en-US" altLang="zh-CN" sz="1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charset="-122"/>
                        </a:rPr>
                        <a:t>55</a:t>
                      </a:r>
                    </a:p>
                  </a:txBody>
                  <a:tcPr marL="12700" marR="12700" marT="127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入场参观</a:t>
                      </a:r>
                    </a:p>
                  </a:txBody>
                  <a:tcPr marL="12700" marR="12700" marT="127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06201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1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charset="-122"/>
                        </a:rPr>
                        <a:t>9</a:t>
                      </a:r>
                      <a:r>
                        <a:rPr lang="zh-CN" altLang="en-US" sz="1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charset="-122"/>
                        </a:rPr>
                        <a:t>：</a:t>
                      </a:r>
                      <a:r>
                        <a:rPr lang="en-US" altLang="zh-CN" sz="1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charset="-122"/>
                        </a:rPr>
                        <a:t>55-10</a:t>
                      </a:r>
                      <a:r>
                        <a:rPr lang="zh-CN" altLang="en-US" sz="1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charset="-122"/>
                        </a:rPr>
                        <a:t>：</a:t>
                      </a:r>
                      <a:r>
                        <a:rPr lang="en-US" altLang="zh-CN" sz="1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charset="-122"/>
                        </a:rPr>
                        <a:t>30</a:t>
                      </a:r>
                    </a:p>
                  </a:txBody>
                  <a:tcPr marL="12700" marR="12700" marT="127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1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抽奖仪式</a:t>
                      </a:r>
                      <a:endParaRPr lang="zh-CN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+mn-ea"/>
                      </a:endParaRPr>
                    </a:p>
                  </a:txBody>
                  <a:tcPr marL="12700" marR="12700" marT="127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72633"/>
                  </a:ext>
                </a:extLst>
              </a:tr>
            </a:tbl>
          </a:graphicData>
        </a:graphic>
      </p:graphicFrame>
      <p:pic>
        <p:nvPicPr>
          <p:cNvPr id="24" name="图片 23">
            <a:extLst>
              <a:ext uri="{FF2B5EF4-FFF2-40B4-BE49-F238E27FC236}">
                <a16:creationId xmlns:a16="http://schemas.microsoft.com/office/drawing/2014/main" id="{5758EDC8-88DC-8341-19B1-68818544B728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600539" y="3711300"/>
            <a:ext cx="2897387" cy="1915489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" name="图片 29">
            <a:extLst>
              <a:ext uri="{FF2B5EF4-FFF2-40B4-BE49-F238E27FC236}">
                <a16:creationId xmlns:a16="http://schemas.microsoft.com/office/drawing/2014/main" id="{D7971949-0678-C6D6-53EC-B1F81490F93B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180"/>
          <a:stretch/>
        </p:blipFill>
        <p:spPr>
          <a:xfrm>
            <a:off x="8630241" y="3691030"/>
            <a:ext cx="2897388" cy="1935759"/>
          </a:xfrm>
          <a:prstGeom prst="rect">
            <a:avLst/>
          </a:prstGeom>
        </p:spPr>
      </p:pic>
      <p:sp>
        <p:nvSpPr>
          <p:cNvPr id="31" name="文本框 8">
            <a:extLst>
              <a:ext uri="{FF2B5EF4-FFF2-40B4-BE49-F238E27FC236}">
                <a16:creationId xmlns:a16="http://schemas.microsoft.com/office/drawing/2014/main" id="{C2EB31E0-5683-B90F-416C-C10D706F13D7}"/>
              </a:ext>
            </a:extLst>
          </p:cNvPr>
          <p:cNvSpPr txBox="1"/>
          <p:nvPr/>
        </p:nvSpPr>
        <p:spPr>
          <a:xfrm>
            <a:off x="587435" y="2214429"/>
            <a:ext cx="4626669" cy="23143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252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活动形式：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外场结合示范区布置，搭建相关网红打卡点及产品价值点展示，内场打造品牌样板间，结合社区属性，提高项目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IP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占位，同时设置现场暖场活动和奖品放送环节，助力销售。</a:t>
            </a:r>
            <a:endParaRPr lang="en-US" altLang="zh-CN" sz="1252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>
              <a:lnSpc>
                <a:spcPct val="200000"/>
              </a:lnSpc>
            </a:pPr>
            <a:r>
              <a:rPr lang="zh-CN" altLang="en-US" sz="1252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活动时间：</a:t>
            </a:r>
            <a:r>
              <a:rPr lang="en-US" altLang="zh-CN" sz="1252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</a:t>
            </a:r>
            <a:r>
              <a:rPr lang="zh-CN" altLang="en-US" sz="1252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月</a:t>
            </a:r>
            <a:r>
              <a:rPr lang="en-US" altLang="zh-CN" sz="1252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29</a:t>
            </a:r>
            <a:r>
              <a:rPr lang="zh-CN" altLang="en-US" sz="1252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日</a:t>
            </a:r>
            <a:endParaRPr lang="en-US" altLang="zh-CN" sz="1252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1252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活动地点：</a:t>
            </a:r>
            <a:r>
              <a:rPr lang="zh-CN" altLang="en-US" sz="1252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盛和湾上文华售楼处</a:t>
            </a:r>
            <a:endParaRPr lang="en-US" altLang="zh-CN" sz="1252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1252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活动环节：</a:t>
            </a:r>
            <a:endParaRPr lang="zh-CN" altLang="en-US" sz="1252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C4882846-61B4-475F-4BEA-9D2ABC4537AC}"/>
              </a:ext>
            </a:extLst>
          </p:cNvPr>
          <p:cNvSpPr/>
          <p:nvPr/>
        </p:nvSpPr>
        <p:spPr>
          <a:xfrm>
            <a:off x="555409" y="1572075"/>
            <a:ext cx="4181209" cy="57791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384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通州湾</a:t>
            </a:r>
            <a:r>
              <a:rPr lang="en-US" altLang="zh-CN" sz="2384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TOP</a:t>
            </a:r>
            <a:r>
              <a:rPr lang="zh-CN" altLang="en-US" sz="2384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级美学示范区绽放</a:t>
            </a: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id="{98EC4787-C570-2C4F-5AB3-125E4543F667}"/>
              </a:ext>
            </a:extLst>
          </p:cNvPr>
          <p:cNvSpPr/>
          <p:nvPr/>
        </p:nvSpPr>
        <p:spPr>
          <a:xfrm>
            <a:off x="516572" y="1265367"/>
            <a:ext cx="857927" cy="2940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311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活动主题</a:t>
            </a:r>
            <a:endParaRPr lang="zh-CN" altLang="en-US" sz="1311" dirty="0"/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id="{AA287CD2-8B9B-AB43-E878-DD33C926745E}"/>
              </a:ext>
            </a:extLst>
          </p:cNvPr>
          <p:cNvSpPr/>
          <p:nvPr/>
        </p:nvSpPr>
        <p:spPr>
          <a:xfrm>
            <a:off x="516573" y="452390"/>
            <a:ext cx="2816797" cy="500425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C00000"/>
              </a:solidFill>
            </a:endParaRPr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id="{012BDFA2-7052-5B65-4FC9-8ED2F1466DE8}"/>
              </a:ext>
            </a:extLst>
          </p:cNvPr>
          <p:cNvSpPr/>
          <p:nvPr/>
        </p:nvSpPr>
        <p:spPr>
          <a:xfrm>
            <a:off x="895149" y="374900"/>
            <a:ext cx="2079058" cy="577915"/>
          </a:xfrm>
          <a:prstGeom prst="rect">
            <a:avLst/>
          </a:prstGeom>
          <a:ln w="28575">
            <a:noFill/>
          </a:ln>
        </p:spPr>
        <p:txBody>
          <a:bodyPr wrap="square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zh-CN" altLang="en-US" sz="2384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示范区开放</a:t>
            </a:r>
          </a:p>
        </p:txBody>
      </p:sp>
    </p:spTree>
    <p:extLst>
      <p:ext uri="{BB962C8B-B14F-4D97-AF65-F5344CB8AC3E}">
        <p14:creationId xmlns:p14="http://schemas.microsoft.com/office/powerpoint/2010/main" val="123070210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F4A230C5-60E7-8BBF-CD48-578D7E623D52}"/>
              </a:ext>
            </a:extLst>
          </p:cNvPr>
          <p:cNvSpPr txBox="1"/>
          <p:nvPr/>
        </p:nvSpPr>
        <p:spPr>
          <a:xfrm>
            <a:off x="587435" y="2214429"/>
            <a:ext cx="4626669" cy="37301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252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活动形式：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4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月底，项目启动认筹之前，邀请各线经纪人前往售楼处进行经纪人进行踩盘活动，目的在于让经纪人充分了解项目信息，与更多客户进行宣传指导，实行开盘前的集中带看，在经纪人圈内形成话题效应。活动现场同时现场也准备了超多礼品。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>
              <a:lnSpc>
                <a:spcPct val="200000"/>
              </a:lnSpc>
            </a:pPr>
            <a:r>
              <a:rPr lang="zh-CN" altLang="en-US" sz="1252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活动时间：</a:t>
            </a:r>
            <a:r>
              <a:rPr lang="en-US" altLang="zh-CN" sz="1252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</a:t>
            </a:r>
            <a:r>
              <a:rPr lang="zh-CN" altLang="en-US" sz="1252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月</a:t>
            </a:r>
            <a:r>
              <a:rPr lang="en-US" altLang="zh-CN" sz="1252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30</a:t>
            </a:r>
            <a:r>
              <a:rPr lang="zh-CN" altLang="en-US" sz="1252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日</a:t>
            </a:r>
            <a:endParaRPr lang="en-US" altLang="zh-CN" sz="1252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1252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活动地点：</a:t>
            </a:r>
            <a:r>
              <a:rPr lang="zh-CN" altLang="en-US" sz="1252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盛和湾上文华售楼处</a:t>
            </a:r>
            <a:endParaRPr lang="en-US" altLang="zh-CN" sz="1252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1252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活动内容：</a:t>
            </a:r>
            <a:r>
              <a:rPr lang="en-US" altLang="zh-CN" sz="1252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</a:t>
            </a:r>
            <a:r>
              <a:rPr lang="zh-CN" altLang="en-US" sz="1252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、活动前期物料、人员准备</a:t>
            </a:r>
            <a:endParaRPr lang="en-US" altLang="zh-CN" sz="1252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>
              <a:lnSpc>
                <a:spcPct val="200000"/>
              </a:lnSpc>
            </a:pPr>
            <a:r>
              <a:rPr lang="en-US" altLang="zh-CN" sz="1252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          2</a:t>
            </a:r>
            <a:r>
              <a:rPr lang="zh-CN" altLang="en-US" sz="1252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、活动后期照片宣传</a:t>
            </a:r>
            <a:endParaRPr lang="en-US" altLang="zh-CN" sz="1252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E5F93434-DE2C-B30D-4399-1A5DDE7743B5}"/>
              </a:ext>
            </a:extLst>
          </p:cNvPr>
          <p:cNvSpPr/>
          <p:nvPr/>
        </p:nvSpPr>
        <p:spPr>
          <a:xfrm>
            <a:off x="555409" y="1572075"/>
            <a:ext cx="2940228" cy="57791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384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经纪人专场踩盘活动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0E92A9B3-50A8-09A3-7C91-84B5BB26742B}"/>
              </a:ext>
            </a:extLst>
          </p:cNvPr>
          <p:cNvSpPr/>
          <p:nvPr/>
        </p:nvSpPr>
        <p:spPr>
          <a:xfrm>
            <a:off x="516572" y="1265367"/>
            <a:ext cx="857927" cy="2940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311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活动主题</a:t>
            </a:r>
            <a:endParaRPr lang="zh-CN" altLang="en-US" sz="1311" dirty="0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1D39A279-D3EB-FBAF-B800-1E8E3B8AFBC4}"/>
              </a:ext>
            </a:extLst>
          </p:cNvPr>
          <p:cNvSpPr/>
          <p:nvPr/>
        </p:nvSpPr>
        <p:spPr>
          <a:xfrm>
            <a:off x="516573" y="452390"/>
            <a:ext cx="2816797" cy="500425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C00000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9BE9E018-3F71-CEC1-32AE-A14798BDA972}"/>
              </a:ext>
            </a:extLst>
          </p:cNvPr>
          <p:cNvSpPr/>
          <p:nvPr/>
        </p:nvSpPr>
        <p:spPr>
          <a:xfrm>
            <a:off x="895149" y="374900"/>
            <a:ext cx="2079058" cy="577915"/>
          </a:xfrm>
          <a:prstGeom prst="rect">
            <a:avLst/>
          </a:prstGeom>
          <a:ln w="28575">
            <a:noFill/>
          </a:ln>
        </p:spPr>
        <p:txBody>
          <a:bodyPr wrap="square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zh-CN" altLang="en-US" sz="2384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经纪人专场</a:t>
            </a: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27D76959-5450-2A07-5BDA-C2321DD8BFB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9606"/>
          <a:stretch/>
        </p:blipFill>
        <p:spPr>
          <a:xfrm>
            <a:off x="8235793" y="1613441"/>
            <a:ext cx="3622438" cy="1942080"/>
          </a:xfrm>
          <a:prstGeom prst="rect">
            <a:avLst/>
          </a:prstGeom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818F96A6-E902-B836-AE8A-9D4B39EB45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5703" y="1613441"/>
            <a:ext cx="2591990" cy="19430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19284D49-B4E5-A48A-3079-4E27F97C9E0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5704" y="3596889"/>
            <a:ext cx="2591990" cy="17256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>
            <a:extLst>
              <a:ext uri="{FF2B5EF4-FFF2-40B4-BE49-F238E27FC236}">
                <a16:creationId xmlns:a16="http://schemas.microsoft.com/office/drawing/2014/main" id="{20DB8CE3-C0BE-77F1-AC0D-9AA97ACA0E7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985"/>
          <a:stretch/>
        </p:blipFill>
        <p:spPr bwMode="auto">
          <a:xfrm>
            <a:off x="8235793" y="3596887"/>
            <a:ext cx="3660538" cy="17256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50224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70D5091C-C5DF-FC28-7F53-93F79542275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9016" y="1270126"/>
            <a:ext cx="3147191" cy="20971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8">
            <a:extLst>
              <a:ext uri="{FF2B5EF4-FFF2-40B4-BE49-F238E27FC236}">
                <a16:creationId xmlns:a16="http://schemas.microsoft.com/office/drawing/2014/main" id="{B0A45545-D376-5230-C8B4-8549FF4FA139}"/>
              </a:ext>
            </a:extLst>
          </p:cNvPr>
          <p:cNvSpPr txBox="1"/>
          <p:nvPr/>
        </p:nvSpPr>
        <p:spPr>
          <a:xfrm>
            <a:off x="587435" y="2214429"/>
            <a:ext cx="4626669" cy="38878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252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活动形式：</a:t>
            </a:r>
            <a:r>
              <a:rPr lang="zh-CN" altLang="en-US" sz="1252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区别于以往及竞品项目的乡镇巡演，本项目拟在重点拆迁户所在乡镇，通过网格员邀请关键人前往乡镇酒店进行巡演活动，通过厂企关键人邀请厂企负责人及重点客户参加。现场客户享用美食的时候进行项目推介，同时利用抽奖、问答有礼等环节烘托氛围，加强项目信息输出。</a:t>
            </a:r>
            <a:endParaRPr lang="en-US" altLang="zh-CN" sz="1252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>
              <a:lnSpc>
                <a:spcPct val="200000"/>
              </a:lnSpc>
            </a:pPr>
            <a:r>
              <a:rPr lang="zh-CN" altLang="en-US" sz="1252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活动时间：</a:t>
            </a:r>
            <a:r>
              <a:rPr lang="en-US" altLang="zh-CN" sz="1252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</a:t>
            </a:r>
            <a:r>
              <a:rPr lang="zh-CN" altLang="en-US" sz="1252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月（具体时间根据与网格员及关键人而定）</a:t>
            </a:r>
            <a:endParaRPr lang="en-US" altLang="zh-CN" sz="1252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1252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活动地点：</a:t>
            </a:r>
            <a:r>
              <a:rPr lang="zh-CN" altLang="en-US" sz="1252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乡镇、企事业单位附近</a:t>
            </a:r>
            <a:endParaRPr lang="en-US" altLang="zh-CN" sz="1252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1252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活动物料：</a:t>
            </a:r>
            <a:r>
              <a:rPr lang="zh-CN" altLang="en-US" sz="1252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礼品等</a:t>
            </a:r>
            <a:endParaRPr lang="en-US" altLang="zh-CN" sz="1252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1252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活动要求：</a:t>
            </a:r>
            <a:r>
              <a:rPr lang="en-US" altLang="zh-CN" sz="1252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</a:t>
            </a:r>
            <a:r>
              <a:rPr lang="zh-CN" altLang="en-US" sz="1252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、提前进行活动物料准备</a:t>
            </a:r>
            <a:endParaRPr lang="en-US" altLang="zh-CN" sz="1252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>
              <a:lnSpc>
                <a:spcPct val="200000"/>
              </a:lnSpc>
            </a:pPr>
            <a:r>
              <a:rPr lang="en-US" altLang="zh-CN" sz="1252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          2</a:t>
            </a:r>
            <a:r>
              <a:rPr lang="zh-CN" altLang="en-US" sz="1252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、做好活动后宣工作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EA08F5B0-7AB6-111C-FE56-EC38A8320861}"/>
              </a:ext>
            </a:extLst>
          </p:cNvPr>
          <p:cNvSpPr/>
          <p:nvPr/>
        </p:nvSpPr>
        <p:spPr>
          <a:xfrm>
            <a:off x="555409" y="1572075"/>
            <a:ext cx="2816797" cy="57791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384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国企盛和  品质驻家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1606E7F0-F921-A565-F386-C41BE00BDAC2}"/>
              </a:ext>
            </a:extLst>
          </p:cNvPr>
          <p:cNvSpPr/>
          <p:nvPr/>
        </p:nvSpPr>
        <p:spPr>
          <a:xfrm>
            <a:off x="516572" y="1265367"/>
            <a:ext cx="857927" cy="2940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311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活动主题</a:t>
            </a:r>
            <a:endParaRPr lang="zh-CN" altLang="en-US" sz="1311" dirty="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02D90306-F985-9A97-A581-9353158DF2D1}"/>
              </a:ext>
            </a:extLst>
          </p:cNvPr>
          <p:cNvSpPr/>
          <p:nvPr/>
        </p:nvSpPr>
        <p:spPr>
          <a:xfrm>
            <a:off x="516573" y="452390"/>
            <a:ext cx="2816797" cy="500425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C00000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C7019CDE-4694-B36D-6D94-8B668B00974D}"/>
              </a:ext>
            </a:extLst>
          </p:cNvPr>
          <p:cNvSpPr/>
          <p:nvPr/>
        </p:nvSpPr>
        <p:spPr>
          <a:xfrm>
            <a:off x="516572" y="374900"/>
            <a:ext cx="2855633" cy="577915"/>
          </a:xfrm>
          <a:prstGeom prst="rect">
            <a:avLst/>
          </a:prstGeom>
          <a:ln w="28575">
            <a:noFill/>
          </a:ln>
        </p:spPr>
        <p:txBody>
          <a:bodyPr wrap="square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zh-CN" altLang="en-US" sz="2384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乡镇、厂企巡演</a:t>
            </a:r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A398F559-6B63-4841-1007-F8598D9C2E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4286" y="3409524"/>
            <a:ext cx="3151921" cy="20455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19A32255-F27E-AFD7-F69D-812F6F7FD28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04307" y="1266426"/>
            <a:ext cx="2792368" cy="2093456"/>
          </a:xfrm>
          <a:prstGeom prst="rect">
            <a:avLst/>
          </a:prstGeom>
        </p:spPr>
      </p:pic>
      <p:pic>
        <p:nvPicPr>
          <p:cNvPr id="1030" name="Picture 6">
            <a:extLst>
              <a:ext uri="{FF2B5EF4-FFF2-40B4-BE49-F238E27FC236}">
                <a16:creationId xmlns:a16="http://schemas.microsoft.com/office/drawing/2014/main" id="{3D112ADD-5518-2361-D515-48DA49D2556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86"/>
          <a:stretch/>
        </p:blipFill>
        <p:spPr bwMode="auto">
          <a:xfrm>
            <a:off x="8704307" y="3409523"/>
            <a:ext cx="2792668" cy="20455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34017869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5fedb5b9-9d58-485d-bdd4-f9eebb76b265}"/>
  <p:tag name="KSO_WM_BEAUTIFY_FLAG" val=""/>
  <p:tag name="TABLE_ENDDRAG_ORIGIN_RECT" val="622*247"/>
  <p:tag name="TABLE_ENDDRAG_RECT" val="276*160*622*247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8924</TotalTime>
  <Words>1435</Words>
  <Application>Microsoft Office PowerPoint</Application>
  <PresentationFormat>宽屏</PresentationFormat>
  <Paragraphs>199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3" baseType="lpstr">
      <vt:lpstr>Lantinghei SC Demibold</vt:lpstr>
      <vt:lpstr>Lantinghei SC Demibold</vt:lpstr>
      <vt:lpstr>等线</vt:lpstr>
      <vt:lpstr>等线 Light</vt:lpstr>
      <vt:lpstr>微软雅黑</vt:lpstr>
      <vt:lpstr>微软雅黑 Light</vt:lpstr>
      <vt:lpstr>Arial</vt:lpstr>
      <vt:lpstr>Office 主题​​</vt:lpstr>
      <vt:lpstr>PowerPoint 演示文稿</vt:lpstr>
      <vt:lpstr>目 录 / CONTENTS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Office User</dc:creator>
  <cp:lastModifiedBy>思琪 沈</cp:lastModifiedBy>
  <cp:revision>729</cp:revision>
  <dcterms:created xsi:type="dcterms:W3CDTF">2023-01-09T07:18:18Z</dcterms:created>
  <dcterms:modified xsi:type="dcterms:W3CDTF">2023-03-24T02:53:40Z</dcterms:modified>
</cp:coreProperties>
</file>